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  <p:sldMasterId id="2147483677" r:id="rId3"/>
    <p:sldMasterId id="2147483689" r:id="rId4"/>
  </p:sldMasterIdLst>
  <p:notesMasterIdLst>
    <p:notesMasterId r:id="rId19"/>
  </p:notesMasterIdLst>
  <p:handoutMasterIdLst>
    <p:handoutMasterId r:id="rId20"/>
  </p:handoutMasterIdLst>
  <p:sldIdLst>
    <p:sldId id="282" r:id="rId5"/>
    <p:sldId id="321" r:id="rId6"/>
    <p:sldId id="334" r:id="rId7"/>
    <p:sldId id="336" r:id="rId8"/>
    <p:sldId id="337" r:id="rId9"/>
    <p:sldId id="338" r:id="rId10"/>
    <p:sldId id="340" r:id="rId11"/>
    <p:sldId id="339" r:id="rId12"/>
    <p:sldId id="330" r:id="rId13"/>
    <p:sldId id="341" r:id="rId14"/>
    <p:sldId id="342" r:id="rId15"/>
    <p:sldId id="343" r:id="rId16"/>
    <p:sldId id="344" r:id="rId17"/>
    <p:sldId id="301" r:id="rId18"/>
  </p:sldIdLst>
  <p:sldSz cx="9144000" cy="6858000" type="screen4x3"/>
  <p:notesSz cx="6805613" cy="99393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7" autoAdjust="0"/>
    <p:restoredTop sz="86490" autoAdjust="0"/>
  </p:normalViewPr>
  <p:slideViewPr>
    <p:cSldViewPr>
      <p:cViewPr>
        <p:scale>
          <a:sx n="100" d="100"/>
          <a:sy n="100" d="100"/>
        </p:scale>
        <p:origin x="-1224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6967"/>
          </a:xfrm>
          <a:prstGeom prst="rect">
            <a:avLst/>
          </a:prstGeom>
        </p:spPr>
        <p:txBody>
          <a:bodyPr vert="horz" lIns="91403" tIns="45701" rIns="91403" bIns="45701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03" tIns="45701" rIns="91403" bIns="45701" rtlCol="0"/>
          <a:lstStyle>
            <a:lvl1pPr algn="r">
              <a:defRPr sz="1200"/>
            </a:lvl1pPr>
          </a:lstStyle>
          <a:p>
            <a:fld id="{CCA17192-AC57-49CD-99EE-A27B4F25C6F3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40646"/>
            <a:ext cx="2949099" cy="496967"/>
          </a:xfrm>
          <a:prstGeom prst="rect">
            <a:avLst/>
          </a:prstGeom>
        </p:spPr>
        <p:txBody>
          <a:bodyPr vert="horz" lIns="91403" tIns="45701" rIns="91403" bIns="45701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03" tIns="45701" rIns="91403" bIns="45701" rtlCol="0" anchor="b"/>
          <a:lstStyle>
            <a:lvl1pPr algn="r">
              <a:defRPr sz="1200"/>
            </a:lvl1pPr>
          </a:lstStyle>
          <a:p>
            <a:fld id="{5D32AB51-F825-4B85-8CA9-C75389CDB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202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6967"/>
          </a:xfrm>
          <a:prstGeom prst="rect">
            <a:avLst/>
          </a:prstGeom>
        </p:spPr>
        <p:txBody>
          <a:bodyPr vert="horz" lIns="91403" tIns="45701" rIns="91403" bIns="45701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03" tIns="45701" rIns="91403" bIns="45701" rtlCol="0"/>
          <a:lstStyle>
            <a:lvl1pPr algn="r">
              <a:defRPr sz="1200"/>
            </a:lvl1pPr>
          </a:lstStyle>
          <a:p>
            <a:fld id="{FE87B888-39AA-4CD2-B1E5-D694B1B6A7E5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3" tIns="45701" rIns="91403" bIns="45701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03" tIns="45701" rIns="91403" bIns="45701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099" cy="496967"/>
          </a:xfrm>
          <a:prstGeom prst="rect">
            <a:avLst/>
          </a:prstGeom>
        </p:spPr>
        <p:txBody>
          <a:bodyPr vert="horz" lIns="91403" tIns="45701" rIns="91403" bIns="45701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03" tIns="45701" rIns="91403" bIns="45701" rtlCol="0" anchor="b"/>
          <a:lstStyle>
            <a:lvl1pPr algn="r">
              <a:defRPr sz="1200"/>
            </a:lvl1pPr>
          </a:lstStyle>
          <a:p>
            <a:fld id="{11CB12D6-7B37-40A2-8CC0-41EAD27FD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871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 zahrnuje pouze údaje LČR a drobných vlastníků, kterým LČR vykonávají funkci odborného lesního hospodáře (celkem cca 55 % území). Změna trendu v % může být použita jako reprezentativní hodnota pro celé území kraje. Šipky naznačují trend oproti údajům v předchozí zprávě. Nejhorší situace je v Kraji Vysočina, a to i s ohledem na specifickou majetkovou strukturu (nižší podíl majetků ve vlastnictví státu).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CB12D6-7B37-40A2-8CC0-41EAD27FD795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cs-CZ" sz="1200" dirty="0">
                <a:effectLst/>
              </a:rPr>
              <a:t>K omezení (zastavení) kůrovcové kalamity a řešení jejích následků (rychlá obnova lesa na kalamitních holinách) je třeba přistoupit k mimořádným opatřením, která nemají oporu v současné legislativě. Opatření budou aplikována v účelově vymezených oblastech (zónách) ve kterých by mělo být vlastníkům lesů umožněno, aby nerespektovali přísná ustanovení lesního zákona k odstraňování napadených stromů. Tato opatření mohou být uskutečněna pouze za předpokladu urychleného přijetí novely lesního zákona. Rozsah zón se může v příštích obdobích změnit vzhledem k rozvoji kůrovcové kalamity. Zóny jsou vylišeny po hranicích katastrálních území, analyzováno bylo všech 13 095 KÚ.    </a:t>
            </a:r>
            <a:endParaRPr lang="cs-CZ" dirty="0">
              <a:effectLst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CB12D6-7B37-40A2-8CC0-41EAD27FD795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cs-CZ" sz="1200" dirty="0">
                <a:effectLst/>
              </a:rPr>
              <a:t>K omezení (zastavení) kůrovcové kalamity a řešení jejích následků (rychlá obnova lesa na kalamitních holinách) je třeba přistoupit k mimořádným opatřením, která nemají oporu v současné legislativě. Opatření budou aplikována v účelově vymezených oblastech (zónách) ve kterých by mělo být vlastníkům lesů umožněno, aby nerespektovali přísná ustanovení lesního zákona k odstraňování napadených stromů. Tato opatření mohou být uskutečněna pouze za předpokladu urychleného přijetí novely lesního zákona. Rozsah zón se může v příštích obdobích změnit vzhledem k rozvoji kůrovcové kalamity. </a:t>
            </a:r>
            <a:r>
              <a:rPr lang="cs-CZ" sz="1200">
                <a:effectLst/>
              </a:rPr>
              <a:t>Zóny jsou vylišeny po hranicích katastrálních území, analyzováno bylo všech 13 095 KÚ.    </a:t>
            </a:r>
            <a:endParaRPr lang="cs-CZ">
              <a:effectLst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CB12D6-7B37-40A2-8CC0-41EAD27FD795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cs-CZ" sz="1200" dirty="0">
                <a:effectLst/>
              </a:rPr>
              <a:t>K omezení (zastavení) kůrovcové kalamity a řešení jejích následků (rychlá obnova lesa na kalamitních holinách) je třeba přistoupit k mimořádným opatřením, která nemají oporu v současné legislativě. Opatření budou aplikována v účelově vymezených oblastech (zónách) ve kterých by mělo být vlastníkům lesů umožněno, aby nerespektovali přísná ustanovení lesního zákona k odstraňování napadených stromů. Tato opatření mohou být uskutečněna pouze za předpokladu urychleného přijetí novely lesního zákona. Rozsah zón se může v příštích obdobích změnit vzhledem k rozvoji kůrovcové kalamity. </a:t>
            </a:r>
            <a:r>
              <a:rPr lang="cs-CZ" sz="1200">
                <a:effectLst/>
              </a:rPr>
              <a:t>Zóny jsou vylišeny po hranicích katastrálních území, analyzováno bylo všech 13 095 KÚ.    </a:t>
            </a:r>
            <a:endParaRPr lang="cs-CZ">
              <a:effectLst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CB12D6-7B37-40A2-8CC0-41EAD27FD795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Odhadované navýšení o ČEZ +0,5</a:t>
            </a:r>
            <a:r>
              <a:rPr lang="cs-CZ" baseline="0" dirty="0"/>
              <a:t> mil. m3 u nestátních spaloven nepokrývá patrně lokální zdroje tepla pro malá města a malé provozovny, které jsou naopak klíčové pro lokální odbyt kalamitního dříví. </a:t>
            </a:r>
          </a:p>
          <a:p>
            <a:r>
              <a:rPr lang="cs-CZ" baseline="0" dirty="0"/>
              <a:t>Problematika vyžaduje detailnější analýzu odbytišť než poskytuje MPO.</a:t>
            </a:r>
          </a:p>
          <a:p>
            <a:r>
              <a:rPr lang="cs-CZ" baseline="0" dirty="0"/>
              <a:t>Možno využít pomoci krajů s identifikací odbytišť.</a:t>
            </a:r>
          </a:p>
          <a:p>
            <a:endParaRPr lang="cs-CZ" baseline="0" dirty="0"/>
          </a:p>
          <a:p>
            <a:r>
              <a:rPr lang="cs-CZ" baseline="0" dirty="0"/>
              <a:t>Dále je třeba detailněji analyzovat strukturu zeleného bonusu, protože se nedomníváme, že toto navýšení nese nárok na státní rozpočet ve výši 1 mld. Kč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CB12D6-7B37-40A2-8CC0-41EAD27FD795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Zacílení podpory na </a:t>
            </a:r>
            <a:r>
              <a:rPr lang="cs-CZ" baseline="0" dirty="0"/>
              <a:t>majetky mimo rajonizaci, které mají částečný příjem z prodeje dřevní hmoty + majetky v oblasti rajonizace (výpadek příjmu z prodeje dříví, absence nákladů na těžbu). Celkem cca 3 mld. Kč. Nejedná se o státní vlastnictví.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cs-CZ" baseline="0" dirty="0"/>
              <a:t>V následujících letech dojde ke zvyšování sazby (v reakci na pokles ceny dřeva a růstu nákladů na obnovu) a zvyšování výměry ploch.</a:t>
            </a:r>
            <a:r>
              <a:rPr lang="cs-CZ" sz="1200" dirty="0"/>
              <a:t> Probíhá příprava novely lesního zákona (zmocnění, rozhodování, kontrola). Probíhá příprava pravidel </a:t>
            </a:r>
            <a:r>
              <a:rPr lang="cs-CZ" sz="1200" dirty="0" err="1"/>
              <a:t>MZe</a:t>
            </a:r>
            <a:r>
              <a:rPr lang="cs-CZ" sz="1200" dirty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cs-CZ" sz="12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CB12D6-7B37-40A2-8CC0-41EAD27FD795}" type="slidenum">
              <a:rPr lang="cs-CZ" smtClean="0"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Uvedené</a:t>
            </a:r>
            <a:r>
              <a:rPr lang="cs-CZ" baseline="0" dirty="0"/>
              <a:t> objemy dříví se týkají dříví dodaného vlastníky lesů. Skutečný objem vyrobeného palivového dříví je 2,4 x </a:t>
            </a:r>
            <a:r>
              <a:rPr lang="cs-CZ" baseline="0" dirty="0" err="1"/>
              <a:t>koef</a:t>
            </a:r>
            <a:r>
              <a:rPr lang="cs-CZ" baseline="0" dirty="0"/>
              <a:t>. 1,5-2.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CB12D6-7B37-40A2-8CC0-41EAD27FD795}" type="slidenum">
              <a:rPr lang="cs-CZ" smtClean="0"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8313" y="1556792"/>
            <a:ext cx="8207375" cy="432048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5013177"/>
            <a:ext cx="8207375" cy="108012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Zástupný symbol pro graf 11"/>
          <p:cNvSpPr>
            <a:spLocks noGrp="1"/>
          </p:cNvSpPr>
          <p:nvPr>
            <p:ph type="chart" sz="quarter" idx="15"/>
          </p:nvPr>
        </p:nvSpPr>
        <p:spPr>
          <a:xfrm>
            <a:off x="468313" y="2132856"/>
            <a:ext cx="8207375" cy="2736304"/>
          </a:xfrm>
        </p:spPr>
        <p:txBody>
          <a:bodyPr/>
          <a:lstStyle/>
          <a:p>
            <a:r>
              <a:rPr lang="en-US"/>
              <a:t>Click icon to add chart</a:t>
            </a: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4797152"/>
            <a:ext cx="8207375" cy="1296145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Zástupný symbol pro graf 11"/>
          <p:cNvSpPr>
            <a:spLocks noGrp="1"/>
          </p:cNvSpPr>
          <p:nvPr>
            <p:ph type="chart" sz="quarter" idx="15"/>
          </p:nvPr>
        </p:nvSpPr>
        <p:spPr>
          <a:xfrm>
            <a:off x="468313" y="1556792"/>
            <a:ext cx="8207375" cy="3096344"/>
          </a:xfrm>
        </p:spPr>
        <p:txBody>
          <a:bodyPr/>
          <a:lstStyle/>
          <a:p>
            <a:r>
              <a:rPr lang="en-US"/>
              <a:t>Click icon to add chart</a:t>
            </a:r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7544" y="1556792"/>
            <a:ext cx="8207375" cy="43251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5013177"/>
            <a:ext cx="8207375" cy="108012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Zástupný symbol pro tabulku 10"/>
          <p:cNvSpPr>
            <a:spLocks noGrp="1"/>
          </p:cNvSpPr>
          <p:nvPr>
            <p:ph type="tbl" sz="quarter" idx="15"/>
          </p:nvPr>
        </p:nvSpPr>
        <p:spPr>
          <a:xfrm>
            <a:off x="468313" y="2132856"/>
            <a:ext cx="8207375" cy="2736304"/>
          </a:xfrm>
        </p:spPr>
        <p:txBody>
          <a:bodyPr/>
          <a:lstStyle/>
          <a:p>
            <a:r>
              <a:rPr lang="en-US"/>
              <a:t>Click icon to add table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5013177"/>
            <a:ext cx="8207375" cy="108012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Zástupný symbol pro tabulku 10"/>
          <p:cNvSpPr>
            <a:spLocks noGrp="1"/>
          </p:cNvSpPr>
          <p:nvPr>
            <p:ph type="tbl" sz="quarter" idx="15"/>
          </p:nvPr>
        </p:nvSpPr>
        <p:spPr>
          <a:xfrm>
            <a:off x="468313" y="1556792"/>
            <a:ext cx="8207375" cy="3312368"/>
          </a:xfrm>
        </p:spPr>
        <p:txBody>
          <a:bodyPr/>
          <a:lstStyle/>
          <a:p>
            <a:r>
              <a:rPr lang="en-US"/>
              <a:t>Click icon to add table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6FD0-77ED-4855-BDD6-57F58BD46D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6FD0-77ED-4855-BDD6-57F58BD46D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765C-AC92-476B-B4F7-138D39CEF9E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2999-88C0-4F56-B18E-51EC6250C9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765C-AC92-476B-B4F7-138D39CEF9E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2999-88C0-4F56-B18E-51EC6250C9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765C-AC92-476B-B4F7-138D39CEF9E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2999-88C0-4F56-B18E-51EC6250C9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pod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4176464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lang="cs-CZ" sz="24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>
              <a:buClr>
                <a:srgbClr val="B2BC00"/>
              </a:buClr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208144" cy="432048"/>
          </a:xfrm>
        </p:spPr>
        <p:txBody>
          <a:bodyPr>
            <a:noAutofit/>
          </a:bodyPr>
          <a:lstStyle>
            <a:lvl1pPr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765C-AC92-476B-B4F7-138D39CEF9E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2999-88C0-4F56-B18E-51EC6250C9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765C-AC92-476B-B4F7-138D39CEF9E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2999-88C0-4F56-B18E-51EC6250C9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765C-AC92-476B-B4F7-138D39CEF9E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2999-88C0-4F56-B18E-51EC6250C9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765C-AC92-476B-B4F7-138D39CEF9E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2999-88C0-4F56-B18E-51EC6250C9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765C-AC92-476B-B4F7-138D39CEF9E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2999-88C0-4F56-B18E-51EC6250C9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765C-AC92-476B-B4F7-138D39CEF9E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2999-88C0-4F56-B18E-51EC6250C9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765C-AC92-476B-B4F7-138D39CEF9E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2999-88C0-4F56-B18E-51EC6250C9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765C-AC92-476B-B4F7-138D39CEF9E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2999-88C0-4F56-B18E-51EC6250C9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D699-0E2C-451E-976F-FFDC37C19DBF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F14D-6589-4AFC-8645-4D69459CAC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D699-0E2C-451E-976F-FFDC37C19DBF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F14D-6589-4AFC-8645-4D69459CAC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52527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lang="cs-CZ" sz="22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>
              <a:buClr>
                <a:srgbClr val="B2BC00"/>
              </a:buClr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D699-0E2C-451E-976F-FFDC37C19DBF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F14D-6589-4AFC-8645-4D69459CAC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D699-0E2C-451E-976F-FFDC37C19DBF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F14D-6589-4AFC-8645-4D69459CAC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D699-0E2C-451E-976F-FFDC37C19DBF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F14D-6589-4AFC-8645-4D69459CAC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D699-0E2C-451E-976F-FFDC37C19DBF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F14D-6589-4AFC-8645-4D69459CAC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D699-0E2C-451E-976F-FFDC37C19DBF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F14D-6589-4AFC-8645-4D69459CAC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D699-0E2C-451E-976F-FFDC37C19DBF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F14D-6589-4AFC-8645-4D69459CAC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D699-0E2C-451E-976F-FFDC37C19DBF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F14D-6589-4AFC-8645-4D69459CAC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D699-0E2C-451E-976F-FFDC37C19DBF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F14D-6589-4AFC-8645-4D69459CAC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D699-0E2C-451E-976F-FFDC37C19DBF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F14D-6589-4AFC-8645-4D69459CAC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 algn="r">
              <a:defRPr sz="5000" b="1">
                <a:solidFill>
                  <a:srgbClr val="B2BC00"/>
                </a:solidFill>
                <a:latin typeface="Arial" charset="0"/>
                <a:cs typeface="Arial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342E-0E32-4F21-8BC4-3C7C6543C13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229B-3742-4E42-A401-A2288B98B6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16831"/>
            <a:ext cx="4038600" cy="4176465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sz="2200"/>
            </a:lvl1pPr>
            <a:lvl2pPr>
              <a:buClr>
                <a:srgbClr val="B2BC00"/>
              </a:buClr>
              <a:defRPr sz="2000"/>
            </a:lvl2pPr>
            <a:lvl3pPr>
              <a:buClr>
                <a:srgbClr val="B2BC00"/>
              </a:buClr>
              <a:defRPr sz="2000"/>
            </a:lvl3pPr>
            <a:lvl4pPr>
              <a:buClr>
                <a:srgbClr val="B2BC00"/>
              </a:buClr>
              <a:defRPr sz="2000"/>
            </a:lvl4pPr>
            <a:lvl5pPr>
              <a:buClr>
                <a:srgbClr val="B2BC00"/>
              </a:buCl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16831"/>
            <a:ext cx="4038600" cy="4176465"/>
          </a:xfrm>
        </p:spPr>
        <p:txBody>
          <a:bodyPr/>
          <a:lstStyle>
            <a:lvl1pPr>
              <a:defRPr lang="cs-CZ" sz="22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buChar char="•"/>
              <a:defRPr lang="cs-CZ" sz="2000" kern="120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buChar char="•"/>
              <a:defRPr lang="cs-CZ" sz="2000" kern="120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>
              <a:defRPr sz="1800"/>
            </a:lvl6pPr>
            <a:lvl7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>
              <a:defRPr sz="1800"/>
            </a:lvl8pPr>
            <a:lvl9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buChar char="•"/>
              <a:defRPr lang="cs-CZ" sz="2000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charset="0"/>
              <a:buChar char="•"/>
            </a:pPr>
            <a:r>
              <a:rPr lang="en-US"/>
              <a:t>Click to edit Master text styles</a:t>
            </a:r>
          </a:p>
          <a:p>
            <a:pPr marL="342900" lvl="1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charset="0"/>
              <a:buChar char="•"/>
            </a:pPr>
            <a:r>
              <a:rPr lang="en-US"/>
              <a:t>Second level</a:t>
            </a:r>
          </a:p>
          <a:p>
            <a:pPr marL="342900" lvl="2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charset="0"/>
              <a:buChar char="•"/>
            </a:pPr>
            <a:r>
              <a:rPr lang="en-US"/>
              <a:t>Third level</a:t>
            </a:r>
          </a:p>
          <a:p>
            <a:pPr marL="342900" lvl="3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charset="0"/>
              <a:buChar char="•"/>
            </a:pPr>
            <a:r>
              <a:rPr lang="en-US"/>
              <a:t>Fourth level</a:t>
            </a:r>
          </a:p>
          <a:p>
            <a:pPr marL="342900" lvl="4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charset="0"/>
              <a:buChar char="•"/>
            </a:pPr>
            <a:r>
              <a:rPr lang="en-US"/>
              <a:t>Fifth level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468313" y="1340767"/>
            <a:ext cx="8208143" cy="43204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1988840"/>
            <a:ext cx="8229600" cy="4137323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sz="2400">
                <a:latin typeface="Arial" charset="0"/>
                <a:cs typeface="Arial" charset="0"/>
              </a:defRPr>
            </a:lvl1pPr>
            <a:lvl2pPr>
              <a:buClr>
                <a:srgbClr val="B2BC00"/>
              </a:buClr>
              <a:defRPr sz="2000">
                <a:latin typeface="Arial" charset="0"/>
                <a:cs typeface="Arial" charset="0"/>
              </a:defRPr>
            </a:lvl2pPr>
            <a:lvl3pPr>
              <a:buClr>
                <a:srgbClr val="B2BC00"/>
              </a:buClr>
              <a:defRPr sz="2000">
                <a:latin typeface="Arial" charset="0"/>
                <a:cs typeface="Arial" charset="0"/>
              </a:defRPr>
            </a:lvl3pPr>
            <a:lvl4pPr>
              <a:buClr>
                <a:srgbClr val="B2BC00"/>
              </a:buClr>
              <a:buFont typeface="Arial" charset="0"/>
              <a:buChar char="•"/>
              <a:defRPr sz="2000">
                <a:latin typeface="Arial" charset="0"/>
                <a:cs typeface="Arial" charset="0"/>
              </a:defRPr>
            </a:lvl4pPr>
            <a:lvl5pPr>
              <a:buClr>
                <a:srgbClr val="B2BC00"/>
              </a:buClr>
              <a:buFont typeface="Arial" charset="0"/>
              <a:buChar char="•"/>
              <a:defRPr sz="2000">
                <a:latin typeface="Arial" charset="0"/>
                <a:cs typeface="Arial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342E-0E32-4F21-8BC4-3C7C6543C13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229B-3742-4E42-A401-A2288B98B63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468313" y="1341438"/>
            <a:ext cx="8207375" cy="575394"/>
          </a:xfrm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342E-0E32-4F21-8BC4-3C7C6543C13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229B-3742-4E42-A401-A2288B98B6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342E-0E32-4F21-8BC4-3C7C6543C13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229B-3742-4E42-A401-A2288B98B6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342E-0E32-4F21-8BC4-3C7C6543C13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229B-3742-4E42-A401-A2288B98B6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342E-0E32-4F21-8BC4-3C7C6543C13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229B-3742-4E42-A401-A2288B98B6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342E-0E32-4F21-8BC4-3C7C6543C13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229B-3742-4E42-A401-A2288B98B6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342E-0E32-4F21-8BC4-3C7C6543C13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229B-3742-4E42-A401-A2288B98B6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342E-0E32-4F21-8BC4-3C7C6543C13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229B-3742-4E42-A401-A2288B98B6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342E-0E32-4F21-8BC4-3C7C6543C13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229B-3742-4E42-A401-A2288B98B6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342E-0E32-4F21-8BC4-3C7C6543C13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229B-3742-4E42-A401-A2288B98B6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40769"/>
            <a:ext cx="4038600" cy="4752528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sz="2200"/>
            </a:lvl1pPr>
            <a:lvl2pPr>
              <a:buClr>
                <a:srgbClr val="B2BC00"/>
              </a:buClr>
              <a:defRPr sz="2000"/>
            </a:lvl2pPr>
            <a:lvl3pPr>
              <a:buClr>
                <a:srgbClr val="B2BC00"/>
              </a:buClr>
              <a:defRPr sz="2000"/>
            </a:lvl3pPr>
            <a:lvl4pPr>
              <a:buClr>
                <a:srgbClr val="B2BC00"/>
              </a:buClr>
              <a:defRPr sz="2000"/>
            </a:lvl4pPr>
            <a:lvl5pPr>
              <a:buClr>
                <a:srgbClr val="B2BC00"/>
              </a:buCl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752529"/>
          </a:xfrm>
        </p:spPr>
        <p:txBody>
          <a:bodyPr/>
          <a:lstStyle>
            <a:lvl1pPr>
              <a:defRPr lang="cs-CZ" sz="22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buChar char="•"/>
              <a:defRPr lang="cs-CZ" sz="2000" kern="120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buChar char="•"/>
              <a:defRPr lang="cs-CZ" sz="2000" kern="120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>
              <a:defRPr sz="1800"/>
            </a:lvl6pPr>
            <a:lvl7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>
              <a:defRPr sz="1800"/>
            </a:lvl8pPr>
            <a:lvl9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buChar char="•"/>
              <a:defRPr lang="cs-CZ" sz="2000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charset="0"/>
              <a:buChar char="•"/>
            </a:pPr>
            <a:r>
              <a:rPr lang="en-US"/>
              <a:t>Click to edit Master text styles</a:t>
            </a:r>
          </a:p>
          <a:p>
            <a:pPr marL="342900" lvl="1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charset="0"/>
              <a:buChar char="•"/>
            </a:pPr>
            <a:r>
              <a:rPr lang="en-US"/>
              <a:t>Second level</a:t>
            </a:r>
          </a:p>
          <a:p>
            <a:pPr marL="342900" lvl="2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charset="0"/>
              <a:buChar char="•"/>
            </a:pPr>
            <a:r>
              <a:rPr lang="en-US"/>
              <a:t>Third level</a:t>
            </a:r>
          </a:p>
          <a:p>
            <a:pPr marL="342900" lvl="3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charset="0"/>
              <a:buChar char="•"/>
            </a:pPr>
            <a:r>
              <a:rPr lang="en-US"/>
              <a:t>Fourth level</a:t>
            </a:r>
          </a:p>
          <a:p>
            <a:pPr marL="342900" lvl="4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SzPct val="120000"/>
              <a:buFont typeface="Arial" charset="0"/>
              <a:buChar char="•"/>
            </a:pPr>
            <a:r>
              <a:rPr lang="en-US"/>
              <a:t>Fifth level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7544" y="1556792"/>
            <a:ext cx="8207375" cy="43251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ek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7544" y="1556792"/>
            <a:ext cx="8207375" cy="43251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2132857"/>
            <a:ext cx="8207375" cy="1224135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5"/>
          </p:nvPr>
        </p:nvSpPr>
        <p:spPr>
          <a:xfrm>
            <a:off x="468312" y="3501008"/>
            <a:ext cx="8208143" cy="259228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ek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7E2-A260-4352-9328-8A215358A879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7F66FD0-77ED-4855-BDD6-57F58BD46DD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1556793"/>
            <a:ext cx="8207375" cy="180020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defRPr lang="cs-CZ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5"/>
          </p:nvPr>
        </p:nvSpPr>
        <p:spPr>
          <a:xfrm>
            <a:off x="468312" y="3501008"/>
            <a:ext cx="8208143" cy="259228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493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buChar char="•"/>
            </a:pPr>
            <a:r>
              <a:rPr lang="cs-CZ" dirty="0"/>
              <a:t>Klepnutím lze upravit styly předlohy textu.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buChar char="–"/>
            </a:pPr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563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A47E2-A260-4352-9328-8A215358A879}" type="datetimeFigureOut">
              <a:rPr lang="cs-CZ" smtClean="0"/>
              <a:t>14.12.2018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A7F66FD0-77ED-4855-BDD6-57F58BD46DD3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spcBef>
          <a:spcPct val="0"/>
        </a:spcBef>
        <a:buNone/>
        <a:defRPr lang="cs-CZ" sz="3200" b="1" kern="1200" dirty="0" smtClean="0">
          <a:solidFill>
            <a:srgbClr val="B2BC00"/>
          </a:solidFill>
          <a:latin typeface="Arial" charset="0"/>
          <a:ea typeface="+mj-ea"/>
          <a:cs typeface="Arial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charset="0"/>
        <a:buChar char="•"/>
        <a:defRPr lang="cs-CZ" sz="2200" kern="1200" dirty="0" smtClean="0">
          <a:solidFill>
            <a:schemeClr val="tx1"/>
          </a:solidFill>
          <a:latin typeface="Arial" charset="0"/>
          <a:ea typeface="+mn-ea"/>
          <a:cs typeface="Arial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charset="0"/>
        <a:buChar char="–"/>
        <a:defRPr lang="cs-CZ" sz="2000" kern="1200" dirty="0" smtClean="0">
          <a:solidFill>
            <a:schemeClr val="tx1"/>
          </a:solidFill>
          <a:latin typeface="Arial" charset="0"/>
          <a:ea typeface="+mn-ea"/>
          <a:cs typeface="Arial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B2BC00"/>
        </a:buClr>
        <a:buFont typeface="Arial" charset="0"/>
        <a:buChar char="•"/>
        <a:defRPr lang="cs-CZ" sz="2000" kern="1200" dirty="0" smtClean="0">
          <a:solidFill>
            <a:schemeClr val="tx1"/>
          </a:solidFill>
          <a:latin typeface="Arial" charset="0"/>
          <a:ea typeface="+mn-ea"/>
          <a:cs typeface="Arial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B2BC00"/>
        </a:buClr>
        <a:buFont typeface="Arial" charset="0"/>
        <a:buChar char="•"/>
        <a:defRPr lang="cs-CZ" sz="2000" kern="1200" dirty="0" smtClean="0">
          <a:solidFill>
            <a:schemeClr val="tx1"/>
          </a:solidFill>
          <a:latin typeface="Arial" charset="0"/>
          <a:ea typeface="+mn-ea"/>
          <a:cs typeface="Arial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B2BC00"/>
        </a:buClr>
        <a:buFont typeface="Arial" charset="0"/>
        <a:buChar char="•"/>
        <a:defRPr lang="cs-CZ" sz="2000" kern="1200" dirty="0" smtClean="0">
          <a:solidFill>
            <a:schemeClr val="tx1"/>
          </a:solidFill>
          <a:latin typeface="Arial" charset="0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2765C-AC92-476B-B4F7-138D39CEF9E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F2999-88C0-4F56-B18E-51EC6250C90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1D699-0E2C-451E-976F-FFDC37C19DBF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BF14D-6589-4AFC-8645-4D69459CAC8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charset="0"/>
              <a:buChar char="–"/>
            </a:pPr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B342E-0E32-4F21-8BC4-3C7C6543C136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F229B-3742-4E42-A401-A2288B98B63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B2BC00"/>
          </a:solidFill>
          <a:latin typeface="Arial" charset="0"/>
          <a:ea typeface="+mj-ea"/>
          <a:cs typeface="Arial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B2BC00"/>
        </a:buClr>
        <a:buFont typeface="Arial" charset="0"/>
        <a:buChar char="•"/>
        <a:defRPr lang="cs-CZ" sz="2400" kern="1200" dirty="0" smtClean="0">
          <a:solidFill>
            <a:schemeClr val="tx1"/>
          </a:solidFill>
          <a:latin typeface="Arial" charset="0"/>
          <a:ea typeface="+mn-ea"/>
          <a:cs typeface="Arial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B2BC00"/>
        </a:buClr>
        <a:buFont typeface="Arial" charset="0"/>
        <a:buChar char="–"/>
        <a:defRPr lang="cs-CZ" sz="2000" kern="1200" dirty="0" smtClean="0">
          <a:solidFill>
            <a:schemeClr val="tx1"/>
          </a:solidFill>
          <a:latin typeface="Arial" charset="0"/>
          <a:ea typeface="+mn-ea"/>
          <a:cs typeface="Arial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B2BC00"/>
        </a:buClr>
        <a:buFont typeface="Arial" charset="0"/>
        <a:buChar char="•"/>
        <a:defRPr lang="cs-CZ" sz="2000" kern="1200" dirty="0" smtClean="0">
          <a:solidFill>
            <a:schemeClr val="tx1"/>
          </a:solidFill>
          <a:latin typeface="Arial" charset="0"/>
          <a:ea typeface="+mn-ea"/>
          <a:cs typeface="Arial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B2BC00"/>
        </a:buClr>
        <a:buFont typeface="Arial" charset="0"/>
        <a:buChar char="•"/>
        <a:defRPr lang="cs-CZ" sz="2000" kern="1200" dirty="0" smtClean="0">
          <a:solidFill>
            <a:schemeClr val="tx1"/>
          </a:solidFill>
          <a:latin typeface="Arial" charset="0"/>
          <a:ea typeface="+mn-ea"/>
          <a:cs typeface="Arial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B2BC00"/>
        </a:buClr>
        <a:buFont typeface="Arial" charset="0"/>
        <a:buChar char="•"/>
        <a:defRPr lang="cs-CZ" sz="2000" kern="1200" dirty="0" smtClean="0">
          <a:solidFill>
            <a:schemeClr val="tx1"/>
          </a:solidFill>
          <a:latin typeface="Arial" charset="0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patrik.mlynar@mze.cz" TargetMode="Externa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7918648" cy="2376263"/>
          </a:xfrm>
        </p:spPr>
        <p:txBody>
          <a:bodyPr>
            <a:normAutofit fontScale="90000"/>
          </a:bodyPr>
          <a:lstStyle/>
          <a:p>
            <a:r>
              <a:rPr lang="cs-CZ" u="sng" dirty="0"/>
              <a:t>Informace o vývoji </a:t>
            </a:r>
            <a:br>
              <a:rPr lang="cs-CZ" u="sng" dirty="0"/>
            </a:br>
            <a:r>
              <a:rPr lang="cs-CZ" u="sng" dirty="0"/>
              <a:t>kalamitní situace v lesích</a:t>
            </a:r>
            <a:r>
              <a:rPr lang="cs-CZ" dirty="0"/>
              <a:t/>
            </a:r>
            <a:br>
              <a:rPr lang="cs-CZ" dirty="0"/>
            </a:br>
            <a:r>
              <a:rPr lang="cs-CZ" u="sng" dirty="0"/>
              <a:t>a připravovaných opatřeních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520280"/>
          </a:xfrm>
        </p:spPr>
        <p:txBody>
          <a:bodyPr>
            <a:normAutofit/>
          </a:bodyPr>
          <a:lstStyle/>
          <a:p>
            <a:pPr algn="ctr"/>
            <a:endParaRPr lang="cs-CZ" sz="2000" dirty="0"/>
          </a:p>
          <a:p>
            <a:pPr algn="ctr"/>
            <a:endParaRPr lang="cs-CZ" sz="2000" dirty="0"/>
          </a:p>
          <a:p>
            <a:pPr algn="ctr"/>
            <a:r>
              <a:rPr lang="cs-CZ" sz="2200" b="1" dirty="0">
                <a:solidFill>
                  <a:schemeClr val="tx1"/>
                </a:solidFill>
              </a:rPr>
              <a:t>Mgr. Patrik Mlynář</a:t>
            </a:r>
          </a:p>
          <a:p>
            <a:pPr algn="ctr"/>
            <a:r>
              <a:rPr lang="cs-CZ" sz="2000" dirty="0"/>
              <a:t>náměstek ministra pro řízení sekce</a:t>
            </a:r>
          </a:p>
          <a:p>
            <a:pPr algn="ctr"/>
            <a:r>
              <a:rPr lang="cs-CZ" sz="2000" dirty="0"/>
              <a:t>Sekce lesního hospodářství</a:t>
            </a:r>
          </a:p>
          <a:p>
            <a:pPr algn="ctr"/>
            <a:endParaRPr lang="cs-CZ" sz="2000" dirty="0"/>
          </a:p>
          <a:p>
            <a:pPr algn="ctr"/>
            <a:endParaRPr lang="cs-CZ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354162"/>
          </a:xfrm>
        </p:spPr>
        <p:txBody>
          <a:bodyPr>
            <a:noAutofit/>
          </a:bodyPr>
          <a:lstStyle/>
          <a:p>
            <a:r>
              <a:rPr lang="cs-CZ" sz="3200" cap="all" dirty="0">
                <a:solidFill>
                  <a:srgbClr val="B2BC00"/>
                </a:solidFill>
              </a:rPr>
              <a:t>Finanční nástroje – NV 30/2014 Sb.</a:t>
            </a:r>
          </a:p>
        </p:txBody>
      </p:sp>
      <p:sp>
        <p:nvSpPr>
          <p:cNvPr id="6" name="Zástupný symbol pro obsah 2"/>
          <p:cNvSpPr txBox="1"/>
          <p:nvPr/>
        </p:nvSpPr>
        <p:spPr>
          <a:xfrm>
            <a:off x="609600" y="1493168"/>
            <a:ext cx="8229600" cy="478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/>
          </a:p>
          <a:p>
            <a:r>
              <a:rPr lang="cs-CZ" sz="2400" dirty="0"/>
              <a:t>1.11.2018  novela nařízení vlády o poskytování finančních příspěvků na hospodaření v lesích</a:t>
            </a:r>
          </a:p>
          <a:p>
            <a:r>
              <a:rPr lang="cs-CZ" sz="2400" dirty="0"/>
              <a:t>Navýšen objem finančních zdrojů z 630 mil Kč na 1,</a:t>
            </a:r>
            <a:r>
              <a:rPr lang="x-none" altLang="cs-CZ" sz="2400" dirty="0"/>
              <a:t>15</a:t>
            </a:r>
            <a:r>
              <a:rPr lang="cs-CZ" sz="2400" dirty="0"/>
              <a:t> </a:t>
            </a:r>
            <a:r>
              <a:rPr lang="cs-CZ" sz="2400" dirty="0" err="1"/>
              <a:t>mld</a:t>
            </a:r>
            <a:r>
              <a:rPr lang="cs-CZ" sz="2400" dirty="0"/>
              <a:t> Kč (tedy cca z 480 Kč/ha na cca 1000 Kč/ha)</a:t>
            </a:r>
          </a:p>
          <a:p>
            <a:r>
              <a:rPr lang="cs-CZ" sz="2400" dirty="0"/>
              <a:t>Nový dotační titul na asanaci vytěženého dřeva a </a:t>
            </a:r>
            <a:r>
              <a:rPr lang="cs-CZ" sz="2400" dirty="0" err="1"/>
              <a:t>štěpkování</a:t>
            </a:r>
            <a:r>
              <a:rPr lang="cs-CZ" sz="2400" dirty="0"/>
              <a:t> napadených mladých porostů</a:t>
            </a:r>
          </a:p>
          <a:p>
            <a:r>
              <a:rPr lang="cs-CZ" sz="2400" dirty="0"/>
              <a:t>Vyšší sazby na obnovu a zajištění melioračními a zpevňujícími dřevinami</a:t>
            </a:r>
          </a:p>
          <a:p>
            <a:r>
              <a:rPr lang="cs-CZ" sz="2400" dirty="0"/>
              <a:t>Vyplácení finančních prostředků 2x ročně (cash </a:t>
            </a:r>
            <a:r>
              <a:rPr lang="cs-CZ" sz="2400" dirty="0" err="1"/>
              <a:t>flow</a:t>
            </a:r>
            <a:r>
              <a:rPr lang="cs-CZ" sz="2400" dirty="0"/>
              <a:t>)</a:t>
            </a:r>
          </a:p>
          <a:p>
            <a:pPr>
              <a:buFont typeface="Wingdings" charset="2"/>
              <a:buChar char="v"/>
            </a:pPr>
            <a:endParaRPr lang="cs-CZ" sz="2400" dirty="0"/>
          </a:p>
          <a:p>
            <a:endParaRPr lang="cs-CZ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354162"/>
          </a:xfrm>
        </p:spPr>
        <p:txBody>
          <a:bodyPr>
            <a:noAutofit/>
          </a:bodyPr>
          <a:lstStyle/>
          <a:p>
            <a:r>
              <a:rPr lang="cs-CZ" sz="3200" cap="all" dirty="0">
                <a:solidFill>
                  <a:srgbClr val="B2BC00"/>
                </a:solidFill>
              </a:rPr>
              <a:t>Další opatření Ekonomického charakteru</a:t>
            </a:r>
          </a:p>
        </p:txBody>
      </p:sp>
      <p:sp>
        <p:nvSpPr>
          <p:cNvPr id="6" name="Zástupný symbol pro obsah 2"/>
          <p:cNvSpPr txBox="1"/>
          <p:nvPr/>
        </p:nvSpPr>
        <p:spPr>
          <a:xfrm>
            <a:off x="622935" y="1519203"/>
            <a:ext cx="8229600" cy="478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dirty="0"/>
              <a:t>Jednání s MPO o možnosti využití přebytečné dřevní hmoty v energetice a výrobě tepla </a:t>
            </a:r>
          </a:p>
          <a:p>
            <a:endParaRPr lang="x-none" altLang="cs-CZ" sz="2400" b="1" dirty="0"/>
          </a:p>
          <a:p>
            <a:r>
              <a:rPr lang="x-none" altLang="cs-CZ" sz="2400" b="1" dirty="0"/>
              <a:t>Navrhovaná </a:t>
            </a:r>
            <a:r>
              <a:rPr lang="cs-CZ" sz="2400" b="1" dirty="0"/>
              <a:t>změn</a:t>
            </a:r>
            <a:r>
              <a:rPr lang="x-none" altLang="cs-CZ" sz="2400" b="1" dirty="0"/>
              <a:t>a</a:t>
            </a:r>
            <a:r>
              <a:rPr lang="cs-CZ" sz="2400" b="1" dirty="0"/>
              <a:t> vyhlášky č. 477/2012 Sb.</a:t>
            </a:r>
            <a:r>
              <a:rPr lang="cs-CZ" sz="2400" dirty="0"/>
              <a:t>, o stanovení druhů a parametrů podporovaných obnovitelných zdrojů pro výrobu elektřiny, tepla nebo </a:t>
            </a:r>
            <a:r>
              <a:rPr lang="cs-CZ" sz="2400" dirty="0" err="1"/>
              <a:t>biometanu</a:t>
            </a:r>
            <a:r>
              <a:rPr lang="cs-CZ" sz="2400" dirty="0"/>
              <a:t> a o stanovení a uchovávání dokumentů – </a:t>
            </a:r>
            <a:r>
              <a:rPr lang="cs-CZ" sz="2400" b="1" dirty="0"/>
              <a:t>rozšířit podporované spalování </a:t>
            </a:r>
            <a:r>
              <a:rPr lang="x-none" altLang="cs-CZ" sz="2400" b="1" dirty="0"/>
              <a:t>dříví (= tzv. zelený bonus) </a:t>
            </a:r>
            <a:r>
              <a:rPr lang="cs-CZ" sz="2400" b="1" dirty="0"/>
              <a:t>také nad 7 cm (tzv. hroubí)</a:t>
            </a:r>
          </a:p>
          <a:p>
            <a:r>
              <a:rPr lang="cs-CZ" sz="2400" dirty="0"/>
              <a:t>Hledání odbytu u lokálních provozů (především teplárny, významná role krajů)</a:t>
            </a:r>
          </a:p>
          <a:p>
            <a:pPr>
              <a:buFont typeface="Wingdings" charset="2"/>
              <a:buChar char="v"/>
            </a:pPr>
            <a:endParaRPr lang="cs-CZ" sz="2400" dirty="0"/>
          </a:p>
          <a:p>
            <a:endParaRPr lang="cs-CZ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354162"/>
          </a:xfrm>
        </p:spPr>
        <p:txBody>
          <a:bodyPr>
            <a:noAutofit/>
          </a:bodyPr>
          <a:lstStyle/>
          <a:p>
            <a:r>
              <a:rPr lang="cs-CZ" sz="3200" cap="all" dirty="0">
                <a:solidFill>
                  <a:srgbClr val="B2BC00"/>
                </a:solidFill>
              </a:rPr>
              <a:t>Další opatření Ekonomického charakteru</a:t>
            </a:r>
          </a:p>
        </p:txBody>
      </p:sp>
      <p:sp>
        <p:nvSpPr>
          <p:cNvPr id="6" name="Zástupný symbol pro obsah 2"/>
          <p:cNvSpPr txBox="1"/>
          <p:nvPr/>
        </p:nvSpPr>
        <p:spPr>
          <a:xfrm>
            <a:off x="609600" y="1493168"/>
            <a:ext cx="8229600" cy="478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dirty="0" smtClean="0"/>
              <a:t>Mimořádná podpora </a:t>
            </a:r>
            <a:r>
              <a:rPr lang="x-none" altLang="cs-CZ" sz="2400"/>
              <a:t>vlastníků </a:t>
            </a:r>
            <a:r>
              <a:rPr lang="x-none" altLang="cs-CZ" sz="2400" smtClean="0"/>
              <a:t>lesů</a:t>
            </a:r>
            <a:endParaRPr lang="cs-CZ" altLang="cs-CZ" sz="2400" dirty="0" smtClean="0"/>
          </a:p>
          <a:p>
            <a:pPr marL="0" indent="0" algn="ctr">
              <a:buNone/>
            </a:pPr>
            <a:endParaRPr lang="cs-CZ" sz="2400" b="1" dirty="0"/>
          </a:p>
          <a:p>
            <a:r>
              <a:rPr lang="x-none" altLang="cs-CZ" sz="2400" b="1" dirty="0"/>
              <a:t>N</a:t>
            </a:r>
            <a:r>
              <a:rPr lang="cs-CZ" sz="2400" b="1" dirty="0"/>
              <a:t>ov</a:t>
            </a:r>
            <a:r>
              <a:rPr lang="x-none" altLang="cs-CZ" sz="2400" b="1" dirty="0"/>
              <a:t>á</a:t>
            </a:r>
            <a:r>
              <a:rPr lang="cs-CZ" sz="2400" b="1" dirty="0"/>
              <a:t> form</a:t>
            </a:r>
            <a:r>
              <a:rPr lang="x-none" altLang="cs-CZ" sz="2400" b="1" dirty="0"/>
              <a:t>a</a:t>
            </a:r>
            <a:r>
              <a:rPr lang="cs-CZ" sz="2400" b="1" dirty="0"/>
              <a:t> podpory</a:t>
            </a:r>
          </a:p>
          <a:p>
            <a:r>
              <a:rPr lang="cs-CZ" sz="2400" dirty="0" smtClean="0"/>
              <a:t>Záměr podpory - dorovnání výnosu z 1 hektaru lesa, který je v současné době snížen vlivem kůrovcové kalamity (snížená cena dříví, odbytová krize) </a:t>
            </a:r>
          </a:p>
          <a:p>
            <a:r>
              <a:rPr lang="cs-CZ" sz="2400" dirty="0"/>
              <a:t>Proběhlo jednání u Evropské komise pro ověření slučitelnosti podpory s pravidly EU</a:t>
            </a:r>
          </a:p>
          <a:p>
            <a:r>
              <a:rPr lang="cs-CZ" sz="2400" b="1" dirty="0" smtClean="0"/>
              <a:t>K projednání </a:t>
            </a:r>
            <a:r>
              <a:rPr lang="cs-CZ" sz="2400" b="1" dirty="0" smtClean="0"/>
              <a:t>na</a:t>
            </a:r>
            <a:r>
              <a:rPr lang="cs-CZ" sz="2400" b="1" dirty="0" smtClean="0"/>
              <a:t> vládě </a:t>
            </a:r>
            <a:r>
              <a:rPr lang="cs-CZ" sz="2400" b="1" dirty="0"/>
              <a:t>– pro nestátní sektor vlastníků lesů </a:t>
            </a:r>
            <a:r>
              <a:rPr lang="cs-CZ" sz="2400" b="1" dirty="0" smtClean="0"/>
              <a:t>výše podpory cca </a:t>
            </a:r>
            <a:r>
              <a:rPr lang="cs-CZ" sz="2400" b="1" dirty="0"/>
              <a:t>3 mld. Kč</a:t>
            </a:r>
            <a:endParaRPr lang="cs-CZ" sz="2400" dirty="0"/>
          </a:p>
          <a:p>
            <a:pPr>
              <a:buFont typeface="Wingdings" charset="2"/>
              <a:buChar char="v"/>
            </a:pPr>
            <a:endParaRPr lang="cs-CZ" sz="2400" dirty="0"/>
          </a:p>
          <a:p>
            <a:endParaRPr lang="cs-CZ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cap="all" dirty="0">
                <a:solidFill>
                  <a:srgbClr val="B2BC00"/>
                </a:solidFill>
              </a:rPr>
              <a:t>Další opatření Ekonomického charakteru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b="1" dirty="0"/>
              <a:t>Zvažovaná varianta</a:t>
            </a:r>
            <a:r>
              <a:rPr lang="cs-CZ" dirty="0"/>
              <a:t> novelizovat zákon č. 325/2004 Sb. o dani z přidané hodnoty – záměr </a:t>
            </a:r>
            <a:r>
              <a:rPr lang="cs-CZ" b="1" dirty="0"/>
              <a:t>přesunutí palivového dřeva do druhé snížené sazby DPH (10%)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V roce 2017 vlastníci lesů dodali 2,4 mil m3 palivového dříví (VI. třída jakosti), z toho 1,7 mil. m3 tvořilo dříví jehličnaté </a:t>
            </a:r>
          </a:p>
          <a:p>
            <a:r>
              <a:rPr lang="cs-CZ" dirty="0"/>
              <a:t>Předpoklad promítnutí snížené sazby DPH do konečné ceny palivového dřeva, zvýšení poptávky po palivovém dřevu, pozitivní mediální propagace spotřeby palivového dřeva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600" b="1" dirty="0">
                <a:solidFill>
                  <a:srgbClr val="B2BC00"/>
                </a:solidFill>
                <a:latin typeface="Arial" charset="0"/>
                <a:cs typeface="Arial" charset="0"/>
              </a:rPr>
              <a:t>Děkuji za pozornost a Lesu zdar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139952" y="4365104"/>
            <a:ext cx="4464496" cy="226511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Mgr. Patrik Mlynář</a:t>
            </a:r>
          </a:p>
          <a:p>
            <a:pPr marL="0" indent="0">
              <a:buNone/>
            </a:pPr>
            <a:r>
              <a:rPr lang="cs-CZ" sz="2000" dirty="0"/>
              <a:t>náměstek ministra pro řízení sekce</a:t>
            </a:r>
          </a:p>
          <a:p>
            <a:pPr marL="0" indent="0">
              <a:buNone/>
            </a:pPr>
            <a:r>
              <a:rPr lang="cs-CZ" sz="2000" dirty="0"/>
              <a:t>Sekce lesního hospodářství</a:t>
            </a:r>
          </a:p>
          <a:p>
            <a:pPr marL="0" indent="0">
              <a:buNone/>
            </a:pPr>
            <a:r>
              <a:rPr lang="cs-CZ" sz="2000" dirty="0">
                <a:hlinkClick r:id="rId2"/>
              </a:rPr>
              <a:t>patrik.mlynar@mze.cz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354162"/>
          </a:xfrm>
        </p:spPr>
        <p:txBody>
          <a:bodyPr>
            <a:noAutofit/>
          </a:bodyPr>
          <a:lstStyle/>
          <a:p>
            <a:r>
              <a:rPr lang="cs-CZ" sz="3200" cap="all" dirty="0" err="1">
                <a:solidFill>
                  <a:srgbClr val="B2BC00"/>
                </a:solidFill>
              </a:rPr>
              <a:t>KůROVCOVÉ</a:t>
            </a:r>
            <a:r>
              <a:rPr lang="cs-CZ" sz="3200" cap="all" dirty="0">
                <a:solidFill>
                  <a:srgbClr val="B2BC00"/>
                </a:solidFill>
              </a:rPr>
              <a:t> TĚŽBY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Rok 2018 - další výrazná akcelerace napadení, příčiny:</a:t>
            </a:r>
          </a:p>
          <a:p>
            <a:r>
              <a:rPr lang="cs-CZ" sz="2400" dirty="0"/>
              <a:t>nepříznivý průběh počasí – sucho</a:t>
            </a:r>
          </a:p>
          <a:p>
            <a:r>
              <a:rPr lang="cs-CZ" sz="2400" dirty="0"/>
              <a:t>odbytová krize, nedostatek pracovních kapacit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Prognóza pro letošní rok je při současném trendu alarmující:</a:t>
            </a:r>
            <a:endParaRPr lang="cs-CZ" sz="2400" dirty="0"/>
          </a:p>
          <a:p>
            <a:pPr lvl="0"/>
            <a:r>
              <a:rPr lang="cs-CZ" sz="2400" dirty="0"/>
              <a:t>celkový roční objem vytěžené smrkové kůrovcové hmoty v ČR:</a:t>
            </a:r>
          </a:p>
          <a:p>
            <a:pPr marL="0" lvl="0" indent="0" algn="ctr">
              <a:buNone/>
            </a:pPr>
            <a:r>
              <a:rPr lang="cs-CZ" sz="2400" dirty="0"/>
              <a:t>cca </a:t>
            </a:r>
            <a:r>
              <a:rPr lang="cs-CZ" sz="2400" b="1" dirty="0"/>
              <a:t>12-14 mil. m</a:t>
            </a:r>
            <a:r>
              <a:rPr lang="cs-CZ" sz="2400" b="1" baseline="30000" dirty="0"/>
              <a:t>3 </a:t>
            </a:r>
          </a:p>
          <a:p>
            <a:pPr marL="0" lvl="0" indent="0" algn="ctr">
              <a:buNone/>
            </a:pPr>
            <a:r>
              <a:rPr lang="cs-CZ" sz="2400" i="1" dirty="0"/>
              <a:t>			(=cca desetinásobek normálního stavu)</a:t>
            </a:r>
          </a:p>
          <a:p>
            <a:pPr marL="0" indent="0">
              <a:buNone/>
            </a:pPr>
            <a:endParaRPr lang="cs-CZ" sz="2400" b="1" baseline="30000" dirty="0"/>
          </a:p>
          <a:p>
            <a:pPr marL="0" indent="0" algn="ctr">
              <a:buNone/>
            </a:pPr>
            <a:endParaRPr lang="cs-CZ" sz="13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354162"/>
          </a:xfrm>
        </p:spPr>
        <p:txBody>
          <a:bodyPr>
            <a:noAutofit/>
          </a:bodyPr>
          <a:lstStyle/>
          <a:p>
            <a:r>
              <a:rPr lang="cs-CZ" sz="3200" cap="all" dirty="0">
                <a:solidFill>
                  <a:srgbClr val="B2BC00"/>
                </a:solidFill>
              </a:rPr>
              <a:t>Kůrovcové těžby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113" y="1577975"/>
            <a:ext cx="6327775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354162"/>
          </a:xfrm>
        </p:spPr>
        <p:txBody>
          <a:bodyPr>
            <a:noAutofit/>
          </a:bodyPr>
          <a:lstStyle/>
          <a:p>
            <a:r>
              <a:rPr lang="cs-CZ" sz="3200" cap="all" dirty="0">
                <a:solidFill>
                  <a:srgbClr val="B2BC00"/>
                </a:solidFill>
              </a:rPr>
              <a:t>Kůrovcové těžby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cs-CZ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588" y="1275539"/>
            <a:ext cx="7258824" cy="4697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354162"/>
          </a:xfrm>
        </p:spPr>
        <p:txBody>
          <a:bodyPr>
            <a:noAutofit/>
          </a:bodyPr>
          <a:lstStyle/>
          <a:p>
            <a:r>
              <a:rPr lang="cs-CZ" sz="3200" cap="all" dirty="0" err="1">
                <a:solidFill>
                  <a:srgbClr val="B2BC00"/>
                </a:solidFill>
              </a:rPr>
              <a:t>KůROVCOVÉ</a:t>
            </a:r>
            <a:r>
              <a:rPr lang="cs-CZ" sz="3200" cap="all" dirty="0">
                <a:solidFill>
                  <a:srgbClr val="B2BC00"/>
                </a:solidFill>
              </a:rPr>
              <a:t> TĚŽBY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Prognóza pro rok 2019:</a:t>
            </a:r>
          </a:p>
          <a:p>
            <a:pPr marL="0" indent="0">
              <a:buNone/>
            </a:pPr>
            <a:endParaRPr lang="cs-CZ" sz="2400" dirty="0"/>
          </a:p>
          <a:p>
            <a:pPr lvl="0"/>
            <a:r>
              <a:rPr lang="cs-CZ" sz="2400" dirty="0"/>
              <a:t>celkový roční objem vytěžené smrkové kůrovcové hmoty v ČR:</a:t>
            </a:r>
          </a:p>
          <a:p>
            <a:pPr marL="0" lvl="0" indent="0" algn="ctr">
              <a:buNone/>
            </a:pPr>
            <a:r>
              <a:rPr lang="cs-CZ" sz="2400" dirty="0"/>
              <a:t>cca </a:t>
            </a:r>
            <a:r>
              <a:rPr lang="cs-CZ" sz="2400" b="1" dirty="0"/>
              <a:t>15-20 mil. m</a:t>
            </a:r>
            <a:r>
              <a:rPr lang="cs-CZ" sz="2400" b="1" baseline="30000" dirty="0"/>
              <a:t>3 </a:t>
            </a:r>
            <a:r>
              <a:rPr lang="cs-CZ" sz="2400" b="1" dirty="0"/>
              <a:t>   ??</a:t>
            </a:r>
          </a:p>
          <a:p>
            <a:pPr marL="0" lvl="0" indent="0" algn="ctr">
              <a:buNone/>
            </a:pPr>
            <a:endParaRPr lang="cs-CZ" sz="2400" b="1" baseline="30000" dirty="0"/>
          </a:p>
          <a:p>
            <a:pPr marL="0" lvl="0" indent="0" algn="ctr">
              <a:buNone/>
            </a:pPr>
            <a:r>
              <a:rPr lang="cs-CZ" sz="1800" i="1" dirty="0"/>
              <a:t>                                                              v závislosti na vzniku dalších nahodilých těžeb </a:t>
            </a:r>
            <a:r>
              <a:rPr lang="x-none" altLang="cs-CZ" sz="1800" i="1" dirty="0"/>
              <a:t>a pod.</a:t>
            </a:r>
            <a:endParaRPr lang="cs-CZ" sz="1800" i="1" dirty="0"/>
          </a:p>
          <a:p>
            <a:pPr marL="3543300" lvl="8" indent="0">
              <a:buNone/>
            </a:pPr>
            <a:endParaRPr lang="cs-CZ" sz="1800" i="1" dirty="0"/>
          </a:p>
          <a:p>
            <a:pPr marL="3543300" lvl="8" indent="0">
              <a:buNone/>
            </a:pPr>
            <a:r>
              <a:rPr lang="cs-CZ" sz="1200" i="1" dirty="0"/>
              <a:t>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/>
          <p:nvPr/>
        </p:nvSpPr>
        <p:spPr>
          <a:xfrm>
            <a:off x="457200" y="274638"/>
            <a:ext cx="8291264" cy="1354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cap="all" dirty="0">
                <a:solidFill>
                  <a:srgbClr val="B2BC00"/>
                </a:solidFill>
              </a:rPr>
              <a:t>Připravovaná OPATŘENÍ</a:t>
            </a:r>
          </a:p>
        </p:txBody>
      </p:sp>
      <p:sp>
        <p:nvSpPr>
          <p:cNvPr id="6" name="Zástupný symbol pro obsah 2"/>
          <p:cNvSpPr txBox="1"/>
          <p:nvPr/>
        </p:nvSpPr>
        <p:spPr>
          <a:xfrm>
            <a:off x="457200" y="1124744"/>
            <a:ext cx="8371384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ctr">
              <a:buFont typeface="+mj-lt"/>
              <a:buAutoNum type="arabicPeriod"/>
            </a:pPr>
            <a:r>
              <a:rPr lang="cs-CZ" sz="2400" b="1" dirty="0"/>
              <a:t>Rajonizace (zonace) území ČR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400" dirty="0"/>
              <a:t>= účelové rozdělení území ČR podle stavu napadení a perspektivy záchrany lesních porostů</a:t>
            </a:r>
          </a:p>
          <a:p>
            <a:pPr marL="0" indent="0">
              <a:spcBef>
                <a:spcPts val="1200"/>
              </a:spcBef>
              <a:buNone/>
            </a:pPr>
            <a:endParaRPr lang="cs-CZ" sz="24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b="1" dirty="0"/>
              <a:t>Důvod: </a:t>
            </a:r>
            <a:r>
              <a:rPr lang="cs-CZ" sz="2400" dirty="0"/>
              <a:t>ušetření těžebních kapacit, pomoc odbytu se dřívím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b="1" dirty="0"/>
              <a:t>Cíl: </a:t>
            </a:r>
            <a:r>
              <a:rPr lang="cs-CZ" sz="2400" dirty="0"/>
              <a:t>	</a:t>
            </a:r>
            <a:r>
              <a:rPr lang="x-none" altLang="cs-CZ" sz="2400" dirty="0"/>
              <a:t>zpomalit gradaci</a:t>
            </a:r>
            <a:r>
              <a:rPr lang="cs-CZ" sz="2400" dirty="0"/>
              <a:t> kůrovcové kalamity </a:t>
            </a:r>
          </a:p>
          <a:p>
            <a:pPr marL="0" indent="0">
              <a:buNone/>
            </a:pPr>
            <a:r>
              <a:rPr lang="cs-CZ" sz="2400" dirty="0"/>
              <a:t>	řešení následků (rychlá obnova lesa na kalamitních     holinách)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400" dirty="0"/>
              <a:t>Pro vylišené zóny odpovídající </a:t>
            </a:r>
            <a:r>
              <a:rPr lang="cs-CZ" sz="2400" b="1" dirty="0"/>
              <a:t>mimořádná opatření</a:t>
            </a:r>
            <a:endParaRPr lang="cs-CZ" sz="2400" b="1" i="1" dirty="0"/>
          </a:p>
          <a:p>
            <a:pPr marL="0" indent="0">
              <a:buNone/>
            </a:pPr>
            <a:r>
              <a:rPr lang="cs-CZ" sz="2400" dirty="0"/>
              <a:t>Zonace provedena po hranici katastrálních území, průběžná aktualizace</a:t>
            </a:r>
          </a:p>
          <a:p>
            <a:pPr marL="457200" indent="-457200">
              <a:buFont typeface="+mj-lt"/>
              <a:buAutoNum type="arabicPeriod"/>
            </a:pPr>
            <a:endParaRPr lang="cs-CZ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4968" y="5085185"/>
            <a:ext cx="8229600" cy="1008112"/>
          </a:xfrm>
          <a:solidFill>
            <a:schemeClr val="tx1">
              <a:lumMod val="65000"/>
              <a:lumOff val="35000"/>
            </a:schemeClr>
          </a:solidFill>
        </p:spPr>
        <p:txBody>
          <a:bodyPr>
            <a:normAutofit lnSpcReduction="10000"/>
          </a:bodyPr>
          <a:lstStyle/>
          <a:p>
            <a:pPr lvl="0"/>
            <a:r>
              <a:rPr lang="cs-CZ" sz="1800" dirty="0">
                <a:solidFill>
                  <a:srgbClr val="FF0000"/>
                </a:solidFill>
              </a:rPr>
              <a:t>Nejpostiženější oblast </a:t>
            </a:r>
            <a:r>
              <a:rPr lang="cs-CZ" sz="1800" dirty="0">
                <a:solidFill>
                  <a:schemeClr val="bg1"/>
                </a:solidFill>
              </a:rPr>
              <a:t>- </a:t>
            </a:r>
            <a:r>
              <a:rPr lang="cs-CZ" sz="1800" b="1" dirty="0">
                <a:solidFill>
                  <a:schemeClr val="bg1"/>
                </a:solidFill>
              </a:rPr>
              <a:t>117 tis. ha</a:t>
            </a:r>
            <a:r>
              <a:rPr lang="cs-CZ" sz="1800" dirty="0">
                <a:solidFill>
                  <a:schemeClr val="bg1"/>
                </a:solidFill>
              </a:rPr>
              <a:t> (zásoba smrku okolo </a:t>
            </a:r>
            <a:r>
              <a:rPr lang="cs-CZ" sz="1800" b="1" dirty="0">
                <a:solidFill>
                  <a:schemeClr val="bg1"/>
                </a:solidFill>
              </a:rPr>
              <a:t>53 mil. m</a:t>
            </a:r>
            <a:r>
              <a:rPr lang="cs-CZ" sz="1800" b="1" baseline="30000" dirty="0">
                <a:solidFill>
                  <a:schemeClr val="bg1"/>
                </a:solidFill>
              </a:rPr>
              <a:t>3</a:t>
            </a:r>
            <a:r>
              <a:rPr lang="cs-CZ" sz="1800" dirty="0">
                <a:solidFill>
                  <a:schemeClr val="bg1"/>
                </a:solidFill>
              </a:rPr>
              <a:t> )</a:t>
            </a:r>
          </a:p>
          <a:p>
            <a:pPr lvl="0"/>
            <a:r>
              <a:rPr lang="cs-CZ" sz="1800" dirty="0">
                <a:solidFill>
                  <a:srgbClr val="FFC000"/>
                </a:solidFill>
              </a:rPr>
              <a:t>Nárazníková oblast </a:t>
            </a:r>
            <a:r>
              <a:rPr lang="cs-CZ" sz="1800" dirty="0">
                <a:solidFill>
                  <a:schemeClr val="bg1"/>
                </a:solidFill>
              </a:rPr>
              <a:t>- </a:t>
            </a:r>
            <a:r>
              <a:rPr lang="cs-CZ" sz="1800" b="1" dirty="0">
                <a:solidFill>
                  <a:schemeClr val="bg1"/>
                </a:solidFill>
              </a:rPr>
              <a:t>317 tis. ha</a:t>
            </a:r>
            <a:r>
              <a:rPr lang="cs-CZ" sz="1800" dirty="0">
                <a:solidFill>
                  <a:schemeClr val="bg1"/>
                </a:solidFill>
              </a:rPr>
              <a:t> (zásoba smrku okolo </a:t>
            </a:r>
            <a:r>
              <a:rPr lang="cs-CZ" sz="1800" b="1" dirty="0">
                <a:solidFill>
                  <a:schemeClr val="bg1"/>
                </a:solidFill>
              </a:rPr>
              <a:t>138 mil. m</a:t>
            </a:r>
            <a:r>
              <a:rPr lang="cs-CZ" sz="1800" b="1" baseline="30000" dirty="0">
                <a:solidFill>
                  <a:schemeClr val="bg1"/>
                </a:solidFill>
              </a:rPr>
              <a:t>3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dirty="0">
                <a:solidFill>
                  <a:schemeClr val="bg1"/>
                </a:solidFill>
              </a:rPr>
              <a:t>)</a:t>
            </a:r>
          </a:p>
          <a:p>
            <a:r>
              <a:rPr lang="cs-CZ" sz="1800" dirty="0">
                <a:solidFill>
                  <a:srgbClr val="00B050"/>
                </a:solidFill>
              </a:rPr>
              <a:t>Zbytek území ČR </a:t>
            </a:r>
            <a:r>
              <a:rPr lang="cs-CZ" sz="1800" dirty="0">
                <a:solidFill>
                  <a:schemeClr val="bg1"/>
                </a:solidFill>
              </a:rPr>
              <a:t>- </a:t>
            </a:r>
            <a:r>
              <a:rPr lang="cs-CZ" sz="1800" b="1" dirty="0">
                <a:solidFill>
                  <a:schemeClr val="bg1"/>
                </a:solidFill>
              </a:rPr>
              <a:t>553 tis. ha</a:t>
            </a:r>
            <a:r>
              <a:rPr lang="cs-CZ" sz="1800" dirty="0">
                <a:solidFill>
                  <a:schemeClr val="bg1"/>
                </a:solidFill>
              </a:rPr>
              <a:t> (zásoba smrku okolo </a:t>
            </a:r>
            <a:r>
              <a:rPr lang="cs-CZ" sz="1800" b="1" dirty="0">
                <a:solidFill>
                  <a:schemeClr val="bg1"/>
                </a:solidFill>
              </a:rPr>
              <a:t>214 mil. m</a:t>
            </a:r>
            <a:r>
              <a:rPr lang="cs-CZ" sz="1800" b="1" baseline="30000" dirty="0">
                <a:solidFill>
                  <a:schemeClr val="bg1"/>
                </a:solidFill>
              </a:rPr>
              <a:t>3</a:t>
            </a:r>
            <a:r>
              <a:rPr lang="cs-CZ" sz="1800" b="1" dirty="0">
                <a:solidFill>
                  <a:schemeClr val="bg1"/>
                </a:solidFill>
              </a:rPr>
              <a:t> </a:t>
            </a:r>
            <a:r>
              <a:rPr lang="cs-CZ" sz="1800" dirty="0">
                <a:solidFill>
                  <a:schemeClr val="bg1"/>
                </a:solidFill>
              </a:rPr>
              <a:t>)</a:t>
            </a:r>
          </a:p>
          <a:p>
            <a:pPr lvl="0"/>
            <a:endParaRPr lang="cs-CZ" sz="1800" dirty="0"/>
          </a:p>
          <a:p>
            <a:endParaRPr lang="cs-CZ" sz="2400" dirty="0"/>
          </a:p>
        </p:txBody>
      </p:sp>
      <p:sp>
        <p:nvSpPr>
          <p:cNvPr id="4" name="Nadpis 1"/>
          <p:cNvSpPr txBox="1"/>
          <p:nvPr/>
        </p:nvSpPr>
        <p:spPr>
          <a:xfrm>
            <a:off x="457200" y="274638"/>
            <a:ext cx="8291264" cy="1354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cap="all" dirty="0">
                <a:solidFill>
                  <a:srgbClr val="B2BC00"/>
                </a:solidFill>
              </a:rPr>
              <a:t>Připravovaná OPATŘENÍ</a:t>
            </a:r>
          </a:p>
        </p:txBody>
      </p:sp>
      <p:pic>
        <p:nvPicPr>
          <p:cNvPr id="5" name="Obrázek 4" descr="D:\Users\BRVasicek\AppData\Local\Microsoft\Windows\Temporary Internet Files\Content.Outlook\XD76SXKE\Rajonizace2_uprava_zonace (002)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9632" y="1772816"/>
            <a:ext cx="5113759" cy="31874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Zástupný symbol pro obsah 2"/>
          <p:cNvSpPr txBox="1"/>
          <p:nvPr/>
        </p:nvSpPr>
        <p:spPr>
          <a:xfrm>
            <a:off x="395536" y="1268760"/>
            <a:ext cx="8433048" cy="1184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ctr">
              <a:buFont typeface="+mj-lt"/>
              <a:buAutoNum type="arabicPeriod"/>
            </a:pPr>
            <a:r>
              <a:rPr lang="cs-CZ" sz="2400" b="1" dirty="0"/>
              <a:t>Rajonizace (zonace) území ČR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/>
          <p:nvPr/>
        </p:nvSpPr>
        <p:spPr>
          <a:xfrm>
            <a:off x="457200" y="274638"/>
            <a:ext cx="8291264" cy="1354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cap="all" dirty="0">
                <a:solidFill>
                  <a:srgbClr val="B2BC00"/>
                </a:solidFill>
              </a:rPr>
              <a:t>Připravovaná OPATŘENÍ</a:t>
            </a:r>
          </a:p>
        </p:txBody>
      </p:sp>
      <p:sp>
        <p:nvSpPr>
          <p:cNvPr id="6" name="Zástupný symbol pro obsah 2"/>
          <p:cNvSpPr txBox="1"/>
          <p:nvPr/>
        </p:nvSpPr>
        <p:spPr>
          <a:xfrm>
            <a:off x="395536" y="1268760"/>
            <a:ext cx="8433048" cy="46085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ctr">
              <a:buFont typeface="+mj-lt"/>
              <a:buAutoNum type="arabicPeriod" startAt="2"/>
            </a:pPr>
            <a:r>
              <a:rPr lang="cs-CZ" sz="2400" b="1" dirty="0"/>
              <a:t>Úprava legislativy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Mimořádná opatření nemají podporu v současné legislativě!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x-none" altLang="cs-CZ" sz="2400" b="1" dirty="0"/>
              <a:t>R</a:t>
            </a:r>
            <a:r>
              <a:rPr lang="cs-CZ" sz="2400" b="1" dirty="0"/>
              <a:t>ychl</a:t>
            </a:r>
            <a:r>
              <a:rPr lang="x-none" altLang="cs-CZ" sz="2400" b="1" dirty="0"/>
              <a:t>á</a:t>
            </a:r>
            <a:r>
              <a:rPr lang="cs-CZ" sz="2400" b="1" dirty="0"/>
              <a:t> novelizac</a:t>
            </a:r>
            <a:r>
              <a:rPr lang="x-none" altLang="cs-CZ" sz="2400" b="1" dirty="0"/>
              <a:t>e</a:t>
            </a:r>
            <a:r>
              <a:rPr lang="cs-CZ" sz="2400" b="1" dirty="0"/>
              <a:t> lesního zákona 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Obsah novelizace - možnost </a:t>
            </a:r>
            <a:r>
              <a:rPr lang="cs-CZ" sz="2400" b="1" dirty="0" err="1"/>
              <a:t>MZe</a:t>
            </a:r>
            <a:r>
              <a:rPr lang="cs-CZ" sz="2400" b="1" dirty="0"/>
              <a:t> opatřením upravit zejména:</a:t>
            </a:r>
          </a:p>
          <a:p>
            <a:r>
              <a:rPr lang="cs-CZ" sz="2400" dirty="0"/>
              <a:t>podmínky zpracování nahodilých těžeb</a:t>
            </a:r>
          </a:p>
          <a:p>
            <a:r>
              <a:rPr lang="cs-CZ" sz="2400" dirty="0"/>
              <a:t>podmínky použití reprodukčního materiálu lesních dřevin při zalesňování</a:t>
            </a:r>
          </a:p>
          <a:p>
            <a:r>
              <a:rPr lang="cs-CZ" sz="2400" dirty="0"/>
              <a:t>lhůtu pro zalesnění a zejména zajištění lesních porostů</a:t>
            </a:r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354162"/>
          </a:xfrm>
        </p:spPr>
        <p:txBody>
          <a:bodyPr>
            <a:noAutofit/>
          </a:bodyPr>
          <a:lstStyle/>
          <a:p>
            <a:r>
              <a:rPr lang="cs-CZ" sz="3200" cap="all" dirty="0">
                <a:solidFill>
                  <a:srgbClr val="B2BC00"/>
                </a:solidFill>
              </a:rPr>
              <a:t>ZAJIŠTĚNÍ ASANAČNÍCH PROSTŘEDKŮ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3605"/>
            <a:ext cx="8229600" cy="5050790"/>
          </a:xfrm>
        </p:spPr>
        <p:txBody>
          <a:bodyPr>
            <a:normAutofit/>
          </a:bodyPr>
          <a:lstStyle/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400" b="1" dirty="0"/>
          </a:p>
          <a:p>
            <a:pPr algn="just"/>
            <a:endParaRPr lang="cs-CZ" sz="2400" dirty="0"/>
          </a:p>
        </p:txBody>
      </p:sp>
      <p:sp>
        <p:nvSpPr>
          <p:cNvPr id="6" name="Zástupný symbol pro obsah 2"/>
          <p:cNvSpPr txBox="1"/>
          <p:nvPr/>
        </p:nvSpPr>
        <p:spPr>
          <a:xfrm>
            <a:off x="613410" y="1628775"/>
            <a:ext cx="8229600" cy="4468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400"/>
              </a:spcBef>
              <a:buNone/>
            </a:pPr>
            <a:endParaRPr lang="cs-CZ" sz="2400" dirty="0"/>
          </a:p>
          <a:p>
            <a:pPr algn="just">
              <a:spcBef>
                <a:spcPts val="400"/>
              </a:spcBef>
            </a:pPr>
            <a:r>
              <a:rPr lang="cs-CZ" sz="2400" b="1" dirty="0"/>
              <a:t>Jednání se zástupci distributorů a výrobců chemických prostředků</a:t>
            </a:r>
            <a:r>
              <a:rPr lang="cs-CZ" sz="2400" dirty="0"/>
              <a:t>  </a:t>
            </a:r>
          </a:p>
          <a:p>
            <a:pPr marL="0" indent="0" algn="just">
              <a:spcBef>
                <a:spcPts val="400"/>
              </a:spcBef>
              <a:buNone/>
            </a:pPr>
            <a:r>
              <a:rPr lang="cs-CZ" sz="2400" dirty="0"/>
              <a:t>	(cíl zajistit dostatek přípravků na trhu v roce 2019, resp. 2020, 	pro profesionální i neprofesionální uživatele)</a:t>
            </a:r>
          </a:p>
          <a:p>
            <a:pPr marL="0" indent="0" algn="just">
              <a:spcBef>
                <a:spcPts val="400"/>
              </a:spcBef>
              <a:buNone/>
            </a:pPr>
            <a:endParaRPr lang="cs-CZ" sz="2400" dirty="0"/>
          </a:p>
          <a:p>
            <a:pPr lvl="0">
              <a:spcBef>
                <a:spcPts val="400"/>
              </a:spcBef>
            </a:pPr>
            <a:r>
              <a:rPr lang="cs-CZ" sz="2400" b="1" dirty="0"/>
              <a:t>Informační kampaň k problematice přípravků na ochranu rostlin</a:t>
            </a:r>
            <a:endParaRPr lang="cs-CZ" sz="2400" dirty="0"/>
          </a:p>
          <a:p>
            <a:pPr marL="400050" lvl="1" indent="0">
              <a:spcBef>
                <a:spcPts val="400"/>
              </a:spcBef>
              <a:buNone/>
            </a:pPr>
            <a:r>
              <a:rPr lang="cs-CZ" sz="2400" dirty="0"/>
              <a:t>	(cíl informovat drobné vlastníky o přípravcích, které lze koupit 	a aplikovat bez odborné způsobilos</a:t>
            </a:r>
            <a:r>
              <a:rPr lang="x-none" altLang="cs-CZ" sz="2400" dirty="0"/>
              <a:t>ti</a:t>
            </a:r>
            <a:r>
              <a:rPr lang="cs-CZ" sz="2400" dirty="0"/>
              <a:t>)</a:t>
            </a:r>
          </a:p>
          <a:p>
            <a:pPr algn="just">
              <a:spcBef>
                <a:spcPts val="400"/>
              </a:spcBef>
            </a:pPr>
            <a:r>
              <a:rPr lang="cs-CZ" sz="2400" b="1" dirty="0">
                <a:sym typeface="+mn-ea"/>
              </a:rPr>
              <a:t>Opakování výjimky pro fumigace EDN (</a:t>
            </a:r>
            <a:r>
              <a:rPr lang="cs-CZ" sz="2400" b="1" dirty="0" err="1">
                <a:sym typeface="+mn-ea"/>
              </a:rPr>
              <a:t>ethandinitril</a:t>
            </a:r>
            <a:r>
              <a:rPr lang="cs-CZ" sz="2400" b="1" dirty="0">
                <a:sym typeface="+mn-ea"/>
              </a:rPr>
              <a:t>) </a:t>
            </a:r>
            <a:endParaRPr lang="cs-CZ" sz="2400" b="1" dirty="0"/>
          </a:p>
          <a:p>
            <a:pPr marL="0" indent="0" algn="just">
              <a:spcBef>
                <a:spcPts val="400"/>
              </a:spcBef>
              <a:buNone/>
            </a:pPr>
            <a:r>
              <a:rPr lang="cs-CZ" sz="2400" b="1" dirty="0">
                <a:sym typeface="+mn-ea"/>
              </a:rPr>
              <a:t>	</a:t>
            </a:r>
            <a:r>
              <a:rPr lang="cs-CZ" sz="2400" dirty="0">
                <a:sym typeface="+mn-ea"/>
              </a:rPr>
              <a:t>(cíl zajistit možnost fumigace dřeva EDN po celou sezónu 2019)</a:t>
            </a:r>
            <a:endParaRPr lang="cs-CZ" sz="2400" dirty="0"/>
          </a:p>
          <a:p>
            <a:pPr marL="400050" lvl="1" indent="0">
              <a:spcBef>
                <a:spcPts val="400"/>
              </a:spcBef>
              <a:buNone/>
            </a:pPr>
            <a:endParaRPr lang="cs-CZ" sz="2400" dirty="0"/>
          </a:p>
          <a:p>
            <a:pPr marL="400050" lvl="1" indent="0">
              <a:spcBef>
                <a:spcPts val="400"/>
              </a:spcBef>
              <a:buNone/>
            </a:pPr>
            <a:endParaRPr lang="cs-CZ" sz="2400" dirty="0"/>
          </a:p>
          <a:p>
            <a:pPr marL="400050" lvl="1" indent="0">
              <a:spcBef>
                <a:spcPts val="400"/>
              </a:spcBef>
              <a:buNone/>
            </a:pPr>
            <a:endParaRPr lang="cs-CZ" sz="2400" dirty="0"/>
          </a:p>
          <a:p>
            <a:pPr marL="400050" lvl="1" indent="0">
              <a:spcBef>
                <a:spcPts val="400"/>
              </a:spcBef>
              <a:buNone/>
            </a:pPr>
            <a:endParaRPr lang="cs-CZ" sz="2400" dirty="0"/>
          </a:p>
          <a:p>
            <a:pPr marL="0" lvl="0" indent="0"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z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Prezentace_mze</Template>
  <TotalTime>3</TotalTime>
  <Words>983</Words>
  <Application>Microsoft Office PowerPoint</Application>
  <PresentationFormat>Předvádění na obrazovce (4:3)</PresentationFormat>
  <Paragraphs>118</Paragraphs>
  <Slides>14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Prezentace_mze</vt:lpstr>
      <vt:lpstr>2_Vlastní návrh</vt:lpstr>
      <vt:lpstr>1_Vlastní návrh</vt:lpstr>
      <vt:lpstr>Vlastní návrh</vt:lpstr>
      <vt:lpstr>Informace o vývoji  kalamitní situace v lesích a připravovaných opatřeních </vt:lpstr>
      <vt:lpstr>KůROVCOVÉ TĚŽBY</vt:lpstr>
      <vt:lpstr>Kůrovcové těžby</vt:lpstr>
      <vt:lpstr>Kůrovcové těžby</vt:lpstr>
      <vt:lpstr>KůROVCOVÉ TĚŽBY</vt:lpstr>
      <vt:lpstr>Prezentace aplikace PowerPoint</vt:lpstr>
      <vt:lpstr>Prezentace aplikace PowerPoint</vt:lpstr>
      <vt:lpstr>Prezentace aplikace PowerPoint</vt:lpstr>
      <vt:lpstr>ZAJIŠTĚNÍ ASANAČNÍCH PROSTŘEDKŮ</vt:lpstr>
      <vt:lpstr>Finanční nástroje – NV 30/2014 Sb.</vt:lpstr>
      <vt:lpstr>Další opatření Ekonomického charakteru</vt:lpstr>
      <vt:lpstr>Další opatření Ekonomického charakteru</vt:lpstr>
      <vt:lpstr>Další opatření Ekonomického charakteru</vt:lpstr>
      <vt:lpstr>Děkuji za pozornost a Lesu zdar</vt:lpstr>
    </vt:vector>
  </TitlesOfParts>
  <Company>Hewlett 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k úvodní schůzce</dc:title>
  <dc:creator>Šímová Veronika</dc:creator>
  <cp:lastModifiedBy>Mlynář Patrik</cp:lastModifiedBy>
  <cp:revision>279</cp:revision>
  <cp:lastPrinted>1900-01-01T00:00:00Z</cp:lastPrinted>
  <dcterms:created xsi:type="dcterms:W3CDTF">1900-01-01T00:00:00Z</dcterms:created>
  <dcterms:modified xsi:type="dcterms:W3CDTF">2018-12-14T09:45:34Z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2052-9.1.2</vt:lpwstr>
  </property>
</Properties>
</file>