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322" r:id="rId4"/>
    <p:sldId id="325" r:id="rId5"/>
    <p:sldId id="324" r:id="rId6"/>
    <p:sldId id="326" r:id="rId7"/>
    <p:sldId id="327" r:id="rId8"/>
    <p:sldId id="328" r:id="rId9"/>
    <p:sldId id="321" r:id="rId10"/>
    <p:sldId id="331" r:id="rId11"/>
    <p:sldId id="285" r:id="rId12"/>
    <p:sldId id="330" r:id="rId13"/>
    <p:sldId id="286" r:id="rId14"/>
    <p:sldId id="329" r:id="rId15"/>
    <p:sldId id="332" r:id="rId16"/>
    <p:sldId id="333" r:id="rId17"/>
    <p:sldId id="334" r:id="rId18"/>
    <p:sldId id="287" r:id="rId19"/>
    <p:sldId id="323" r:id="rId20"/>
  </p:sldIdLst>
  <p:sldSz cx="9144000" cy="6858000" type="screen4x3"/>
  <p:notesSz cx="6794500" cy="99187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29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94868-88CE-4033-8CEC-DD410DD163D5}" type="datetimeFigureOut">
              <a:rPr lang="cs-CZ" smtClean="0"/>
              <a:t>2.9.2015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3D2F6-3257-4715-9F89-1FE40A40F2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73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489F-71A0-4B1F-B267-9EC6859E1713}" type="datetimeFigureOut">
              <a:rPr lang="cs-CZ" smtClean="0"/>
              <a:t>2.9.2015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A489F-71A0-4B1F-B267-9EC6859E1713}" type="datetimeFigureOut">
              <a:rPr lang="cs-CZ" smtClean="0"/>
              <a:t>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6AF91-0734-4E6B-9896-1BCAD5BDA0B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Porovnání dat za referenční období 1931–1980 a </a:t>
            </a:r>
            <a:r>
              <a:rPr lang="cs-CZ" sz="3600" b="1" dirty="0" smtClean="0"/>
              <a:t>1981–2010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272808" cy="982960"/>
          </a:xfrm>
        </p:spPr>
        <p:txBody>
          <a:bodyPr>
            <a:normAutofit/>
          </a:bodyPr>
          <a:lstStyle/>
          <a:p>
            <a:r>
              <a:rPr lang="cs-CZ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Petr Šercl, Pavel Kukla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61370"/>
            <a:ext cx="8136904" cy="551406"/>
          </a:xfrm>
        </p:spPr>
        <p:txBody>
          <a:bodyPr>
            <a:noAutofit/>
          </a:bodyPr>
          <a:lstStyle/>
          <a:p>
            <a:r>
              <a:rPr lang="cs-CZ" sz="3200" b="1" dirty="0"/>
              <a:t>Změna dlouhodobého průměrného ročního </a:t>
            </a:r>
            <a:r>
              <a:rPr lang="cs-CZ" sz="3200" b="1" dirty="0" smtClean="0"/>
              <a:t>průtoku </a:t>
            </a:r>
            <a:r>
              <a:rPr lang="cs-CZ" sz="3200" b="1" i="1" dirty="0" smtClean="0"/>
              <a:t>Q</a:t>
            </a:r>
            <a:r>
              <a:rPr lang="cs-CZ" sz="3200" b="1" dirty="0" smtClean="0"/>
              <a:t>a</a:t>
            </a:r>
            <a:endParaRPr lang="cs-CZ" sz="3200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11560" y="2132856"/>
            <a:ext cx="7488832" cy="2736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300" b="1" dirty="0" smtClean="0"/>
              <a:t>Rozdíly:</a:t>
            </a:r>
          </a:p>
          <a:p>
            <a:r>
              <a:rPr lang="cs-CZ" sz="2700" dirty="0" smtClean="0"/>
              <a:t>antropogenní ovlivnění (odběry): např. Želivka, Svitava,</a:t>
            </a:r>
          </a:p>
          <a:p>
            <a:r>
              <a:rPr lang="cs-CZ" sz="2700" dirty="0"/>
              <a:t>změny v </a:t>
            </a:r>
            <a:r>
              <a:rPr lang="cs-CZ" sz="2700" dirty="0" smtClean="0"/>
              <a:t>odtokovém režimu povodí s nevýznamným antropogenním ovlivněním nejsou signifikantní.</a:t>
            </a:r>
          </a:p>
        </p:txBody>
      </p:sp>
    </p:spTree>
    <p:extLst>
      <p:ext uri="{BB962C8B-B14F-4D97-AF65-F5344CB8AC3E}">
        <p14:creationId xmlns:p14="http://schemas.microsoft.com/office/powerpoint/2010/main" val="25467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0100" y="476672"/>
            <a:ext cx="8280920" cy="720080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Změna dlouhodobého průměrného ročního průtoku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8" y="1271495"/>
            <a:ext cx="8064000" cy="503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9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36904" cy="551406"/>
          </a:xfrm>
        </p:spPr>
        <p:txBody>
          <a:bodyPr>
            <a:normAutofit fontScale="90000"/>
          </a:bodyPr>
          <a:lstStyle/>
          <a:p>
            <a:r>
              <a:rPr lang="cs-CZ" sz="3200" b="1" dirty="0"/>
              <a:t>Změna </a:t>
            </a:r>
            <a:r>
              <a:rPr lang="cs-CZ" sz="3200" b="1" i="1" dirty="0" smtClean="0"/>
              <a:t>Q</a:t>
            </a:r>
            <a:r>
              <a:rPr lang="cs-CZ" sz="3200" b="1" baseline="-25000" dirty="0" smtClean="0"/>
              <a:t>355d</a:t>
            </a:r>
            <a:endParaRPr lang="cs-CZ" sz="3200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11560" y="2132856"/>
            <a:ext cx="7488832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300" b="1" dirty="0" smtClean="0"/>
              <a:t>Rozdíly:</a:t>
            </a:r>
          </a:p>
          <a:p>
            <a:r>
              <a:rPr lang="cs-CZ" sz="2700" dirty="0" smtClean="0"/>
              <a:t>vliv antropogenního ovlivnění,</a:t>
            </a:r>
          </a:p>
          <a:p>
            <a:r>
              <a:rPr lang="cs-CZ" sz="2700" dirty="0" smtClean="0"/>
              <a:t>změna v metodických přístupech, </a:t>
            </a:r>
          </a:p>
          <a:p>
            <a:r>
              <a:rPr lang="cs-CZ" sz="2700" dirty="0" smtClean="0"/>
              <a:t>větší nejistota určení této charakteristiky.</a:t>
            </a:r>
          </a:p>
        </p:txBody>
      </p:sp>
    </p:spTree>
    <p:extLst>
      <p:ext uri="{BB962C8B-B14F-4D97-AF65-F5344CB8AC3E}">
        <p14:creationId xmlns:p14="http://schemas.microsoft.com/office/powerpoint/2010/main" val="20299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72008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Změna Q</a:t>
            </a:r>
            <a:r>
              <a:rPr lang="cs-CZ" sz="3200" b="1" baseline="-25000" dirty="0" smtClean="0"/>
              <a:t>355d</a:t>
            </a:r>
            <a:endParaRPr lang="cs-CZ" sz="3200" baseline="-25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8" y="1265598"/>
            <a:ext cx="8064000" cy="504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08912" cy="864096"/>
          </a:xfrm>
        </p:spPr>
        <p:txBody>
          <a:bodyPr>
            <a:normAutofit fontScale="90000"/>
          </a:bodyPr>
          <a:lstStyle/>
          <a:p>
            <a:r>
              <a:rPr lang="cs-CZ" sz="3200" b="1" dirty="0"/>
              <a:t>Tvar funkce překročení průměrných denních průtoků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151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80920" cy="576064"/>
          </a:xfrm>
        </p:spPr>
        <p:txBody>
          <a:bodyPr>
            <a:normAutofit fontScale="90000"/>
          </a:bodyPr>
          <a:lstStyle/>
          <a:p>
            <a:r>
              <a:rPr lang="cs-CZ" sz="3200" b="1" dirty="0"/>
              <a:t>Vliv větší hustoty staniční sítě</a:t>
            </a:r>
            <a:endParaRPr lang="cs-CZ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20880" cy="512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3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80"/>
            <a:ext cx="9073008" cy="576064"/>
          </a:xfrm>
        </p:spPr>
        <p:txBody>
          <a:bodyPr>
            <a:normAutofit/>
          </a:bodyPr>
          <a:lstStyle/>
          <a:p>
            <a:r>
              <a:rPr lang="cs-CZ" sz="2600" b="1" dirty="0"/>
              <a:t>Vliv odlišných metodik zpracování ve vodoměrných stanicích</a:t>
            </a:r>
            <a:endParaRPr lang="cs-CZ" sz="2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0" y="1196752"/>
            <a:ext cx="7920000" cy="512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8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998" y="404664"/>
            <a:ext cx="9073008" cy="576064"/>
          </a:xfrm>
        </p:spPr>
        <p:txBody>
          <a:bodyPr>
            <a:normAutofit/>
          </a:bodyPr>
          <a:lstStyle/>
          <a:p>
            <a:r>
              <a:rPr lang="cs-CZ" sz="2600" b="1" dirty="0"/>
              <a:t>Vliv zahrnutí dat antropogenního ovlivnění </a:t>
            </a:r>
            <a:endParaRPr lang="cs-CZ" sz="2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0" y="1185091"/>
            <a:ext cx="7920000" cy="512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5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564904"/>
            <a:ext cx="8136904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b="1" dirty="0" smtClean="0"/>
              <a:t>Závěry</a:t>
            </a:r>
          </a:p>
        </p:txBody>
      </p:sp>
    </p:spTree>
    <p:extLst>
      <p:ext uri="{BB962C8B-B14F-4D97-AF65-F5344CB8AC3E}">
        <p14:creationId xmlns:p14="http://schemas.microsoft.com/office/powerpoint/2010/main" val="3697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7920880" cy="4536504"/>
          </a:xfrm>
        </p:spPr>
        <p:txBody>
          <a:bodyPr>
            <a:normAutofit fontScale="70000" lnSpcReduction="20000"/>
          </a:bodyPr>
          <a:lstStyle/>
          <a:p>
            <a:r>
              <a:rPr lang="cs-CZ" sz="3100" dirty="0" smtClean="0"/>
              <a:t>průměrný </a:t>
            </a:r>
            <a:r>
              <a:rPr lang="cs-CZ" sz="3100" dirty="0"/>
              <a:t>průtok </a:t>
            </a:r>
            <a:r>
              <a:rPr lang="cs-CZ" sz="3100" i="1" dirty="0"/>
              <a:t>Q</a:t>
            </a:r>
            <a:r>
              <a:rPr lang="cs-CZ" sz="3100" baseline="-25000" dirty="0"/>
              <a:t>a</a:t>
            </a:r>
            <a:r>
              <a:rPr lang="cs-CZ" sz="3100" dirty="0"/>
              <a:t> a kvantily </a:t>
            </a:r>
            <a:r>
              <a:rPr lang="cs-CZ" sz="3100" i="1" dirty="0"/>
              <a:t>M</a:t>
            </a:r>
            <a:r>
              <a:rPr lang="cs-CZ" sz="3100" dirty="0"/>
              <a:t>-denních průtoků jsou odvozovány s určitou nejistotou, která je definována </a:t>
            </a:r>
            <a:r>
              <a:rPr lang="cs-CZ" sz="3100" dirty="0" smtClean="0"/>
              <a:t>střední kvadratickou chybou dle </a:t>
            </a:r>
            <a:r>
              <a:rPr lang="cs-CZ" sz="3100" dirty="0"/>
              <a:t>ČSN 75 1400 „Hydrologické údaje povrchových vod</a:t>
            </a:r>
            <a:r>
              <a:rPr lang="cs-CZ" sz="3100" dirty="0" smtClean="0"/>
              <a:t>“,</a:t>
            </a:r>
          </a:p>
          <a:p>
            <a:r>
              <a:rPr lang="cs-CZ" sz="3100" dirty="0" smtClean="0"/>
              <a:t>metodické </a:t>
            </a:r>
            <a:r>
              <a:rPr lang="cs-CZ" sz="3100" dirty="0"/>
              <a:t>přístupy v odvození </a:t>
            </a:r>
            <a:r>
              <a:rPr lang="cs-CZ" sz="3100" dirty="0" smtClean="0"/>
              <a:t>hydrologických charakteristik </a:t>
            </a:r>
            <a:r>
              <a:rPr lang="cs-CZ" sz="3100" dirty="0"/>
              <a:t>ve vodoměrných stanicích i v nepozorovaných profilech byly v rámci obou referenčních období více či méně odlišné, </a:t>
            </a:r>
            <a:endParaRPr lang="cs-CZ" sz="3100" dirty="0" smtClean="0"/>
          </a:p>
          <a:p>
            <a:r>
              <a:rPr lang="cs-CZ" sz="3100" dirty="0" smtClean="0"/>
              <a:t>v </a:t>
            </a:r>
            <a:r>
              <a:rPr lang="cs-CZ" sz="3100" dirty="0"/>
              <a:t>referenčním období 1981–2010 bylo možné využít </a:t>
            </a:r>
            <a:r>
              <a:rPr lang="cs-CZ" sz="3100" dirty="0" smtClean="0"/>
              <a:t>empirických dat </a:t>
            </a:r>
            <a:r>
              <a:rPr lang="cs-CZ" sz="3100" dirty="0"/>
              <a:t>z nepoměrně hustší sítě vodoměrných stanic oproti období 1931–1980</a:t>
            </a:r>
            <a:r>
              <a:rPr lang="cs-CZ" sz="3100" dirty="0" smtClean="0"/>
              <a:t>,</a:t>
            </a:r>
          </a:p>
          <a:p>
            <a:r>
              <a:rPr lang="cs-CZ" sz="3100" i="1" dirty="0"/>
              <a:t>M</a:t>
            </a:r>
            <a:r>
              <a:rPr lang="cs-CZ" sz="3100" dirty="0"/>
              <a:t>-denní průtoky za období 1931–1980 byly odvozeny z dat, u kterých bylo eliminováno antropogenní ovlivnění, zatímco v období 1981–2010 byly údaje o ovlivnění přímo začleněny do zpracování a </a:t>
            </a:r>
            <a:r>
              <a:rPr lang="cs-CZ" sz="3100" i="1" dirty="0"/>
              <a:t>M</a:t>
            </a:r>
            <a:r>
              <a:rPr lang="cs-CZ" sz="3100" dirty="0"/>
              <a:t>-denní průtoky tak </a:t>
            </a:r>
            <a:r>
              <a:rPr lang="cs-CZ" sz="3100" dirty="0" smtClean="0"/>
              <a:t>plně odpovídají hydrologickému </a:t>
            </a:r>
            <a:r>
              <a:rPr lang="cs-CZ" sz="3100" dirty="0"/>
              <a:t>režimu daného </a:t>
            </a:r>
            <a:r>
              <a:rPr lang="cs-CZ" sz="3100" dirty="0" smtClean="0"/>
              <a:t>toku v referenčním období.</a:t>
            </a:r>
          </a:p>
          <a:p>
            <a:pPr>
              <a:buFont typeface="Calibri" panose="020F0502020204030204" pitchFamily="34" charset="0"/>
              <a:buChar char="→"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9494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200800" cy="720080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Stanice s úplným pozorováním v obou referenčních obdobích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2" y="1268760"/>
            <a:ext cx="7848000" cy="502610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95936" y="550035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1931–1980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5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200800" cy="720080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Stanice s úplným pozorováním v obou referenčních obdobích</a:t>
            </a:r>
            <a:endParaRPr 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82653"/>
            <a:ext cx="7848872" cy="502666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95936" y="551723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1981–2010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6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357314"/>
            <a:ext cx="7200800" cy="551406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Plocha povodí</a:t>
            </a:r>
            <a:endParaRPr lang="cs-CZ" sz="32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721133"/>
              </p:ext>
            </p:extLst>
          </p:nvPr>
        </p:nvGraphicFramePr>
        <p:xfrm>
          <a:off x="1547664" y="1700808"/>
          <a:ext cx="626469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872208"/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Profil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1931–1980 </a:t>
                      </a:r>
                      <a:r>
                        <a:rPr lang="en-US" dirty="0" smtClean="0"/>
                        <a:t>[km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1981–2010</a:t>
                      </a:r>
                      <a:r>
                        <a:rPr lang="en-US" dirty="0" smtClean="0"/>
                        <a:t> [km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]</a:t>
                      </a:r>
                      <a:endParaRPr lang="cs-C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Labe – Děčín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51103,</a:t>
                      </a:r>
                      <a:r>
                        <a:rPr lang="cs-CZ" dirty="0" smtClean="0"/>
                        <a:t>89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51120,39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Ohře – Louny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4982,78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4979,76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Vltava – Praha-</a:t>
                      </a:r>
                      <a:r>
                        <a:rPr lang="en-US" dirty="0" err="1" smtClean="0"/>
                        <a:t>Chuchle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26719,9</a:t>
                      </a:r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26729</a:t>
                      </a:r>
                      <a:r>
                        <a:rPr lang="en-US" dirty="0" smtClean="0"/>
                        <a:t>,</a:t>
                      </a:r>
                      <a:r>
                        <a:rPr lang="cs-CZ" dirty="0" smtClean="0"/>
                        <a:t>97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Berounka – Beroun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8283,79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8286,26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Labe – </a:t>
                      </a:r>
                      <a:r>
                        <a:rPr lang="cs-CZ" noProof="0" dirty="0" smtClean="0"/>
                        <a:t>Brandýs</a:t>
                      </a:r>
                      <a:r>
                        <a:rPr lang="cs-CZ" baseline="0" noProof="0" dirty="0" smtClean="0"/>
                        <a:t> n. L.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13111,40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13110,47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Morava – Strážnice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9146,92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9144,80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Odra – Bohumín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4662,33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4663,77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1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357314"/>
            <a:ext cx="7200800" cy="551406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Plocha povodí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56470"/>
            <a:ext cx="7776864" cy="54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357314"/>
            <a:ext cx="7200800" cy="551406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Plocha povodí</a:t>
            </a:r>
            <a:endParaRPr lang="cs-CZ" sz="3200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7488832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300" b="1" dirty="0" smtClean="0"/>
              <a:t>Rozdíly:</a:t>
            </a:r>
          </a:p>
          <a:p>
            <a:r>
              <a:rPr lang="cs-CZ" sz="2700" dirty="0" smtClean="0"/>
              <a:t>zpřesňování mapových podkladů (včetně zahraničních),</a:t>
            </a:r>
          </a:p>
          <a:p>
            <a:r>
              <a:rPr lang="cs-CZ" sz="2700" dirty="0" smtClean="0"/>
              <a:t>odlišná metodika určení – použití plochojevné projekce a využití GIS, </a:t>
            </a:r>
          </a:p>
          <a:p>
            <a:r>
              <a:rPr lang="cs-CZ" sz="2700" b="1" dirty="0" smtClean="0"/>
              <a:t>budoucnost:</a:t>
            </a:r>
            <a:r>
              <a:rPr lang="cs-CZ" sz="2700" dirty="0" smtClean="0"/>
              <a:t> </a:t>
            </a:r>
            <a:r>
              <a:rPr lang="cs-CZ" sz="2700" b="1" i="1" dirty="0" smtClean="0"/>
              <a:t>DMR5G</a:t>
            </a:r>
            <a:r>
              <a:rPr lang="cs-CZ" sz="2700" dirty="0" smtClean="0"/>
              <a:t> – nový výškopis =</a:t>
            </a:r>
            <a:r>
              <a:rPr lang="en-US" sz="2700" dirty="0" smtClean="0"/>
              <a:t>&gt;</a:t>
            </a:r>
            <a:r>
              <a:rPr lang="cs-CZ" sz="2700" dirty="0" smtClean="0"/>
              <a:t> změna průběhu rozvodnic plošně na celém území ČR</a:t>
            </a:r>
            <a:r>
              <a:rPr lang="en-US" sz="2700" dirty="0" smtClean="0"/>
              <a:t>, </a:t>
            </a:r>
            <a:r>
              <a:rPr lang="cs-CZ" sz="2700" dirty="0" smtClean="0"/>
              <a:t>změny zejména u menších ploch povodí </a:t>
            </a:r>
            <a:br>
              <a:rPr lang="cs-CZ" sz="2700" dirty="0" smtClean="0"/>
            </a:br>
            <a:r>
              <a:rPr lang="cs-CZ" sz="2700" dirty="0" smtClean="0"/>
              <a:t>v nížinných oblastech</a:t>
            </a:r>
            <a:endParaRPr lang="cs-CZ" dirty="0" smtClean="0"/>
          </a:p>
          <a:p>
            <a:pPr>
              <a:buFont typeface="Calibri" panose="020F0502020204030204" pitchFamily="34" charset="0"/>
              <a:buChar char="→"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42929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7488832" cy="41764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300" b="1" dirty="0"/>
              <a:t>Při porovnání hydrologických údajů </a:t>
            </a:r>
            <a:r>
              <a:rPr lang="cs-CZ" sz="3300" b="1" dirty="0" smtClean="0"/>
              <a:t>je </a:t>
            </a:r>
            <a:r>
              <a:rPr lang="cs-CZ" sz="3300" b="1" dirty="0"/>
              <a:t>před učiněním závěrů nutné mít na zřeteli následující </a:t>
            </a:r>
            <a:r>
              <a:rPr lang="cs-CZ" sz="3300" b="1" dirty="0" smtClean="0"/>
              <a:t>skutečnosti:</a:t>
            </a:r>
          </a:p>
          <a:p>
            <a:pPr marL="0" indent="0">
              <a:buNone/>
            </a:pPr>
            <a:endParaRPr lang="cs-CZ" sz="3300" b="1" dirty="0" smtClean="0"/>
          </a:p>
          <a:p>
            <a:r>
              <a:rPr lang="cs-CZ" sz="2700" b="1" dirty="0" smtClean="0"/>
              <a:t>průtoková data (</a:t>
            </a:r>
            <a:r>
              <a:rPr lang="cs-CZ" sz="2700" b="1" i="1" dirty="0" smtClean="0"/>
              <a:t>M</a:t>
            </a:r>
            <a:r>
              <a:rPr lang="cs-CZ" sz="2700" b="1" dirty="0" smtClean="0"/>
              <a:t>-denní průtoky </a:t>
            </a:r>
            <a:r>
              <a:rPr lang="cs-CZ" sz="2700" b="1" i="1" dirty="0" smtClean="0"/>
              <a:t>Q</a:t>
            </a:r>
            <a:r>
              <a:rPr lang="cs-CZ" sz="2700" b="1" baseline="-25000" dirty="0" smtClean="0"/>
              <a:t>Md</a:t>
            </a:r>
            <a:r>
              <a:rPr lang="cs-CZ" sz="2700" b="1" dirty="0" smtClean="0"/>
              <a:t>) za období 1931–1980 reprezentovala víceméně neovlivněný hydrologický režim, data za období 1981–2010 představují reálný průtokový režim se zahrnutím antropogenního ovlivnění,</a:t>
            </a:r>
          </a:p>
          <a:p>
            <a:r>
              <a:rPr lang="cs-CZ" sz="2700" dirty="0" smtClean="0"/>
              <a:t>rozdíly mohou být způsobeny odlišnými metodikami </a:t>
            </a:r>
            <a:r>
              <a:rPr lang="cs-CZ" sz="2700" dirty="0"/>
              <a:t>odvození jednotlivých hydrologických údajů (charakteristik) v referenčních </a:t>
            </a:r>
            <a:r>
              <a:rPr lang="cs-CZ" sz="2700" dirty="0" smtClean="0"/>
              <a:t>obdobích,</a:t>
            </a:r>
          </a:p>
          <a:p>
            <a:r>
              <a:rPr lang="cs-CZ" sz="2700" dirty="0"/>
              <a:t>střední </a:t>
            </a:r>
            <a:r>
              <a:rPr lang="cs-CZ" sz="2700" dirty="0" smtClean="0"/>
              <a:t>kvadratická chyba </a:t>
            </a:r>
            <a:r>
              <a:rPr lang="cs-CZ" sz="2700" dirty="0"/>
              <a:t>dané charakteristiky dle ČSN 75 </a:t>
            </a:r>
            <a:r>
              <a:rPr lang="cs-CZ" sz="2700" dirty="0" smtClean="0"/>
              <a:t>1400 zahrnuje </a:t>
            </a:r>
            <a:r>
              <a:rPr lang="cs-CZ" sz="2700" dirty="0"/>
              <a:t>všechny nejistoty </a:t>
            </a:r>
            <a:r>
              <a:rPr lang="cs-CZ" sz="2700" dirty="0" smtClean="0"/>
              <a:t>určení, </a:t>
            </a:r>
          </a:p>
          <a:p>
            <a:r>
              <a:rPr lang="cs-CZ" sz="2700" dirty="0"/>
              <a:t>zda jde o údaje (charakteristiky) určené empiricky nebo výpočtem, např. proložením teoretické funkce statistického rozdělení či optimalizačními výpočty.</a:t>
            </a:r>
            <a:endParaRPr lang="cs-CZ" sz="2700" dirty="0" smtClean="0"/>
          </a:p>
          <a:p>
            <a:endParaRPr lang="cs-CZ" dirty="0" smtClean="0"/>
          </a:p>
          <a:p>
            <a:pPr>
              <a:buFont typeface="Calibri" panose="020F0502020204030204" pitchFamily="34" charset="0"/>
              <a:buChar char="→"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40150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45346"/>
            <a:ext cx="7200800" cy="551406"/>
          </a:xfrm>
        </p:spPr>
        <p:txBody>
          <a:bodyPr>
            <a:noAutofit/>
          </a:bodyPr>
          <a:lstStyle/>
          <a:p>
            <a:r>
              <a:rPr lang="cs-CZ" sz="3200" b="1" dirty="0"/>
              <a:t>Změna dlouhodobé roční výšky </a:t>
            </a:r>
            <a:r>
              <a:rPr lang="cs-CZ" sz="3200" b="1" dirty="0" smtClean="0"/>
              <a:t>srážek </a:t>
            </a:r>
            <a:r>
              <a:rPr lang="cs-CZ" sz="3200" b="1" i="1" dirty="0" smtClean="0"/>
              <a:t>P</a:t>
            </a:r>
            <a:r>
              <a:rPr lang="cs-CZ" sz="3200" b="1" dirty="0" smtClean="0"/>
              <a:t>a</a:t>
            </a:r>
            <a:endParaRPr lang="cs-CZ" sz="3200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7488832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Rozdíly:</a:t>
            </a:r>
          </a:p>
          <a:p>
            <a:r>
              <a:rPr lang="cs-CZ" sz="2700" dirty="0" smtClean="0"/>
              <a:t>změny v režimu dlouhodobých srážek nejsou signifikantní,</a:t>
            </a:r>
          </a:p>
          <a:p>
            <a:r>
              <a:rPr lang="cs-CZ" sz="2700" dirty="0" smtClean="0"/>
              <a:t>odlišná metodika zpracování – využití dat ze zahraničních meteorologických služeb, zpracování v GIS, </a:t>
            </a:r>
          </a:p>
          <a:p>
            <a:r>
              <a:rPr lang="cs-CZ" sz="2700" dirty="0" smtClean="0"/>
              <a:t>rozdíly v poskytovaných datech vycházejí spíše na menších povodích.</a:t>
            </a:r>
          </a:p>
          <a:p>
            <a:pPr marL="0" indent="0"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696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200800" cy="72008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Změna dlouhodobé roční výšky srážek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8" y="1288504"/>
            <a:ext cx="8064000" cy="50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4375</TotalTime>
  <Words>472</Words>
  <Application>Microsoft Office PowerPoint</Application>
  <PresentationFormat>Předvádění na obrazovce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Porovnání dat za referenční období 1931–1980 a 1981–2010</vt:lpstr>
      <vt:lpstr>Stanice s úplným pozorováním v obou referenčních obdobích</vt:lpstr>
      <vt:lpstr>Stanice s úplným pozorováním v obou referenčních obdobích</vt:lpstr>
      <vt:lpstr>Plocha povodí</vt:lpstr>
      <vt:lpstr>Plocha povodí</vt:lpstr>
      <vt:lpstr>Plocha povodí</vt:lpstr>
      <vt:lpstr>Prezentace aplikace PowerPoint</vt:lpstr>
      <vt:lpstr>Změna dlouhodobé roční výšky srážek Pa</vt:lpstr>
      <vt:lpstr>Změna dlouhodobé roční výšky srážek</vt:lpstr>
      <vt:lpstr>Změna dlouhodobého průměrného ročního průtoku Qa</vt:lpstr>
      <vt:lpstr>Změna dlouhodobého průměrného ročního průtoku</vt:lpstr>
      <vt:lpstr>Změna Q355d</vt:lpstr>
      <vt:lpstr>Změna Q355d</vt:lpstr>
      <vt:lpstr>Tvar funkce překročení průměrných denních průtoků</vt:lpstr>
      <vt:lpstr>Vliv větší hustoty staniční sítě</vt:lpstr>
      <vt:lpstr>Vliv odlišných metodik zpracování ve vodoměrných stanicích</vt:lpstr>
      <vt:lpstr>Vliv zahrnutí dat antropogenního ovlivnění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Ing. Petr Šercl, Ph.D.</dc:creator>
  <cp:lastModifiedBy>Pavel kukla</cp:lastModifiedBy>
  <cp:revision>244</cp:revision>
  <cp:lastPrinted>2015-06-22T10:49:48Z</cp:lastPrinted>
  <dcterms:created xsi:type="dcterms:W3CDTF">2013-01-30T10:11:43Z</dcterms:created>
  <dcterms:modified xsi:type="dcterms:W3CDTF">2015-09-02T13:05:23Z</dcterms:modified>
</cp:coreProperties>
</file>