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72" r:id="rId3"/>
    <p:sldMasterId id="2147483660" r:id="rId4"/>
  </p:sldMasterIdLst>
  <p:handoutMasterIdLst>
    <p:handoutMasterId r:id="rId14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5" r:id="rId12"/>
    <p:sldId id="264" r:id="rId13"/>
  </p:sldIdLst>
  <p:sldSz cx="9144000" cy="6858000" type="screen4x3"/>
  <p:notesSz cx="6662738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8" autoAdjust="0"/>
    <p:restoredTop sz="86455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graf%20opat&#345;en&#237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894138232720911"/>
          <c:y val="8.722290350298631E-2"/>
          <c:w val="0.50322457758128469"/>
          <c:h val="0.76450283493568827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  <c:explosion val="19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dPt>
            <c:idx val="13"/>
            <c:bubble3D val="0"/>
          </c:dPt>
          <c:dPt>
            <c:idx val="14"/>
            <c:bubble3D val="0"/>
          </c:dPt>
          <c:dPt>
            <c:idx val="15"/>
            <c:bubble3D val="0"/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'opatř. NPP'!$A$1:$A$16</c:f>
              <c:strCache>
                <c:ptCount val="16"/>
                <c:pt idx="0">
                  <c:v>Opatření k aplikaci principu "znečišťovatel platí" (V.1.2)</c:v>
                </c:pt>
                <c:pt idx="1">
                  <c:v>Opatření pro vody užívané nebo uvažované pro odběr vody pro lidskou spotřebu (V.1.3)</c:v>
                </c:pt>
                <c:pt idx="2">
                  <c:v>Opatření ke zlepšení jakosti vod využívaných ke koupání (V.1.4)</c:v>
                </c:pt>
                <c:pt idx="3">
                  <c:v>Opatření pro omezování odběrů a vzdouvání vod, včetně odůvodněných případných výjimek (V.1.5)</c:v>
                </c:pt>
                <c:pt idx="4">
                  <c:v>Opatření k regulaci umělých infiltrací nebo doplňování podzemních vod (V.1.6)</c:v>
                </c:pt>
                <c:pt idx="5">
                  <c:v>Opatření k zabránění a regulaci znečištění z bodových zdrojů, včetně opatření směřujících ke snižování rozsahu mísících zón (V.1.7)</c:v>
                </c:pt>
                <c:pt idx="6">
                  <c:v>Opatření k zabránění nebo regulaci znečištění z plošných zdrojů (V.1.8)</c:v>
                </c:pt>
                <c:pt idx="7">
                  <c:v>Opatření k zamezení přímého vypouštění do podzemních vod s uvedením případů povoleného vypouštění (V.1.9)</c:v>
                </c:pt>
                <c:pt idx="8">
                  <c:v>Opatření k omezování, případně zastavení vnosu NL a ZNL do vod (V.1.10)</c:v>
                </c:pt>
                <c:pt idx="9">
                  <c:v>Opatření k prevenci a snížení dopadů případů havarijního znečištění (V.1.11)</c:v>
                </c:pt>
                <c:pt idx="10">
                  <c:v>Opatření k zajištění odpovídajících hydromorf. podmínek VÚ umožňujících dosažení GES nebo GEP (V.1.12)</c:v>
                </c:pt>
                <c:pt idx="11">
                  <c:v>Opatření prováděná v souvislosti s přeshraničním znečištěním (V.1.14)</c:v>
                </c:pt>
                <c:pt idx="12">
                  <c:v>Opatření pro zlepšování vodních poměrů a pro ochranu ekologické stability krajiny (V.1.15)</c:v>
                </c:pt>
                <c:pt idx="13">
                  <c:v>Opatření pro hospodaření s vodami a udržitelné užívání vody a pro zajištění VHS (V.1.16)</c:v>
                </c:pt>
                <c:pt idx="14">
                  <c:v>Opatření ke snížení nepříznivých účinků sucha (V.1.17)</c:v>
                </c:pt>
                <c:pt idx="15">
                  <c:v>Doplňková a dodatečná opatření</c:v>
                </c:pt>
              </c:strCache>
            </c:strRef>
          </c:cat>
          <c:val>
            <c:numRef>
              <c:f>'opatř. NPP'!$B$1:$B$16</c:f>
              <c:numCache>
                <c:formatCode>General</c:formatCode>
                <c:ptCount val="16"/>
                <c:pt idx="0">
                  <c:v>11</c:v>
                </c:pt>
                <c:pt idx="1">
                  <c:v>199</c:v>
                </c:pt>
                <c:pt idx="2">
                  <c:v>162</c:v>
                </c:pt>
                <c:pt idx="3">
                  <c:v>291</c:v>
                </c:pt>
                <c:pt idx="4">
                  <c:v>4</c:v>
                </c:pt>
                <c:pt idx="5">
                  <c:v>1975</c:v>
                </c:pt>
                <c:pt idx="6">
                  <c:v>39</c:v>
                </c:pt>
                <c:pt idx="7">
                  <c:v>2</c:v>
                </c:pt>
                <c:pt idx="8">
                  <c:v>448</c:v>
                </c:pt>
                <c:pt idx="9">
                  <c:v>45</c:v>
                </c:pt>
                <c:pt idx="10">
                  <c:v>939</c:v>
                </c:pt>
                <c:pt idx="11">
                  <c:v>2</c:v>
                </c:pt>
                <c:pt idx="12">
                  <c:v>98</c:v>
                </c:pt>
                <c:pt idx="13">
                  <c:v>82</c:v>
                </c:pt>
                <c:pt idx="14">
                  <c:v>4</c:v>
                </c:pt>
                <c:pt idx="15">
                  <c:v>390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B36AE-3201-47D1-988A-B6C55EBA77F2}" type="datetimeFigureOut">
              <a:rPr lang="cs-CZ" smtClean="0"/>
              <a:t>21.10.2015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B01C6-5958-418B-A207-A51C96921E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8306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8313" y="1556792"/>
            <a:ext cx="8207375" cy="432048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2132856"/>
            <a:ext cx="8207375" cy="2736304"/>
          </a:xfrm>
        </p:spPr>
        <p:txBody>
          <a:bodyPr/>
          <a:lstStyle/>
          <a:p>
            <a:r>
              <a:rPr lang="cs-CZ" smtClean="0"/>
              <a:t>Klepnutím na ikonu přidáte graf.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4797152"/>
            <a:ext cx="8207375" cy="129614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1556792"/>
            <a:ext cx="8207375" cy="3096344"/>
          </a:xfrm>
        </p:spPr>
        <p:txBody>
          <a:bodyPr/>
          <a:lstStyle/>
          <a:p>
            <a:r>
              <a:rPr lang="cs-CZ" smtClean="0"/>
              <a:t>Klepnutím na ikonu přidáte graf.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2132856"/>
            <a:ext cx="8207375" cy="2736304"/>
          </a:xfrm>
        </p:spPr>
        <p:txBody>
          <a:bodyPr/>
          <a:lstStyle/>
          <a:p>
            <a:r>
              <a:rPr lang="cs-CZ" smtClean="0"/>
              <a:t>Klepnutím na ikonu přidáte tabulku.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1556792"/>
            <a:ext cx="8207375" cy="3312368"/>
          </a:xfrm>
        </p:spPr>
        <p:txBody>
          <a:bodyPr/>
          <a:lstStyle/>
          <a:p>
            <a:r>
              <a:rPr lang="cs-CZ" smtClean="0"/>
              <a:t>Klepnutím na ikonu přidáte tabulku.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176464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544" y="1340768"/>
            <a:ext cx="8208144" cy="432048"/>
          </a:xfrm>
        </p:spPr>
        <p:txBody>
          <a:bodyPr>
            <a:noAutofit/>
          </a:bodyPr>
          <a:lstStyle>
            <a:lvl1pPr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527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 algn="r">
              <a:defRPr sz="5000" b="1">
                <a:solidFill>
                  <a:srgbClr val="B2B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16831"/>
            <a:ext cx="4038600" cy="4176465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16831"/>
            <a:ext cx="4038600" cy="4176465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Klepnutím lze upravit styly předlohy textu.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Druhá úroveň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Třetí úroveň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Čtvrtá úroveň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68313" y="1340767"/>
            <a:ext cx="8208143" cy="43204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B2B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400">
                <a:latin typeface="Arial" pitchFamily="34" charset="0"/>
                <a:cs typeface="Arial" pitchFamily="34" charset="0"/>
              </a:defRPr>
            </a:lvl1pPr>
            <a:lvl2pPr>
              <a:buClr>
                <a:srgbClr val="B2BC00"/>
              </a:buClr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B2BC00"/>
              </a:buClr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B2BC00"/>
              </a:buClr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  <a:lvl5pPr>
              <a:buClr>
                <a:srgbClr val="B2BC00"/>
              </a:buClr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8313" y="1341438"/>
            <a:ext cx="8207375" cy="575394"/>
          </a:xfrm>
        </p:spPr>
        <p:txBody>
          <a:bodyPr>
            <a:normAutofit/>
          </a:bodyPr>
          <a:lstStyle>
            <a:lvl1pPr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40769"/>
            <a:ext cx="4038600" cy="4752528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52529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Klepnutím lze upravit styly předlohy textu.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Druhá úroveň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Třetí úroveň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Čtvrtá úroveň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2132857"/>
            <a:ext cx="8207375" cy="122413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/>
          <a:lstStyle/>
          <a:p>
            <a:r>
              <a:rPr lang="cs-CZ" smtClean="0"/>
              <a:t>Klepnutím na ikonu přidáte obrázek.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1556793"/>
            <a:ext cx="8207375" cy="180020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/>
          <a:lstStyle/>
          <a:p>
            <a:r>
              <a:rPr lang="cs-CZ" smtClean="0"/>
              <a:t>Klepnutím na ikonu přidáte obrázek.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9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</a:pPr>
            <a:r>
              <a:rPr lang="cs-CZ" dirty="0" smtClean="0"/>
              <a:t>Klepnutím lze upravit styly předlohy textu.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–"/>
            </a:pPr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563888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47E2-A260-4352-9328-8A215358A879}" type="datetimeFigureOut">
              <a:rPr lang="cs-CZ" smtClean="0"/>
              <a:pPr/>
              <a:t>21.10.2015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A7F66FD0-77ED-4855-BDD6-57F58BD46DD3}" type="slidenum">
              <a:rPr lang="cs-CZ" smtClean="0"/>
              <a:pPr algn="ctr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9" r:id="rId3"/>
    <p:sldLayoutId id="2147483652" r:id="rId4"/>
    <p:sldLayoutId id="2147483700" r:id="rId5"/>
    <p:sldLayoutId id="2147483654" r:id="rId6"/>
    <p:sldLayoutId id="2147483701" r:id="rId7"/>
    <p:sldLayoutId id="2147483696" r:id="rId8"/>
    <p:sldLayoutId id="2147483702" r:id="rId9"/>
    <p:sldLayoutId id="2147483697" r:id="rId10"/>
    <p:sldLayoutId id="2147483703" r:id="rId11"/>
    <p:sldLayoutId id="2147483698" r:id="rId12"/>
    <p:sldLayoutId id="2147483704" r:id="rId13"/>
    <p:sldLayoutId id="2147483655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spcBef>
          <a:spcPct val="0"/>
        </a:spcBef>
        <a:buNone/>
        <a:defRPr lang="cs-CZ" sz="3200" b="1" kern="1200" dirty="0" smtClean="0">
          <a:solidFill>
            <a:srgbClr val="B2BC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2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2765C-AC92-476B-B4F7-138D39CEF9E6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1D699-0E2C-451E-976F-FFDC37C19DBF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–"/>
            </a:pPr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B342E-0E32-4F21-8BC4-3C7C6543C136}" type="datetimeFigureOut">
              <a:rPr lang="cs-CZ" smtClean="0"/>
              <a:pPr/>
              <a:t>21.10.2015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B2BC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–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cenia.cz/eiasea/detail/SEA_MZP194K" TargetMode="External"/><Relationship Id="rId2" Type="http://schemas.openxmlformats.org/officeDocument/2006/relationships/hyperlink" Target="http://portal.cenia.cz/eiasea/detail/SEA_MZP195K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portal.cenia.cz/eiasea/detail/SEA_MZP196K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Národní plány povodí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tx2"/>
                </a:solidFill>
              </a:rPr>
              <a:t>Aktuální stav přípravy</a:t>
            </a:r>
          </a:p>
          <a:p>
            <a:pPr algn="ctr"/>
            <a:r>
              <a:rPr lang="cs-CZ" b="1" dirty="0" smtClean="0">
                <a:solidFill>
                  <a:schemeClr val="tx2"/>
                </a:solidFill>
              </a:rPr>
              <a:t>a</a:t>
            </a:r>
          </a:p>
          <a:p>
            <a:pPr algn="ctr"/>
            <a:r>
              <a:rPr lang="cs-CZ" b="1" dirty="0" smtClean="0">
                <a:solidFill>
                  <a:schemeClr val="tx2"/>
                </a:solidFill>
              </a:rPr>
              <a:t>souhrn programu opatření</a:t>
            </a:r>
          </a:p>
          <a:p>
            <a:pPr algn="ctr"/>
            <a:endParaRPr lang="cs-CZ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MZe a MŽP ve spolupráci se správci povodí a krajskými úřady pořizuje podle § 24 odst. 10 vodního zákona národní plány povodí (NPP).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Návrhy </a:t>
            </a:r>
            <a:r>
              <a:rPr lang="cs-CZ" dirty="0"/>
              <a:t>NPP Labe/Odry/Dunaje byly od 22.12.2014 do 22.6.2015 zveřejněny a zpřístupněny uživatelům vody a veřejnosti k připomínkám. 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Od </a:t>
            </a:r>
            <a:r>
              <a:rPr lang="cs-CZ" dirty="0"/>
              <a:t>1.4.2015 do 22.6.2015 probíhalo období pro uplatnění připomínek v rámci procesu vydání NPP opatřením obecné povahy</a:t>
            </a:r>
            <a:r>
              <a:rPr lang="cs-CZ" dirty="0" smtClean="0"/>
              <a:t>.</a:t>
            </a:r>
          </a:p>
          <a:p>
            <a:pPr marL="0" indent="0" algn="just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 smtClean="0"/>
              <a:t>Obdrženo: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NPP Labe	319 připomínek 	od 79 subjektů</a:t>
            </a:r>
          </a:p>
          <a:p>
            <a:pPr marL="0" indent="0">
              <a:buNone/>
            </a:pPr>
            <a:r>
              <a:rPr lang="cs-CZ" dirty="0" smtClean="0"/>
              <a:t>	NPP </a:t>
            </a:r>
            <a:r>
              <a:rPr lang="cs-CZ" dirty="0"/>
              <a:t>Odry	153 připomínek 	od 25 subjektů</a:t>
            </a:r>
          </a:p>
          <a:p>
            <a:pPr marL="0" indent="0">
              <a:buNone/>
            </a:pPr>
            <a:r>
              <a:rPr lang="cs-CZ" dirty="0" smtClean="0"/>
              <a:t>	NPP </a:t>
            </a:r>
            <a:r>
              <a:rPr lang="cs-CZ" dirty="0"/>
              <a:t>Dunaje	195 připomínek 	od 32 </a:t>
            </a:r>
            <a:r>
              <a:rPr lang="cs-CZ" dirty="0" smtClean="0"/>
              <a:t>subjektů</a:t>
            </a:r>
          </a:p>
          <a:p>
            <a:endParaRPr lang="cs-CZ" dirty="0" smtClean="0"/>
          </a:p>
          <a:p>
            <a:r>
              <a:rPr lang="cs-CZ" dirty="0" smtClean="0"/>
              <a:t>Vyhodnocení </a:t>
            </a:r>
            <a:r>
              <a:rPr lang="cs-CZ" dirty="0"/>
              <a:t>podaných připomínek zveřejněno od 20.8.2015 po dobu 30 dnů.</a:t>
            </a:r>
          </a:p>
          <a:p>
            <a:pPr marL="0" indent="0">
              <a:buNone/>
            </a:pPr>
            <a:endParaRPr lang="cs-CZ" dirty="0" smtClean="0"/>
          </a:p>
          <a:p>
            <a:pPr algn="just"/>
            <a:r>
              <a:rPr lang="cs-CZ" dirty="0" smtClean="0"/>
              <a:t>NPP </a:t>
            </a:r>
            <a:r>
              <a:rPr lang="cs-CZ" dirty="0"/>
              <a:t>upraveny na základě připomínek a probíhá proces posuzování vlivů návrhů NPP na životní prostředí dle zákona č. 100/2001 Sb. (SEA).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995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Veřejná projednání SEA:</a:t>
            </a:r>
            <a:r>
              <a:rPr lang="cs-CZ" b="1" dirty="0"/>
              <a:t> </a:t>
            </a:r>
          </a:p>
          <a:p>
            <a:pPr marL="0" indent="0">
              <a:buNone/>
            </a:pPr>
            <a:r>
              <a:rPr lang="cs-CZ" b="1" dirty="0" smtClean="0"/>
              <a:t>	NPP </a:t>
            </a:r>
            <a:r>
              <a:rPr lang="cs-CZ" b="1" dirty="0"/>
              <a:t>Odry</a:t>
            </a:r>
            <a:r>
              <a:rPr lang="cs-CZ" dirty="0"/>
              <a:t> – </a:t>
            </a:r>
            <a:r>
              <a:rPr lang="cs-CZ" b="1" dirty="0"/>
              <a:t>29.10.2015 od 13.00</a:t>
            </a:r>
            <a:r>
              <a:rPr lang="cs-CZ" dirty="0"/>
              <a:t> – </a:t>
            </a:r>
            <a:r>
              <a:rPr lang="cs-CZ" b="1" dirty="0"/>
              <a:t>Ostrava</a:t>
            </a:r>
            <a:r>
              <a:rPr lang="cs-CZ" dirty="0"/>
              <a:t>, </a:t>
            </a:r>
            <a:r>
              <a:rPr lang="cs-CZ" dirty="0" smtClean="0"/>
              <a:t>	Zelená</a:t>
            </a:r>
            <a:r>
              <a:rPr lang="cs-CZ" dirty="0"/>
              <a:t> 40A/2824, multifunkčním sál OA a VOŠ sociální,</a:t>
            </a:r>
            <a:r>
              <a:rPr lang="cs-CZ" b="1" dirty="0"/>
              <a:t>  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	NPP </a:t>
            </a:r>
            <a:r>
              <a:rPr lang="cs-CZ" b="1" dirty="0"/>
              <a:t>Labe</a:t>
            </a:r>
            <a:r>
              <a:rPr lang="cs-CZ" dirty="0"/>
              <a:t> – </a:t>
            </a:r>
            <a:r>
              <a:rPr lang="cs-CZ" b="1" dirty="0"/>
              <a:t>3.11.2015 od 15.00</a:t>
            </a:r>
            <a:r>
              <a:rPr lang="cs-CZ" dirty="0"/>
              <a:t> – </a:t>
            </a:r>
            <a:r>
              <a:rPr lang="cs-CZ" b="1" dirty="0"/>
              <a:t>Praha</a:t>
            </a:r>
            <a:r>
              <a:rPr lang="cs-CZ" dirty="0"/>
              <a:t>, MZe,</a:t>
            </a:r>
          </a:p>
          <a:p>
            <a:pPr marL="0" indent="0">
              <a:buNone/>
            </a:pPr>
            <a:r>
              <a:rPr lang="cs-CZ" b="1" dirty="0" smtClean="0"/>
              <a:t>	NPP </a:t>
            </a:r>
            <a:r>
              <a:rPr lang="cs-CZ" b="1" dirty="0" smtClean="0"/>
              <a:t>Dunaje</a:t>
            </a:r>
            <a:r>
              <a:rPr lang="cs-CZ" dirty="0" smtClean="0"/>
              <a:t> – </a:t>
            </a:r>
            <a:r>
              <a:rPr lang="cs-CZ" b="1" dirty="0" smtClean="0"/>
              <a:t>6.11.2015 od 15.00 </a:t>
            </a:r>
            <a:r>
              <a:rPr lang="cs-CZ" dirty="0" smtClean="0"/>
              <a:t>– </a:t>
            </a:r>
            <a:r>
              <a:rPr lang="cs-CZ" b="1" dirty="0" smtClean="0"/>
              <a:t>Brno</a:t>
            </a:r>
            <a:r>
              <a:rPr lang="cs-CZ" dirty="0" smtClean="0"/>
              <a:t>, KÚ </a:t>
            </a:r>
            <a:r>
              <a:rPr lang="cs-CZ" dirty="0" err="1" smtClean="0"/>
              <a:t>Jm</a:t>
            </a:r>
            <a:r>
              <a:rPr lang="cs-CZ" dirty="0" smtClean="0"/>
              <a:t> kraje, </a:t>
            </a:r>
            <a:r>
              <a:rPr lang="cs-CZ" dirty="0" smtClean="0"/>
              <a:t>	Cejl</a:t>
            </a:r>
            <a:r>
              <a:rPr lang="cs-CZ" dirty="0"/>
              <a:t> 530/73, Administrativní a školící centrum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pPr algn="just"/>
            <a:r>
              <a:rPr lang="cs-CZ" dirty="0"/>
              <a:t>Povinně zveřejňované dokumenty v rámci informačního systému SEA jsou na adresách:</a:t>
            </a:r>
          </a:p>
          <a:p>
            <a:pPr marL="0" indent="0">
              <a:buNone/>
            </a:pPr>
            <a:r>
              <a:rPr lang="cs-CZ" dirty="0" smtClean="0"/>
              <a:t>NPP </a:t>
            </a:r>
            <a:r>
              <a:rPr lang="cs-CZ" dirty="0"/>
              <a:t>Odry: </a:t>
            </a:r>
            <a:r>
              <a:rPr lang="cs-CZ" u="sng" dirty="0">
                <a:hlinkClick r:id="rId2"/>
              </a:rPr>
              <a:t>http://portal.cenia.cz/eiasea/detail/SEA_MZP195K</a:t>
            </a:r>
            <a:r>
              <a:rPr lang="cs-CZ" dirty="0"/>
              <a:t>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NPP </a:t>
            </a:r>
            <a:r>
              <a:rPr lang="cs-CZ" dirty="0"/>
              <a:t>Labe: </a:t>
            </a:r>
            <a:r>
              <a:rPr lang="cs-CZ" u="sng" dirty="0">
                <a:hlinkClick r:id="rId3"/>
              </a:rPr>
              <a:t>http://portal.cenia.cz/eiasea/detail/SEA_MZP194K</a:t>
            </a:r>
            <a:r>
              <a:rPr lang="cs-CZ" dirty="0"/>
              <a:t>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NPP </a:t>
            </a:r>
            <a:r>
              <a:rPr lang="cs-CZ" dirty="0"/>
              <a:t>Dunaje: </a:t>
            </a:r>
            <a:r>
              <a:rPr lang="cs-CZ" u="sng" dirty="0">
                <a:hlinkClick r:id="rId4"/>
              </a:rPr>
              <a:t>http://</a:t>
            </a:r>
            <a:r>
              <a:rPr lang="cs-CZ" u="sng" dirty="0" smtClean="0">
                <a:hlinkClick r:id="rId4"/>
              </a:rPr>
              <a:t>portal.cenia.cz/</a:t>
            </a:r>
            <a:r>
              <a:rPr lang="cs-CZ" u="sng" dirty="0" err="1" smtClean="0">
                <a:hlinkClick r:id="rId4"/>
              </a:rPr>
              <a:t>eiasea</a:t>
            </a:r>
            <a:r>
              <a:rPr lang="cs-CZ" u="sng" dirty="0" smtClean="0">
                <a:hlinkClick r:id="rId4"/>
              </a:rPr>
              <a:t>/detail/SEA_MZP196K</a:t>
            </a:r>
            <a:r>
              <a:rPr lang="cs-CZ" dirty="0" smtClean="0"/>
              <a:t>. 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510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sz="3100" dirty="0" smtClean="0">
                <a:solidFill>
                  <a:schemeClr val="tx2"/>
                </a:solidFill>
              </a:rPr>
              <a:t>Kapitola </a:t>
            </a:r>
            <a:r>
              <a:rPr lang="cs-CZ" sz="3100" dirty="0">
                <a:solidFill>
                  <a:schemeClr val="tx2"/>
                </a:solidFill>
              </a:rPr>
              <a:t>V. NPP </a:t>
            </a:r>
            <a:r>
              <a:rPr lang="cs-CZ" sz="3100" dirty="0" smtClean="0">
                <a:solidFill>
                  <a:schemeClr val="tx2"/>
                </a:solidFill>
              </a:rPr>
              <a:t/>
            </a:r>
            <a:br>
              <a:rPr lang="cs-CZ" sz="3100" dirty="0" smtClean="0">
                <a:solidFill>
                  <a:schemeClr val="tx2"/>
                </a:solidFill>
              </a:rPr>
            </a:br>
            <a:r>
              <a:rPr lang="cs-CZ" sz="3100" dirty="0" smtClean="0">
                <a:solidFill>
                  <a:schemeClr val="tx2"/>
                </a:solidFill>
              </a:rPr>
              <a:t>Souhrn </a:t>
            </a:r>
            <a:r>
              <a:rPr lang="cs-CZ" sz="3100" dirty="0">
                <a:solidFill>
                  <a:schemeClr val="tx2"/>
                </a:solidFill>
              </a:rPr>
              <a:t>opatření k dosažení cílů</a:t>
            </a:r>
            <a:br>
              <a:rPr lang="cs-CZ" sz="3100" dirty="0">
                <a:solidFill>
                  <a:schemeClr val="tx2"/>
                </a:solidFill>
              </a:rPr>
            </a:br>
            <a:endParaRPr lang="cs-CZ" sz="3100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cs-CZ" dirty="0" smtClean="0"/>
              <a:t>Opatření </a:t>
            </a:r>
            <a:r>
              <a:rPr lang="cs-CZ" dirty="0"/>
              <a:t>v plánech dílčích povodí i v národních plánech povodí </a:t>
            </a:r>
            <a:r>
              <a:rPr lang="cs-CZ" altLang="cs-CZ" dirty="0">
                <a:latin typeface="Arial" charset="0"/>
                <a:cs typeface="Arial" charset="0"/>
              </a:rPr>
              <a:t>představují výčet opatření k dosažení cílů ochrany vod, dle </a:t>
            </a:r>
            <a:r>
              <a:rPr lang="cs-CZ" altLang="cs-CZ" dirty="0" smtClean="0">
                <a:latin typeface="Arial" charset="0"/>
                <a:cs typeface="Arial" charset="0"/>
              </a:rPr>
              <a:t>RSV </a:t>
            </a:r>
            <a:r>
              <a:rPr lang="cs-CZ" altLang="cs-CZ" dirty="0">
                <a:latin typeface="Arial" charset="0"/>
                <a:cs typeface="Arial" charset="0"/>
              </a:rPr>
              <a:t>i vodního zákona</a:t>
            </a:r>
            <a:r>
              <a:rPr lang="cs-CZ" altLang="cs-CZ" dirty="0" smtClean="0">
                <a:latin typeface="Arial" charset="0"/>
                <a:cs typeface="Arial" charset="0"/>
              </a:rPr>
              <a:t>. </a:t>
            </a:r>
            <a:r>
              <a:rPr lang="cs-CZ" dirty="0" smtClean="0"/>
              <a:t>Obecně je lze rozdělit </a:t>
            </a:r>
            <a:r>
              <a:rPr lang="cs-CZ" dirty="0"/>
              <a:t>do tří </a:t>
            </a:r>
            <a:r>
              <a:rPr lang="cs-CZ" dirty="0" smtClean="0"/>
              <a:t>skupin:</a:t>
            </a:r>
          </a:p>
          <a:p>
            <a:r>
              <a:rPr lang="cs-CZ" sz="2400" b="1" dirty="0"/>
              <a:t>opatření typu A</a:t>
            </a:r>
            <a:endParaRPr lang="cs-CZ" sz="2400" dirty="0"/>
          </a:p>
          <a:p>
            <a:pPr lvl="1" algn="just"/>
            <a:r>
              <a:rPr lang="cs-CZ" dirty="0"/>
              <a:t>činnosti cílené na konkrétní lokalitu, </a:t>
            </a:r>
          </a:p>
          <a:p>
            <a:pPr lvl="1" algn="just"/>
            <a:r>
              <a:rPr lang="cs-CZ" dirty="0"/>
              <a:t>opatření na stokových sítích a </a:t>
            </a:r>
            <a:r>
              <a:rPr lang="cs-CZ" dirty="0" smtClean="0"/>
              <a:t>ČOV, </a:t>
            </a:r>
            <a:r>
              <a:rPr lang="cs-CZ" dirty="0"/>
              <a:t>úpravy vodních toků, odstraňování příčných překážek nebo sanace starých ekologických zátěží</a:t>
            </a:r>
            <a:r>
              <a:rPr lang="cs-CZ" dirty="0" smtClean="0"/>
              <a:t>.</a:t>
            </a:r>
          </a:p>
          <a:p>
            <a:pPr algn="just"/>
            <a:r>
              <a:rPr lang="cs-CZ" sz="2400" b="1" dirty="0"/>
              <a:t>opatření typu B</a:t>
            </a:r>
            <a:endParaRPr lang="cs-CZ" sz="2400" dirty="0"/>
          </a:p>
          <a:p>
            <a:pPr lvl="1" algn="just"/>
            <a:r>
              <a:rPr lang="cs-CZ" dirty="0"/>
              <a:t>zaměřena na širší oblast, můžou být cílena na vodní útvar, nebo skupinu vodních útvarů,</a:t>
            </a:r>
          </a:p>
          <a:p>
            <a:pPr lvl="1" algn="just"/>
            <a:r>
              <a:rPr lang="cs-CZ" dirty="0"/>
              <a:t>navrhují obecný postup řešení k redukci nebo eliminaci určitého vlivu, jehož zdroj není znám,</a:t>
            </a:r>
          </a:p>
          <a:p>
            <a:pPr lvl="1" algn="just"/>
            <a:r>
              <a:rPr lang="cs-CZ" dirty="0"/>
              <a:t>provozní nebo průzkumný monitoring, případně studie. 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672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72607"/>
          </a:xfrm>
        </p:spPr>
        <p:txBody>
          <a:bodyPr>
            <a:normAutofit/>
          </a:bodyPr>
          <a:lstStyle/>
          <a:p>
            <a:endParaRPr lang="cs-CZ" b="1" dirty="0" smtClean="0"/>
          </a:p>
          <a:p>
            <a:endParaRPr lang="cs-CZ" b="1" dirty="0"/>
          </a:p>
          <a:p>
            <a:r>
              <a:rPr lang="cs-CZ" b="1" dirty="0" smtClean="0"/>
              <a:t>opatření </a:t>
            </a:r>
            <a:r>
              <a:rPr lang="cs-CZ" b="1" dirty="0"/>
              <a:t>typu C</a:t>
            </a:r>
            <a:endParaRPr lang="cs-CZ" dirty="0"/>
          </a:p>
          <a:p>
            <a:pPr lvl="1"/>
            <a:r>
              <a:rPr lang="cs-CZ" dirty="0"/>
              <a:t>celostátní působnost,</a:t>
            </a:r>
          </a:p>
          <a:p>
            <a:pPr lvl="1" algn="just"/>
            <a:r>
              <a:rPr lang="cs-CZ" dirty="0"/>
              <a:t>doplňková opatření zahrnující zejména změny právních předpisů, vznik strategických dokumentů, </a:t>
            </a:r>
            <a:r>
              <a:rPr lang="cs-CZ" dirty="0" smtClean="0"/>
              <a:t>metodik, databází, ale i např. opatření protierozní a </a:t>
            </a:r>
            <a:r>
              <a:rPr lang="cs-CZ" dirty="0" err="1" smtClean="0"/>
              <a:t>půdoochranná</a:t>
            </a:r>
            <a:r>
              <a:rPr lang="cs-CZ" dirty="0" smtClean="0"/>
              <a:t>.</a:t>
            </a:r>
            <a:endParaRPr lang="cs-CZ" dirty="0" smtClean="0"/>
          </a:p>
          <a:p>
            <a:pPr lvl="1"/>
            <a:endParaRPr lang="cs-CZ" b="1" dirty="0"/>
          </a:p>
          <a:p>
            <a:r>
              <a:rPr lang="cs-CZ" b="1" dirty="0" smtClean="0"/>
              <a:t>Program </a:t>
            </a:r>
            <a:r>
              <a:rPr lang="cs-CZ" b="1" dirty="0"/>
              <a:t>prioritních a ostatních opatření (typ A a B):</a:t>
            </a:r>
            <a:endParaRPr lang="cs-CZ" dirty="0"/>
          </a:p>
          <a:p>
            <a:pPr lvl="1"/>
            <a:r>
              <a:rPr lang="cs-CZ" dirty="0"/>
              <a:t>celkem</a:t>
            </a:r>
            <a:r>
              <a:rPr lang="cs-CZ" b="1" dirty="0"/>
              <a:t> 4691 </a:t>
            </a:r>
            <a:r>
              <a:rPr lang="cs-CZ" dirty="0"/>
              <a:t>opatření (NPP Labe – 3278, NPP Odry – 330, NPP Dunaje – 1083),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048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72607"/>
          </a:xfrm>
        </p:spPr>
        <p:txBody>
          <a:bodyPr>
            <a:normAutofit/>
          </a:bodyPr>
          <a:lstStyle/>
          <a:p>
            <a:r>
              <a:rPr lang="cs-CZ" b="1" dirty="0"/>
              <a:t>Nejčastější </a:t>
            </a:r>
            <a:r>
              <a:rPr lang="cs-CZ" b="1" dirty="0" smtClean="0"/>
              <a:t>opatření</a:t>
            </a:r>
            <a:r>
              <a:rPr lang="cs-CZ" b="1" dirty="0" smtClean="0"/>
              <a:t>:</a:t>
            </a:r>
          </a:p>
          <a:p>
            <a:pPr lvl="1" algn="just"/>
            <a:r>
              <a:rPr lang="cs-CZ" sz="2200" dirty="0" smtClean="0"/>
              <a:t>Opatření </a:t>
            </a:r>
            <a:r>
              <a:rPr lang="cs-CZ" sz="2200" dirty="0"/>
              <a:t>k zabránění a regulaci znečištění z bodových zdrojů, </a:t>
            </a:r>
            <a:r>
              <a:rPr lang="cs-CZ" sz="2200" dirty="0" smtClean="0"/>
              <a:t>(</a:t>
            </a:r>
            <a:r>
              <a:rPr lang="cs-CZ" sz="2200" dirty="0"/>
              <a:t>výstavba </a:t>
            </a:r>
            <a:r>
              <a:rPr lang="cs-CZ" sz="2200" dirty="0" smtClean="0"/>
              <a:t>nebo rekonstrukce kanalizace </a:t>
            </a:r>
            <a:r>
              <a:rPr lang="cs-CZ" sz="2200" dirty="0"/>
              <a:t>a ČOV, zajištění přiměřeného čištění) – </a:t>
            </a:r>
            <a:r>
              <a:rPr lang="cs-CZ" sz="2200" b="1" dirty="0"/>
              <a:t>1975 opatření</a:t>
            </a:r>
            <a:r>
              <a:rPr lang="cs-CZ" sz="2200" dirty="0" smtClean="0"/>
              <a:t> </a:t>
            </a:r>
            <a:r>
              <a:rPr lang="cs-CZ" sz="2200" dirty="0"/>
              <a:t>(NPP Labe - 1277, NPP Odry - 154, NPP Dunaje - 544)</a:t>
            </a:r>
          </a:p>
          <a:p>
            <a:pPr lvl="1" algn="just"/>
            <a:r>
              <a:rPr lang="cs-CZ" sz="2200" dirty="0" smtClean="0"/>
              <a:t>Opatření </a:t>
            </a:r>
            <a:r>
              <a:rPr lang="cs-CZ" sz="2200" dirty="0"/>
              <a:t>k zajištění odpovídajících hydromorfologických podmínek vodních útvarů, </a:t>
            </a:r>
            <a:r>
              <a:rPr lang="cs-CZ" sz="2200" dirty="0" smtClean="0"/>
              <a:t>(</a:t>
            </a:r>
            <a:r>
              <a:rPr lang="cs-CZ" sz="2200" dirty="0"/>
              <a:t>revitalizace a migrační průchodnost) – </a:t>
            </a:r>
            <a:r>
              <a:rPr lang="cs-CZ" sz="2200" b="1" dirty="0"/>
              <a:t>939 opatření</a:t>
            </a:r>
            <a:r>
              <a:rPr lang="cs-CZ" sz="2200" dirty="0"/>
              <a:t> (NPP Labe - 713, NPP Odry – 65, NPP Dunaje – 161)</a:t>
            </a:r>
          </a:p>
          <a:p>
            <a:pPr lvl="1" algn="just"/>
            <a:r>
              <a:rPr lang="cs-CZ" sz="2200" dirty="0"/>
              <a:t>Opatření k omezování, případně zastavení vnosu nebezpečných a zvlášť nebezpečných látek do vod (řešení </a:t>
            </a:r>
            <a:r>
              <a:rPr lang="cs-CZ" sz="2200" dirty="0" smtClean="0"/>
              <a:t>starých ekologických zátěží) </a:t>
            </a:r>
            <a:r>
              <a:rPr lang="cs-CZ" sz="2200" dirty="0"/>
              <a:t>– </a:t>
            </a:r>
            <a:r>
              <a:rPr lang="cs-CZ" sz="2200" b="1" dirty="0"/>
              <a:t>448 opatření</a:t>
            </a:r>
            <a:r>
              <a:rPr lang="cs-CZ" sz="2200" dirty="0"/>
              <a:t> (NPP Labe – 305, NPP Odry - 56, NPP Dunaje – 87</a:t>
            </a:r>
            <a:r>
              <a:rPr lang="cs-CZ" sz="2200" dirty="0" smtClean="0"/>
              <a:t>).</a:t>
            </a:r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413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32547"/>
              </p:ext>
            </p:extLst>
          </p:nvPr>
        </p:nvGraphicFramePr>
        <p:xfrm>
          <a:off x="467544" y="1052736"/>
          <a:ext cx="822960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163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2800" b="1" dirty="0">
                <a:solidFill>
                  <a:schemeClr val="tx2"/>
                </a:solidFill>
              </a:rPr>
              <a:t>Děkuji Vám za pozornost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dirty="0"/>
              <a:t>Ing. Alena Binhacková </a:t>
            </a:r>
          </a:p>
          <a:p>
            <a:pPr marL="0" indent="0" algn="ctr">
              <a:buNone/>
            </a:pPr>
            <a:r>
              <a:rPr lang="cs-CZ" dirty="0"/>
              <a:t>ředitelka odboru</a:t>
            </a:r>
          </a:p>
          <a:p>
            <a:pPr marL="0" indent="0" algn="ctr">
              <a:buNone/>
            </a:pPr>
            <a:r>
              <a:rPr lang="cs-CZ" dirty="0"/>
              <a:t>vodohospodářské politiky</a:t>
            </a:r>
          </a:p>
          <a:p>
            <a:pPr marL="0" indent="0" algn="ctr">
              <a:buNone/>
            </a:pPr>
            <a:r>
              <a:rPr lang="cs-CZ" dirty="0"/>
              <a:t>a protipovodňových opatření</a:t>
            </a:r>
          </a:p>
          <a:p>
            <a:pPr marL="0" indent="0" algn="ctr">
              <a:buNone/>
            </a:pPr>
            <a:r>
              <a:rPr lang="cs-CZ" dirty="0"/>
              <a:t>Ministerstvo zemědělství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18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z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128</Words>
  <Application>Microsoft Office PowerPoint</Application>
  <PresentationFormat>Předvádění na obrazovce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Prezentace_mze</vt:lpstr>
      <vt:lpstr>2_Vlastní návrh</vt:lpstr>
      <vt:lpstr>1_Vlastní návrh</vt:lpstr>
      <vt:lpstr>Vlastní návrh</vt:lpstr>
      <vt:lpstr>Národní plány povodí</vt:lpstr>
      <vt:lpstr>Prezentace aplikace PowerPoint</vt:lpstr>
      <vt:lpstr>Prezentace aplikace PowerPoint</vt:lpstr>
      <vt:lpstr>Prezentace aplikace PowerPoint</vt:lpstr>
      <vt:lpstr> Kapitola V. NPP  Souhrn opatření k dosažení cílů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MZe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10003707</dc:creator>
  <cp:lastModifiedBy>Binhacková Alena</cp:lastModifiedBy>
  <cp:revision>22</cp:revision>
  <cp:lastPrinted>2015-10-20T16:53:46Z</cp:lastPrinted>
  <dcterms:created xsi:type="dcterms:W3CDTF">2012-04-17T13:45:08Z</dcterms:created>
  <dcterms:modified xsi:type="dcterms:W3CDTF">2015-10-21T12:58:51Z</dcterms:modified>
</cp:coreProperties>
</file>