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  <p:sldMasterId id="2147483672" r:id="rId3"/>
    <p:sldMasterId id="2147483660" r:id="rId4"/>
  </p:sldMasterIdLst>
  <p:notesMasterIdLst>
    <p:notesMasterId r:id="rId14"/>
  </p:notesMasterIdLst>
  <p:sldIdLst>
    <p:sldId id="256" r:id="rId5"/>
    <p:sldId id="266" r:id="rId6"/>
    <p:sldId id="268" r:id="rId7"/>
    <p:sldId id="259" r:id="rId8"/>
    <p:sldId id="265" r:id="rId9"/>
    <p:sldId id="270" r:id="rId10"/>
    <p:sldId id="267" r:id="rId11"/>
    <p:sldId id="264" r:id="rId12"/>
    <p:sldId id="258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  <a:srgbClr val="E9DF17"/>
    <a:srgbClr val="B2B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8" autoAdjust="0"/>
    <p:restoredTop sz="92343" autoAdjust="0"/>
  </p:normalViewPr>
  <p:slideViewPr>
    <p:cSldViewPr>
      <p:cViewPr>
        <p:scale>
          <a:sx n="70" d="100"/>
          <a:sy n="70" d="100"/>
        </p:scale>
        <p:origin x="-1566" y="-5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0003933\Documents\Prezentace\opat&#345;en&#237;-NPP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0003933\Documents\Prezentace\2016-10%20-%20Medlov\opat&#345;en&#237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8625883385086568E-2"/>
          <c:y val="4.0257137906442163E-2"/>
          <c:w val="0.50322457758128469"/>
          <c:h val="0.76450283493568827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  <c:explosion val="19"/>
          </c:dPt>
          <c:dPt>
            <c:idx val="5"/>
            <c:bubble3D val="0"/>
            <c:explosion val="23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9"/>
            <c:bubble3D val="0"/>
          </c:dPt>
          <c:dPt>
            <c:idx val="10"/>
            <c:bubble3D val="0"/>
          </c:dPt>
          <c:dPt>
            <c:idx val="11"/>
            <c:bubble3D val="0"/>
          </c:dPt>
          <c:dPt>
            <c:idx val="12"/>
            <c:bubble3D val="0"/>
          </c:dPt>
          <c:dPt>
            <c:idx val="13"/>
            <c:bubble3D val="0"/>
          </c:dPt>
          <c:dPt>
            <c:idx val="14"/>
            <c:bubble3D val="0"/>
          </c:dPt>
          <c:dPt>
            <c:idx val="15"/>
            <c:bubble3D val="0"/>
          </c:dPt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'opatř. NPP'!$A$1:$A$16</c:f>
              <c:strCache>
                <c:ptCount val="16"/>
                <c:pt idx="0">
                  <c:v>Opatření k aplikaci principu "znečišťovatel platí" (V.1.2)</c:v>
                </c:pt>
                <c:pt idx="1">
                  <c:v>Opatření pro vody užívané nebo uvažované pro odběr vody pro lidskou spotřebu (V.1.3)</c:v>
                </c:pt>
                <c:pt idx="2">
                  <c:v>Opatření ke zlepšení jakosti vod využívaných ke koupání (V.1.4)</c:v>
                </c:pt>
                <c:pt idx="3">
                  <c:v>Opatření pro omezování odběrů a vzdouvání vod, včetně odůvodněných případných výjimek (V.1.5)</c:v>
                </c:pt>
                <c:pt idx="4">
                  <c:v>Opatření k regulaci umělých infiltrací nebo doplňování podzemních vod (V.1.6)</c:v>
                </c:pt>
                <c:pt idx="5">
                  <c:v>Opatření k zabránění a regulaci znečištění z bodových zdrojů, včetně opatření směřujících ke snižování rozsahu mísících zón (V.1.7)</c:v>
                </c:pt>
                <c:pt idx="6">
                  <c:v>Opatření k zabránění nebo regulaci znečištění z plošných zdrojů (V.1.8)</c:v>
                </c:pt>
                <c:pt idx="7">
                  <c:v>Opatření k zamezení přímého vypouštění do podzemních vod s uvedením případů povoleného vypouštění (V.1.9)</c:v>
                </c:pt>
                <c:pt idx="8">
                  <c:v>Opatření k omezování, případně zastavení vnosu NL a ZNL do vod (V.1.10)</c:v>
                </c:pt>
                <c:pt idx="9">
                  <c:v>Opatření k prevenci a snížení dopadů případů havarijního znečištění (V.1.11)</c:v>
                </c:pt>
                <c:pt idx="10">
                  <c:v>Opatření k zajištění odpovídajících hydromorf. podmínek VÚ umožňujících dosažení GES nebo GEP (V.1.12)</c:v>
                </c:pt>
                <c:pt idx="11">
                  <c:v>Opatření prováděná v souvislosti s přeshraničním znečištěním (V.1.14)</c:v>
                </c:pt>
                <c:pt idx="12">
                  <c:v>Opatření pro zlepšování vodních poměrů a pro ochranu ekologické stability krajiny (V.1.15)</c:v>
                </c:pt>
                <c:pt idx="13">
                  <c:v>Opatření pro hospodaření s vodami a udržitelné užívání vody a pro zajištění VHS (V.1.16)</c:v>
                </c:pt>
                <c:pt idx="14">
                  <c:v>Opatření ke snížení nepříznivých účinků sucha (V.1.17)</c:v>
                </c:pt>
                <c:pt idx="15">
                  <c:v>Doplňková a dodatečná opatření</c:v>
                </c:pt>
              </c:strCache>
            </c:strRef>
          </c:cat>
          <c:val>
            <c:numRef>
              <c:f>'opatř. NPP'!$B$1:$B$16</c:f>
              <c:numCache>
                <c:formatCode>General</c:formatCode>
                <c:ptCount val="16"/>
                <c:pt idx="0">
                  <c:v>11</c:v>
                </c:pt>
                <c:pt idx="1">
                  <c:v>199</c:v>
                </c:pt>
                <c:pt idx="2">
                  <c:v>162</c:v>
                </c:pt>
                <c:pt idx="3">
                  <c:v>291</c:v>
                </c:pt>
                <c:pt idx="4">
                  <c:v>4</c:v>
                </c:pt>
                <c:pt idx="5">
                  <c:v>1975</c:v>
                </c:pt>
                <c:pt idx="6">
                  <c:v>39</c:v>
                </c:pt>
                <c:pt idx="7">
                  <c:v>2</c:v>
                </c:pt>
                <c:pt idx="8">
                  <c:v>448</c:v>
                </c:pt>
                <c:pt idx="9">
                  <c:v>45</c:v>
                </c:pt>
                <c:pt idx="10">
                  <c:v>939</c:v>
                </c:pt>
                <c:pt idx="11">
                  <c:v>2</c:v>
                </c:pt>
                <c:pt idx="12">
                  <c:v>98</c:v>
                </c:pt>
                <c:pt idx="13">
                  <c:v>82</c:v>
                </c:pt>
                <c:pt idx="14">
                  <c:v>4</c:v>
                </c:pt>
                <c:pt idx="15">
                  <c:v>390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7151042800872598"/>
          <c:y val="3.9298733365705343E-2"/>
          <c:w val="0.42161079210076902"/>
          <c:h val="0.91219440979792876"/>
        </c:manualLayout>
      </c:layout>
      <c:overlay val="0"/>
      <c:txPr>
        <a:bodyPr/>
        <a:lstStyle/>
        <a:p>
          <a:pPr>
            <a:defRPr sz="8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1200"/>
              <a:t>Opatření typu A</a:t>
            </a:r>
          </a:p>
        </c:rich>
      </c:tx>
      <c:layout/>
      <c:overlay val="0"/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realizováno 2009-2012</c:v>
                </c:pt>
              </c:strCache>
            </c:strRef>
          </c:tx>
          <c:invertIfNegative val="0"/>
          <c:cat>
            <c:strRef>
              <c:f>List1!$A$2:$A$9</c:f>
              <c:strCache>
                <c:ptCount val="8"/>
                <c:pt idx="0">
                  <c:v>POP Berounky</c:v>
                </c:pt>
                <c:pt idx="1">
                  <c:v>POP Dolní Vltavy</c:v>
                </c:pt>
                <c:pt idx="2">
                  <c:v>POP Dyje</c:v>
                </c:pt>
                <c:pt idx="3">
                  <c:v>POP Horní a Střední labe</c:v>
                </c:pt>
                <c:pt idx="4">
                  <c:v>POP Horní Vltavy</c:v>
                </c:pt>
                <c:pt idx="5">
                  <c:v>POP Moravy</c:v>
                </c:pt>
                <c:pt idx="6">
                  <c:v>POP Odry</c:v>
                </c:pt>
                <c:pt idx="7">
                  <c:v>POP Ohře a Dolního Labe</c:v>
                </c:pt>
              </c:strCache>
            </c:strRef>
          </c:cat>
          <c:val>
            <c:numRef>
              <c:f>List1!$B$2:$B$9</c:f>
              <c:numCache>
                <c:formatCode>General</c:formatCode>
                <c:ptCount val="8"/>
                <c:pt idx="0">
                  <c:v>34</c:v>
                </c:pt>
                <c:pt idx="1">
                  <c:v>37</c:v>
                </c:pt>
                <c:pt idx="2">
                  <c:v>92</c:v>
                </c:pt>
                <c:pt idx="3">
                  <c:v>81</c:v>
                </c:pt>
                <c:pt idx="4">
                  <c:v>42</c:v>
                </c:pt>
                <c:pt idx="5">
                  <c:v>51</c:v>
                </c:pt>
                <c:pt idx="6">
                  <c:v>102</c:v>
                </c:pt>
                <c:pt idx="7">
                  <c:v>58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realizováno 2012-2015</c:v>
                </c:pt>
              </c:strCache>
            </c:strRef>
          </c:tx>
          <c:invertIfNegative val="0"/>
          <c:cat>
            <c:strRef>
              <c:f>List1!$A$2:$A$9</c:f>
              <c:strCache>
                <c:ptCount val="8"/>
                <c:pt idx="0">
                  <c:v>POP Berounky</c:v>
                </c:pt>
                <c:pt idx="1">
                  <c:v>POP Dolní Vltavy</c:v>
                </c:pt>
                <c:pt idx="2">
                  <c:v>POP Dyje</c:v>
                </c:pt>
                <c:pt idx="3">
                  <c:v>POP Horní a Střední labe</c:v>
                </c:pt>
                <c:pt idx="4">
                  <c:v>POP Horní Vltavy</c:v>
                </c:pt>
                <c:pt idx="5">
                  <c:v>POP Moravy</c:v>
                </c:pt>
                <c:pt idx="6">
                  <c:v>POP Odry</c:v>
                </c:pt>
                <c:pt idx="7">
                  <c:v>POP Ohře a Dolního Labe</c:v>
                </c:pt>
              </c:strCache>
            </c:strRef>
          </c:cat>
          <c:val>
            <c:numRef>
              <c:f>List1!$C$2:$C$9</c:f>
              <c:numCache>
                <c:formatCode>General</c:formatCode>
                <c:ptCount val="8"/>
                <c:pt idx="0">
                  <c:v>33</c:v>
                </c:pt>
                <c:pt idx="1">
                  <c:v>31</c:v>
                </c:pt>
                <c:pt idx="2">
                  <c:v>79</c:v>
                </c:pt>
                <c:pt idx="3">
                  <c:v>76</c:v>
                </c:pt>
                <c:pt idx="4">
                  <c:v>25</c:v>
                </c:pt>
                <c:pt idx="5">
                  <c:v>50</c:v>
                </c:pt>
                <c:pt idx="6">
                  <c:v>44</c:v>
                </c:pt>
                <c:pt idx="7">
                  <c:v>38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probíhá</c:v>
                </c:pt>
              </c:strCache>
            </c:strRef>
          </c:tx>
          <c:invertIfNegative val="0"/>
          <c:cat>
            <c:strRef>
              <c:f>List1!$A$2:$A$9</c:f>
              <c:strCache>
                <c:ptCount val="8"/>
                <c:pt idx="0">
                  <c:v>POP Berounky</c:v>
                </c:pt>
                <c:pt idx="1">
                  <c:v>POP Dolní Vltavy</c:v>
                </c:pt>
                <c:pt idx="2">
                  <c:v>POP Dyje</c:v>
                </c:pt>
                <c:pt idx="3">
                  <c:v>POP Horní a Střední labe</c:v>
                </c:pt>
                <c:pt idx="4">
                  <c:v>POP Horní Vltavy</c:v>
                </c:pt>
                <c:pt idx="5">
                  <c:v>POP Moravy</c:v>
                </c:pt>
                <c:pt idx="6">
                  <c:v>POP Odry</c:v>
                </c:pt>
                <c:pt idx="7">
                  <c:v>POP Ohře a Dolního Labe</c:v>
                </c:pt>
              </c:strCache>
            </c:strRef>
          </c:cat>
          <c:val>
            <c:numRef>
              <c:f>List1!$D$2:$D$9</c:f>
              <c:numCache>
                <c:formatCode>General</c:formatCode>
                <c:ptCount val="8"/>
                <c:pt idx="0">
                  <c:v>16</c:v>
                </c:pt>
                <c:pt idx="1">
                  <c:v>13</c:v>
                </c:pt>
                <c:pt idx="2">
                  <c:v>106</c:v>
                </c:pt>
                <c:pt idx="3">
                  <c:v>68</c:v>
                </c:pt>
                <c:pt idx="4">
                  <c:v>10</c:v>
                </c:pt>
                <c:pt idx="5">
                  <c:v>88</c:v>
                </c:pt>
                <c:pt idx="6">
                  <c:v>113</c:v>
                </c:pt>
                <c:pt idx="7">
                  <c:v>71</c:v>
                </c:pt>
              </c:numCache>
            </c:numRef>
          </c:val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nerealizováno</c:v>
                </c:pt>
              </c:strCache>
            </c:strRef>
          </c:tx>
          <c:invertIfNegative val="0"/>
          <c:cat>
            <c:strRef>
              <c:f>List1!$A$2:$A$9</c:f>
              <c:strCache>
                <c:ptCount val="8"/>
                <c:pt idx="0">
                  <c:v>POP Berounky</c:v>
                </c:pt>
                <c:pt idx="1">
                  <c:v>POP Dolní Vltavy</c:v>
                </c:pt>
                <c:pt idx="2">
                  <c:v>POP Dyje</c:v>
                </c:pt>
                <c:pt idx="3">
                  <c:v>POP Horní a Střední labe</c:v>
                </c:pt>
                <c:pt idx="4">
                  <c:v>POP Horní Vltavy</c:v>
                </c:pt>
                <c:pt idx="5">
                  <c:v>POP Moravy</c:v>
                </c:pt>
                <c:pt idx="6">
                  <c:v>POP Odry</c:v>
                </c:pt>
                <c:pt idx="7">
                  <c:v>POP Ohře a Dolního Labe</c:v>
                </c:pt>
              </c:strCache>
            </c:strRef>
          </c:cat>
          <c:val>
            <c:numRef>
              <c:f>List1!$E$2:$E$9</c:f>
              <c:numCache>
                <c:formatCode>General</c:formatCode>
                <c:ptCount val="8"/>
                <c:pt idx="0">
                  <c:v>95</c:v>
                </c:pt>
                <c:pt idx="1">
                  <c:v>127</c:v>
                </c:pt>
                <c:pt idx="2">
                  <c:v>84</c:v>
                </c:pt>
                <c:pt idx="3">
                  <c:v>50</c:v>
                </c:pt>
                <c:pt idx="4">
                  <c:v>120</c:v>
                </c:pt>
                <c:pt idx="5">
                  <c:v>62</c:v>
                </c:pt>
                <c:pt idx="6">
                  <c:v>18</c:v>
                </c:pt>
                <c:pt idx="7">
                  <c:v>41</c:v>
                </c:pt>
              </c:numCache>
            </c:numRef>
          </c:val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stav není znám</c:v>
                </c:pt>
              </c:strCache>
            </c:strRef>
          </c:tx>
          <c:invertIfNegative val="0"/>
          <c:cat>
            <c:strRef>
              <c:f>List1!$A$2:$A$9</c:f>
              <c:strCache>
                <c:ptCount val="8"/>
                <c:pt idx="0">
                  <c:v>POP Berounky</c:v>
                </c:pt>
                <c:pt idx="1">
                  <c:v>POP Dolní Vltavy</c:v>
                </c:pt>
                <c:pt idx="2">
                  <c:v>POP Dyje</c:v>
                </c:pt>
                <c:pt idx="3">
                  <c:v>POP Horní a Střední labe</c:v>
                </c:pt>
                <c:pt idx="4">
                  <c:v>POP Horní Vltavy</c:v>
                </c:pt>
                <c:pt idx="5">
                  <c:v>POP Moravy</c:v>
                </c:pt>
                <c:pt idx="6">
                  <c:v>POP Odry</c:v>
                </c:pt>
                <c:pt idx="7">
                  <c:v>POP Ohře a Dolního Labe</c:v>
                </c:pt>
              </c:strCache>
            </c:strRef>
          </c:cat>
          <c:val>
            <c:numRef>
              <c:f>List1!$F$2:$F$9</c:f>
              <c:numCache>
                <c:formatCode>General</c:formatCode>
                <c:ptCount val="8"/>
                <c:pt idx="0">
                  <c:v>15</c:v>
                </c:pt>
                <c:pt idx="1">
                  <c:v>22</c:v>
                </c:pt>
                <c:pt idx="2">
                  <c:v>3</c:v>
                </c:pt>
                <c:pt idx="3">
                  <c:v>12</c:v>
                </c:pt>
                <c:pt idx="4">
                  <c:v>23</c:v>
                </c:pt>
                <c:pt idx="5">
                  <c:v>5</c:v>
                </c:pt>
                <c:pt idx="6">
                  <c:v>0</c:v>
                </c:pt>
                <c:pt idx="7">
                  <c:v>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8479232"/>
        <c:axId val="88480768"/>
      </c:barChart>
      <c:catAx>
        <c:axId val="88479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8480768"/>
        <c:crosses val="autoZero"/>
        <c:auto val="1"/>
        <c:lblAlgn val="ctr"/>
        <c:lblOffset val="100"/>
        <c:noMultiLvlLbl val="0"/>
      </c:catAx>
      <c:valAx>
        <c:axId val="8848076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8847923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bg1"/>
    </a:solidFill>
    <a:ln>
      <a:solidFill>
        <a:srgbClr val="0070C0"/>
      </a:solidFill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16F7FA8-D949-4A9E-AA7E-1920EEA6BFBB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35F0490-68DE-4855-910D-42C9A06851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48605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>
              <a:defRPr sz="4000">
                <a:solidFill>
                  <a:srgbClr val="0070C0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F3751-555B-4209-9891-386F1087DFE6}" type="datetimeFigureOut">
              <a:rPr lang="cs-CZ"/>
              <a:pPr>
                <a:defRPr/>
              </a:pPr>
              <a:t>31.10.2016</a:t>
            </a:fld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485DA-0E6A-4453-98AF-E61A0A30846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645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_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3"/>
          </p:nvPr>
        </p:nvSpPr>
        <p:spPr>
          <a:xfrm>
            <a:off x="468313" y="1556792"/>
            <a:ext cx="8207375" cy="432048"/>
          </a:xfrm>
        </p:spPr>
        <p:txBody>
          <a:bodyPr>
            <a:normAutofit/>
          </a:bodyPr>
          <a:lstStyle>
            <a:lvl1pPr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/>
          </p:nvPr>
        </p:nvSpPr>
        <p:spPr>
          <a:xfrm>
            <a:off x="467544" y="5013177"/>
            <a:ext cx="8207375" cy="1080120"/>
          </a:xfrm>
        </p:spPr>
        <p:txBody>
          <a:bodyPr/>
          <a:lstStyle>
            <a:lvl1pPr>
              <a:buClr>
                <a:srgbClr val="B2BC00"/>
              </a:buClr>
              <a:buSzPct val="150000"/>
              <a:defRPr sz="2200"/>
            </a:lvl1pPr>
            <a:lvl2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12" name="Zástupný symbol pro graf 11"/>
          <p:cNvSpPr>
            <a:spLocks noGrp="1"/>
          </p:cNvSpPr>
          <p:nvPr>
            <p:ph type="chart" sz="quarter" idx="15"/>
          </p:nvPr>
        </p:nvSpPr>
        <p:spPr>
          <a:xfrm>
            <a:off x="468313" y="2132856"/>
            <a:ext cx="8207375" cy="2736304"/>
          </a:xfrm>
        </p:spPr>
        <p:txBody>
          <a:bodyPr rtlCol="0">
            <a:normAutofit/>
          </a:bodyPr>
          <a:lstStyle/>
          <a:p>
            <a:pPr lvl="0"/>
            <a:r>
              <a:rPr lang="cs-CZ" noProof="0" smtClean="0"/>
              <a:t>Kliknutím na ikonu přidáte graf.</a:t>
            </a:r>
            <a:endParaRPr lang="cs-CZ" noProof="0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1139C-C1F6-4F64-8EFB-FFD75B432D3B}" type="datetimeFigureOut">
              <a:rPr lang="cs-CZ"/>
              <a:pPr>
                <a:defRPr/>
              </a:pPr>
              <a:t>31.10.2016</a:t>
            </a:fld>
            <a:endParaRPr lang="cs-CZ" dirty="0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D6F60-1EFB-4354-8120-65EF290C2D9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8858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_be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/>
          </p:nvPr>
        </p:nvSpPr>
        <p:spPr>
          <a:xfrm>
            <a:off x="467544" y="4797152"/>
            <a:ext cx="8207375" cy="1296145"/>
          </a:xfrm>
        </p:spPr>
        <p:txBody>
          <a:bodyPr/>
          <a:lstStyle>
            <a:lvl1pPr>
              <a:buClr>
                <a:srgbClr val="B2BC00"/>
              </a:buClr>
              <a:buSzPct val="150000"/>
              <a:defRPr sz="2200"/>
            </a:lvl1pPr>
            <a:lvl2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12" name="Zástupný symbol pro graf 11"/>
          <p:cNvSpPr>
            <a:spLocks noGrp="1"/>
          </p:cNvSpPr>
          <p:nvPr>
            <p:ph type="chart" sz="quarter" idx="15"/>
          </p:nvPr>
        </p:nvSpPr>
        <p:spPr>
          <a:xfrm>
            <a:off x="468313" y="1556792"/>
            <a:ext cx="8207375" cy="3096344"/>
          </a:xfrm>
        </p:spPr>
        <p:txBody>
          <a:bodyPr rtlCol="0">
            <a:normAutofit/>
          </a:bodyPr>
          <a:lstStyle/>
          <a:p>
            <a:pPr lvl="0"/>
            <a:r>
              <a:rPr lang="cs-CZ" noProof="0" smtClean="0"/>
              <a:t>Kliknutím na ikonu přidáte graf.</a:t>
            </a:r>
            <a:endParaRPr lang="cs-CZ" noProof="0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21B02-118B-4955-8BDE-ADDA28A1FB99}" type="datetimeFigureOut">
              <a:rPr lang="cs-CZ"/>
              <a:pPr>
                <a:defRPr/>
              </a:pPr>
              <a:t>31.10.2016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C2DBD-0218-4470-A3E3-2D05ED0033E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6328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_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3"/>
          </p:nvPr>
        </p:nvSpPr>
        <p:spPr>
          <a:xfrm>
            <a:off x="467544" y="1556792"/>
            <a:ext cx="8207375" cy="432519"/>
          </a:xfrm>
        </p:spPr>
        <p:txBody>
          <a:bodyPr>
            <a:normAutofit/>
          </a:bodyPr>
          <a:lstStyle>
            <a:lvl1pPr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/>
          </p:nvPr>
        </p:nvSpPr>
        <p:spPr>
          <a:xfrm>
            <a:off x="467544" y="5013177"/>
            <a:ext cx="8207375" cy="1080120"/>
          </a:xfrm>
        </p:spPr>
        <p:txBody>
          <a:bodyPr/>
          <a:lstStyle>
            <a:lvl1pPr>
              <a:buClr>
                <a:srgbClr val="B2BC00"/>
              </a:buClr>
              <a:buSzPct val="150000"/>
              <a:defRPr/>
            </a:lvl1pPr>
            <a:lvl2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11" name="Zástupný symbol pro tabulku 10"/>
          <p:cNvSpPr>
            <a:spLocks noGrp="1"/>
          </p:cNvSpPr>
          <p:nvPr>
            <p:ph type="tbl" sz="quarter" idx="15"/>
          </p:nvPr>
        </p:nvSpPr>
        <p:spPr>
          <a:xfrm>
            <a:off x="468313" y="2132856"/>
            <a:ext cx="8207375" cy="2736304"/>
          </a:xfrm>
        </p:spPr>
        <p:txBody>
          <a:bodyPr rtlCol="0">
            <a:normAutofit/>
          </a:bodyPr>
          <a:lstStyle/>
          <a:p>
            <a:pPr lvl="0"/>
            <a:r>
              <a:rPr lang="cs-CZ" noProof="0" smtClean="0"/>
              <a:t>Kliknutím na ikonu přidáte tabulku.</a:t>
            </a:r>
            <a:endParaRPr lang="cs-CZ" noProof="0" dirty="0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4D0C1-33B0-46CA-9ADD-4ED282ABB7C1}" type="datetimeFigureOut">
              <a:rPr lang="cs-CZ"/>
              <a:pPr>
                <a:defRPr/>
              </a:pPr>
              <a:t>31.10.2016</a:t>
            </a:fld>
            <a:endParaRPr lang="cs-CZ" dirty="0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3D35B-6791-4381-9697-BBB4FEF21BF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48577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_be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/>
          </p:nvPr>
        </p:nvSpPr>
        <p:spPr>
          <a:xfrm>
            <a:off x="467544" y="5013177"/>
            <a:ext cx="8207375" cy="1080120"/>
          </a:xfrm>
        </p:spPr>
        <p:txBody>
          <a:bodyPr/>
          <a:lstStyle>
            <a:lvl1pPr>
              <a:buClr>
                <a:srgbClr val="B2BC00"/>
              </a:buClr>
              <a:buSzPct val="150000"/>
              <a:defRPr/>
            </a:lvl1pPr>
            <a:lvl2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11" name="Zástupný symbol pro tabulku 10"/>
          <p:cNvSpPr>
            <a:spLocks noGrp="1"/>
          </p:cNvSpPr>
          <p:nvPr>
            <p:ph type="tbl" sz="quarter" idx="15"/>
          </p:nvPr>
        </p:nvSpPr>
        <p:spPr>
          <a:xfrm>
            <a:off x="468313" y="1556792"/>
            <a:ext cx="8207375" cy="3312368"/>
          </a:xfrm>
        </p:spPr>
        <p:txBody>
          <a:bodyPr rtlCol="0">
            <a:normAutofit/>
          </a:bodyPr>
          <a:lstStyle/>
          <a:p>
            <a:pPr lvl="0"/>
            <a:r>
              <a:rPr lang="cs-CZ" noProof="0" smtClean="0"/>
              <a:t>Kliknutím na ikonu přidáte tabulku.</a:t>
            </a:r>
            <a:endParaRPr lang="cs-CZ" noProof="0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C2E88-F8ED-4E2E-B15A-C22A34752E34}" type="datetimeFigureOut">
              <a:rPr lang="cs-CZ"/>
              <a:pPr>
                <a:defRPr/>
              </a:pPr>
              <a:t>31.10.2016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60CE5-B38F-487B-9700-DBE23FEBA07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55851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22089-0879-491A-ACA2-F7C382A90BEF}" type="datetimeFigureOut">
              <a:rPr lang="cs-CZ"/>
              <a:pPr>
                <a:defRPr/>
              </a:pPr>
              <a:t>31.10.2016</a:t>
            </a:fld>
            <a:endParaRPr lang="cs-CZ" dirty="0"/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CF9DE-2424-40D9-8CDC-35EC530DB64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45755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95327-83A5-43A4-887C-A0986E73A49E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0F5C4F62-9383-4972-86A5-E861D5163E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64210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3B224-3996-48C6-8B5B-74FC9B28530B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328BB178-FD3A-454B-B11A-A318D65401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22170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E409B-45AF-4042-9C39-85D5398DB9E4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6ED94-9369-4A17-ADCF-5E1266D5AC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09038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7C302-233E-4B44-AD28-FD77517DB6BD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51734-6400-40CA-A7C2-18764A4365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62839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90D71-7474-462C-BB4E-FAA93E413C59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F3CF9-C8F7-4DEE-AD59-FBD5FAEE63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8107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pod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3"/>
            <a:ext cx="8229600" cy="4176464"/>
          </a:xfrm>
        </p:spPr>
        <p:txBody>
          <a:bodyPr/>
          <a:lstStyle>
            <a:lvl1pPr>
              <a:buClr>
                <a:srgbClr val="B2BC00"/>
              </a:buClr>
              <a:buSzPct val="120000"/>
              <a:defRPr lang="cs-CZ" sz="24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>
              <a:buClr>
                <a:srgbClr val="B2BC00"/>
              </a:buClr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467544" y="1340768"/>
            <a:ext cx="8208144" cy="432048"/>
          </a:xfrm>
        </p:spPr>
        <p:txBody>
          <a:bodyPr>
            <a:noAutofit/>
          </a:bodyPr>
          <a:lstStyle>
            <a:lvl1pPr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01033-0373-47F7-9FE1-7E3020041842}" type="datetimeFigureOut">
              <a:rPr lang="cs-CZ"/>
              <a:pPr>
                <a:defRPr/>
              </a:pPr>
              <a:t>31.10.2016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2CF26-8157-4745-8DE7-CB549F0C83A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94411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7D122-105D-479D-B7F1-A7CC0F2FAAA9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48FB5-E1E2-4AED-B864-BE6B65098C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27484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DB1F5-22E3-4FD0-A197-37DD4F85FF73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962EF-54C4-4E2E-88C0-C3B6B35A97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79790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D11FC-3C04-4EEC-8A99-8BF77C41544B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8932F-20C2-4B21-95F8-4C1CCF3724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79900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7BEA1-AE7D-4344-B2FF-F4B6487D1817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F851D-3A8D-48A3-884F-736EADA2B3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2516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474AB-8706-4E45-9DDF-AEDB08C5F438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25128-C517-43F9-A697-D82A24A3AD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51121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1B06E-0D67-46E2-AE3B-7F63AB7A9B2A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AA95B-5E58-4CF2-97E7-1D63FD934C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26312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F992D-ED3E-4C56-AA98-BC3BD8E63D7C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7898F-179F-4B18-ABF5-7046928126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3294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50E07-ED1C-4BE5-8F29-5FF92E5EB5F6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E6CF9-2E33-4CD8-BBF2-4F840ADBB3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11960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870AC-0811-4D3E-A7E4-CDE8A238AEBB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E7F67-0251-4323-B30B-D99AE5BB25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8680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A2A0B-BD09-4E56-B669-C11221AB2F04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85910-DE33-4938-9207-83644BA9BB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9684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be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52527"/>
          </a:xfrm>
        </p:spPr>
        <p:txBody>
          <a:bodyPr/>
          <a:lstStyle>
            <a:lvl1pPr>
              <a:buClr>
                <a:srgbClr val="B2BC00"/>
              </a:buClr>
              <a:buSzPct val="120000"/>
              <a:defRPr lang="cs-CZ" sz="22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>
              <a:buClr>
                <a:srgbClr val="B2BC00"/>
              </a:buClr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D2F95-6143-4D74-AB57-7A83BF120A92}" type="datetimeFigureOut">
              <a:rPr lang="cs-CZ"/>
              <a:pPr>
                <a:defRPr/>
              </a:pPr>
              <a:t>31.10.2016</a:t>
            </a:fld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A67BB-9B6E-4859-AE6A-59926EFCDF9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148718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5A822-AF3C-42FC-9101-A368D605E9FB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10CC5-8A31-42CD-9EC4-B9629799A7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807185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5A7C2-127C-47A8-AEE7-DABEAD553E88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42386-51F7-4F09-AB0E-4E9550EC7B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512943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84734-9DDF-4294-87C8-75737172F980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D2790-50DE-4C33-82A5-7159B0C2AC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358498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A5970-59E4-4698-82AF-408A3B8C4618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D2824-4664-4493-9343-640BFC0918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93454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3D659-50BE-4D2F-A47C-4471E8AF1DF1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CA8D0-68B9-469C-995F-0B8CFEF104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098872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94EB8-42B8-4F64-84A4-BE89E88FA1A6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912D7-6D8F-4615-A290-70B477D589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501262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F70C0-690D-4105-9B50-8CBFF9131B25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51BD0-9BD0-48A7-A208-8975DEF5CF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00959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AC929-2E4C-4D3C-9B2C-41CEA26A910D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A8968-0C78-46FC-BDCE-C39102E7AB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375001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33BC6-0BE7-4250-AFB8-21CBE1F359ED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567B3-490B-4FD9-ADE3-94B503F96A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528450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 algn="r">
              <a:defRPr sz="5000" b="1">
                <a:solidFill>
                  <a:srgbClr val="B2BC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B4AA0-5CD1-43D9-AE2A-B6B2A4727B13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76FEA-D6DD-40AC-8F97-0AF6F651EC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769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_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16831"/>
            <a:ext cx="4038600" cy="4176465"/>
          </a:xfrm>
        </p:spPr>
        <p:txBody>
          <a:bodyPr/>
          <a:lstStyle>
            <a:lvl1pPr>
              <a:buClr>
                <a:srgbClr val="B2BC00"/>
              </a:buClr>
              <a:buSzPct val="120000"/>
              <a:defRPr sz="2200"/>
            </a:lvl1pPr>
            <a:lvl2pPr>
              <a:buClr>
                <a:srgbClr val="B2BC00"/>
              </a:buClr>
              <a:defRPr sz="2000"/>
            </a:lvl2pPr>
            <a:lvl3pPr>
              <a:buClr>
                <a:srgbClr val="B2BC00"/>
              </a:buClr>
              <a:defRPr sz="2000"/>
            </a:lvl3pPr>
            <a:lvl4pPr>
              <a:buClr>
                <a:srgbClr val="B2BC00"/>
              </a:buClr>
              <a:defRPr sz="2000"/>
            </a:lvl4pPr>
            <a:lvl5pPr>
              <a:buClr>
                <a:srgbClr val="B2BC00"/>
              </a:buCl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16831"/>
            <a:ext cx="4038600" cy="4176465"/>
          </a:xfrm>
        </p:spPr>
        <p:txBody>
          <a:bodyPr/>
          <a:lstStyle>
            <a:lvl1pPr>
              <a:defRPr lang="cs-CZ" sz="22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  <a:defRPr lang="cs-CZ" sz="200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  <a:defRPr lang="cs-CZ" sz="200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>
              <a:defRPr sz="1800"/>
            </a:lvl8pPr>
            <a:lvl9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  <a:defRPr lang="cs-CZ" sz="20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3"/>
          </p:nvPr>
        </p:nvSpPr>
        <p:spPr>
          <a:xfrm>
            <a:off x="468313" y="1340767"/>
            <a:ext cx="8208143" cy="432049"/>
          </a:xfrm>
        </p:spPr>
        <p:txBody>
          <a:bodyPr>
            <a:normAutofit/>
          </a:bodyPr>
          <a:lstStyle>
            <a:lvl1pPr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96B37-3FC8-47B7-BC0E-98ED24196A2C}" type="datetimeFigureOut">
              <a:rPr lang="cs-CZ"/>
              <a:pPr>
                <a:defRPr/>
              </a:pPr>
              <a:t>31.10.2016</a:t>
            </a:fld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98A0B-C65F-4A94-BA63-A7BE360AEFF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009179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rgbClr val="B2BC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>
            <a:lvl1pPr>
              <a:buClr>
                <a:srgbClr val="B2BC00"/>
              </a:buClr>
              <a:buSzPct val="120000"/>
              <a:defRPr sz="2400">
                <a:latin typeface="Arial" pitchFamily="34" charset="0"/>
                <a:cs typeface="Arial" pitchFamily="34" charset="0"/>
              </a:defRPr>
            </a:lvl1pPr>
            <a:lvl2pPr>
              <a:buClr>
                <a:srgbClr val="B2BC00"/>
              </a:buClr>
              <a:defRPr sz="2000">
                <a:latin typeface="Arial" pitchFamily="34" charset="0"/>
                <a:cs typeface="Arial" pitchFamily="34" charset="0"/>
              </a:defRPr>
            </a:lvl2pPr>
            <a:lvl3pPr>
              <a:buClr>
                <a:srgbClr val="B2BC00"/>
              </a:buClr>
              <a:defRPr sz="2000">
                <a:latin typeface="Arial" pitchFamily="34" charset="0"/>
                <a:cs typeface="Arial" pitchFamily="34" charset="0"/>
              </a:defRPr>
            </a:lvl3pPr>
            <a:lvl4pPr>
              <a:buClr>
                <a:srgbClr val="B2BC00"/>
              </a:buClr>
              <a:buFont typeface="Arial" pitchFamily="34" charset="0"/>
              <a:buChar char="•"/>
              <a:defRPr sz="2000">
                <a:latin typeface="Arial" pitchFamily="34" charset="0"/>
                <a:cs typeface="Arial" pitchFamily="34" charset="0"/>
              </a:defRPr>
            </a:lvl4pPr>
            <a:lvl5pPr>
              <a:buClr>
                <a:srgbClr val="B2BC00"/>
              </a:buClr>
              <a:buFont typeface="Arial" pitchFamily="34" charset="0"/>
              <a:buChar char="•"/>
              <a:defRPr sz="20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468313" y="1341438"/>
            <a:ext cx="8207375" cy="575394"/>
          </a:xfrm>
        </p:spPr>
        <p:txBody>
          <a:bodyPr>
            <a:normAutofit/>
          </a:bodyPr>
          <a:lstStyle>
            <a:lvl1pPr>
              <a:buNone/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54979-4C41-47FF-8CA1-A2008FD8CE78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54017-A7B0-4CF2-A78D-8169941293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8517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E3672-81F2-41EB-A57F-2A2603F9B210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CE454-4A34-42FF-8863-456913F6FB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97225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FE8B0-A728-4E4D-92A1-2F6C22AB2C08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C8F09-4E20-4F43-919B-E18970F156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012214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659DA-88E2-4F35-B298-E4913B7F294A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D2326-5E41-4F14-8B6F-FEB19D9F1D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46146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06D14-5F29-4BE8-B478-B68A3AD60C92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92E96-6E76-468E-8EBF-EA2C55D011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637015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0F04D-CA2C-4C8C-9BFB-504BEEFD530D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156F2-EE90-4AFD-9E69-A5DAAF91A1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240161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7D896-641D-4468-A596-BC21EFF094D0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5AB74-D5B1-4428-9CC4-B79B75AC85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965900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81035-C54E-4A5A-AC56-E5B4AC04DB1B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32A01-4C57-49A3-8595-663C18DE56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155878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4F170-9F5C-4BB2-84F4-139E4A961921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F31EA-8AF0-488F-ACDE-0DB72A48C2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270299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5C632-E1D7-4DA3-98E9-E1972522CF34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168F8-7058-4FF4-AFE8-64EF2A9954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3146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_be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340769"/>
            <a:ext cx="4038600" cy="4752528"/>
          </a:xfrm>
        </p:spPr>
        <p:txBody>
          <a:bodyPr/>
          <a:lstStyle>
            <a:lvl1pPr>
              <a:buClr>
                <a:srgbClr val="B2BC00"/>
              </a:buClr>
              <a:buSzPct val="120000"/>
              <a:defRPr sz="2200"/>
            </a:lvl1pPr>
            <a:lvl2pPr>
              <a:buClr>
                <a:srgbClr val="B2BC00"/>
              </a:buClr>
              <a:defRPr sz="2000"/>
            </a:lvl2pPr>
            <a:lvl3pPr>
              <a:buClr>
                <a:srgbClr val="B2BC00"/>
              </a:buClr>
              <a:defRPr sz="2000"/>
            </a:lvl3pPr>
            <a:lvl4pPr>
              <a:buClr>
                <a:srgbClr val="B2BC00"/>
              </a:buClr>
              <a:defRPr sz="2000"/>
            </a:lvl4pPr>
            <a:lvl5pPr>
              <a:buClr>
                <a:srgbClr val="B2BC00"/>
              </a:buCl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340768"/>
            <a:ext cx="4038600" cy="4752529"/>
          </a:xfrm>
        </p:spPr>
        <p:txBody>
          <a:bodyPr/>
          <a:lstStyle>
            <a:lvl1pPr>
              <a:defRPr lang="cs-CZ" sz="22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  <a:defRPr lang="cs-CZ" sz="200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  <a:defRPr lang="cs-CZ" sz="200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>
              <a:defRPr sz="1800"/>
            </a:lvl8pPr>
            <a:lvl9pPr indent="-228600"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buChar char="•"/>
              <a:defRPr lang="cs-CZ" sz="20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538E0-4F01-4E59-9822-AD56CE52E500}" type="datetimeFigureOut">
              <a:rPr lang="cs-CZ"/>
              <a:pPr>
                <a:defRPr/>
              </a:pPr>
              <a:t>31.10.2016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192B0-1774-4227-B187-EED8C5EABF5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0012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_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3"/>
          </p:nvPr>
        </p:nvSpPr>
        <p:spPr>
          <a:xfrm>
            <a:off x="467544" y="1556792"/>
            <a:ext cx="8207375" cy="432519"/>
          </a:xfrm>
        </p:spPr>
        <p:txBody>
          <a:bodyPr>
            <a:normAutofit/>
          </a:bodyPr>
          <a:lstStyle>
            <a:lvl1pPr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495D4-8C20-4987-8000-4B15D024A5F8}" type="datetimeFigureOut">
              <a:rPr lang="cs-CZ"/>
              <a:pPr>
                <a:defRPr/>
              </a:pPr>
              <a:t>31.10.2016</a:t>
            </a:fld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F0048-E61A-4A32-983C-18D3864EF75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3822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_be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DB171-C0D9-4FAE-BE12-E60BC701996A}" type="datetimeFigureOut">
              <a:rPr lang="cs-CZ"/>
              <a:pPr>
                <a:defRPr/>
              </a:pPr>
              <a:t>31.10.2016</a:t>
            </a:fld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C3D27-5702-4665-8210-99900A12C09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4595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azek_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3"/>
          </p:nvPr>
        </p:nvSpPr>
        <p:spPr>
          <a:xfrm>
            <a:off x="467544" y="1556792"/>
            <a:ext cx="8207375" cy="432519"/>
          </a:xfrm>
        </p:spPr>
        <p:txBody>
          <a:bodyPr>
            <a:normAutofit/>
          </a:bodyPr>
          <a:lstStyle>
            <a:lvl1pPr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/>
          </p:nvPr>
        </p:nvSpPr>
        <p:spPr>
          <a:xfrm>
            <a:off x="467544" y="2132857"/>
            <a:ext cx="8207375" cy="1224135"/>
          </a:xfrm>
        </p:spPr>
        <p:txBody>
          <a:bodyPr/>
          <a:lstStyle>
            <a:lvl1pPr>
              <a:buClr>
                <a:srgbClr val="B2BC00"/>
              </a:buClr>
              <a:buSzPct val="150000"/>
              <a:defRPr sz="2200"/>
            </a:lvl1pPr>
            <a:lvl2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11" name="Zástupný symbol pro obrázek 10"/>
          <p:cNvSpPr>
            <a:spLocks noGrp="1"/>
          </p:cNvSpPr>
          <p:nvPr>
            <p:ph type="pic" sz="quarter" idx="15"/>
          </p:nvPr>
        </p:nvSpPr>
        <p:spPr>
          <a:xfrm>
            <a:off x="468312" y="3501008"/>
            <a:ext cx="8208143" cy="2592288"/>
          </a:xfrm>
        </p:spPr>
        <p:txBody>
          <a:bodyPr rtlCol="0">
            <a:normAutofit/>
          </a:bodyPr>
          <a:lstStyle/>
          <a:p>
            <a:pPr lvl="0"/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0E5AC-A324-4456-8546-3FF2E735F29D}" type="datetimeFigureOut">
              <a:rPr lang="cs-CZ"/>
              <a:pPr>
                <a:defRPr/>
              </a:pPr>
              <a:t>31.10.2016</a:t>
            </a:fld>
            <a:endParaRPr lang="cs-CZ" dirty="0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48359-8D6C-4700-BD93-E48C338C95E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1907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azek_be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/>
          </p:nvPr>
        </p:nvSpPr>
        <p:spPr>
          <a:xfrm>
            <a:off x="467544" y="1556793"/>
            <a:ext cx="8207375" cy="1800200"/>
          </a:xfrm>
        </p:spPr>
        <p:txBody>
          <a:bodyPr/>
          <a:lstStyle>
            <a:lvl1pPr>
              <a:buClr>
                <a:srgbClr val="B2BC00"/>
              </a:buClr>
              <a:buSzPct val="150000"/>
              <a:defRPr sz="2200"/>
            </a:lvl1pPr>
            <a:lvl2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ct val="20000"/>
              </a:spcBef>
              <a:buClr>
                <a:srgbClr val="B2BC00"/>
              </a:buClr>
              <a:buFont typeface="Arial" pitchFamily="34" charset="0"/>
              <a:defRPr lang="cs-CZ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11" name="Zástupný symbol pro obrázek 10"/>
          <p:cNvSpPr>
            <a:spLocks noGrp="1"/>
          </p:cNvSpPr>
          <p:nvPr>
            <p:ph type="pic" sz="quarter" idx="15"/>
          </p:nvPr>
        </p:nvSpPr>
        <p:spPr>
          <a:xfrm>
            <a:off x="468312" y="3501008"/>
            <a:ext cx="8208143" cy="2592288"/>
          </a:xfrm>
        </p:spPr>
        <p:txBody>
          <a:bodyPr rtlCol="0">
            <a:normAutofit/>
          </a:bodyPr>
          <a:lstStyle/>
          <a:p>
            <a:pPr lvl="0"/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EF932-C95E-4B1D-9B03-CA9A817B19D7}" type="datetimeFigureOut">
              <a:rPr lang="cs-CZ"/>
              <a:pPr>
                <a:defRPr/>
              </a:pPr>
              <a:t>31.10.2016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C7CBC-D3FB-4DC1-9E40-ADC1E99E01C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6371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49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3563938" y="6381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9437E5-4B25-4A43-AA26-7A2F2A1C8BAC}" type="datetimeFigureOut">
              <a:rPr lang="cs-CZ"/>
              <a:pPr>
                <a:defRPr/>
              </a:pPr>
              <a:t>31.10.2016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468313" y="6381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1E1E4CD-E08A-4A15-BB0D-0AE2F126E95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6" r:id="rId1"/>
    <p:sldLayoutId id="2147484167" r:id="rId2"/>
    <p:sldLayoutId id="2147484168" r:id="rId3"/>
    <p:sldLayoutId id="2147484169" r:id="rId4"/>
    <p:sldLayoutId id="2147484170" r:id="rId5"/>
    <p:sldLayoutId id="2147484171" r:id="rId6"/>
    <p:sldLayoutId id="2147484172" r:id="rId7"/>
    <p:sldLayoutId id="2147484173" r:id="rId8"/>
    <p:sldLayoutId id="2147484174" r:id="rId9"/>
    <p:sldLayoutId id="2147484175" r:id="rId10"/>
    <p:sldLayoutId id="2147484176" r:id="rId11"/>
    <p:sldLayoutId id="2147484177" r:id="rId12"/>
    <p:sldLayoutId id="2147484178" r:id="rId13"/>
    <p:sldLayoutId id="2147484179" r:id="rId14"/>
    <p:sldLayoutId id="2147484213" r:id="rId15"/>
    <p:sldLayoutId id="2147484214" r:id="rId1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cs-CZ" sz="3200" b="1" kern="1200" dirty="0">
          <a:solidFill>
            <a:srgbClr val="0070C0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70C0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70C0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70C0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70C0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70C0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70C0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70C0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70C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lang="cs-CZ" sz="2200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cs-CZ" sz="2000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2BC00"/>
        </a:buClr>
        <a:buFont typeface="Arial" charset="0"/>
        <a:buChar char="•"/>
        <a:defRPr lang="cs-CZ" sz="2000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B2BC00"/>
        </a:buClr>
        <a:buFont typeface="Arial" charset="0"/>
        <a:buChar char="•"/>
        <a:defRPr lang="cs-CZ" sz="2000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B2BC00"/>
        </a:buClr>
        <a:buFont typeface="Arial" charset="0"/>
        <a:buChar char="•"/>
        <a:defRPr lang="cs-CZ" sz="2000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05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F9B0E7E-D44D-40DE-BF18-FD252B50A95E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241F8BB-A05A-4609-A23A-CCAF226423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0" r:id="rId1"/>
    <p:sldLayoutId id="2147484181" r:id="rId2"/>
    <p:sldLayoutId id="2147484182" r:id="rId3"/>
    <p:sldLayoutId id="2147484183" r:id="rId4"/>
    <p:sldLayoutId id="2147484184" r:id="rId5"/>
    <p:sldLayoutId id="2147484185" r:id="rId6"/>
    <p:sldLayoutId id="2147484186" r:id="rId7"/>
    <p:sldLayoutId id="2147484187" r:id="rId8"/>
    <p:sldLayoutId id="2147484188" r:id="rId9"/>
    <p:sldLayoutId id="2147484189" r:id="rId10"/>
    <p:sldLayoutId id="214748419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3075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87312D-6DAA-4C04-B13A-B8F025368164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DAF2570-1A07-4396-B855-A8BD85677E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1" r:id="rId1"/>
    <p:sldLayoutId id="2147484192" r:id="rId2"/>
    <p:sldLayoutId id="2147484193" r:id="rId3"/>
    <p:sldLayoutId id="2147484194" r:id="rId4"/>
    <p:sldLayoutId id="2147484195" r:id="rId5"/>
    <p:sldLayoutId id="2147484196" r:id="rId6"/>
    <p:sldLayoutId id="2147484197" r:id="rId7"/>
    <p:sldLayoutId id="2147484198" r:id="rId8"/>
    <p:sldLayoutId id="2147484199" r:id="rId9"/>
    <p:sldLayoutId id="2147484200" r:id="rId10"/>
    <p:sldLayoutId id="214748420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4099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7ABA375-0859-4C47-BE4E-BDE11FAA3BC5}" type="datetimeFigureOut">
              <a:rPr lang="cs-CZ"/>
              <a:pPr>
                <a:defRPr/>
              </a:pPr>
              <a:t>31.10.2016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83C922F-5455-43E4-B337-AC9D541E8D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2" r:id="rId1"/>
    <p:sldLayoutId id="2147484203" r:id="rId2"/>
    <p:sldLayoutId id="2147484204" r:id="rId3"/>
    <p:sldLayoutId id="2147484205" r:id="rId4"/>
    <p:sldLayoutId id="2147484206" r:id="rId5"/>
    <p:sldLayoutId id="2147484207" r:id="rId6"/>
    <p:sldLayoutId id="2147484208" r:id="rId7"/>
    <p:sldLayoutId id="2147484209" r:id="rId8"/>
    <p:sldLayoutId id="2147484210" r:id="rId9"/>
    <p:sldLayoutId id="2147484211" r:id="rId10"/>
    <p:sldLayoutId id="214748421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B2BC00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B2BC00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B2BC00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B2BC00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B2BC00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B2BC00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B2BC00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B2BC00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B2BC0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B2BC00"/>
        </a:buClr>
        <a:buFont typeface="Arial" charset="0"/>
        <a:buChar char="•"/>
        <a:defRPr lang="cs-CZ" sz="2400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B2BC00"/>
        </a:buClr>
        <a:buFont typeface="Arial" charset="0"/>
        <a:buChar char="–"/>
        <a:defRPr lang="cs-CZ" sz="2000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2BC00"/>
        </a:buClr>
        <a:buFont typeface="Arial" charset="0"/>
        <a:buChar char="•"/>
        <a:defRPr lang="cs-CZ" sz="2000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B2BC00"/>
        </a:buClr>
        <a:buFont typeface="Arial" charset="0"/>
        <a:buChar char="•"/>
        <a:defRPr lang="cs-CZ" sz="2000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B2BC00"/>
        </a:buClr>
        <a:buFont typeface="Arial" charset="0"/>
        <a:buChar char="•"/>
        <a:defRPr lang="cs-CZ" sz="2000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ladislav.faigl@mze.cz" TargetMode="Externa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080000"/>
            <a:ext cx="2447925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330622" y="6148393"/>
            <a:ext cx="2728491" cy="520967"/>
          </a:xfrm>
        </p:spPr>
        <p:txBody>
          <a:bodyPr>
            <a:normAutofit/>
          </a:bodyPr>
          <a:lstStyle/>
          <a:p>
            <a:pPr algn="ctr" eaLnBrk="1" hangingPunct="1"/>
            <a:r>
              <a:rPr altLang="cs-CZ" sz="14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Mgr. Ladislav Faigl</a:t>
            </a:r>
            <a:endParaRPr altLang="cs-CZ" sz="12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79388" y="188913"/>
            <a:ext cx="2879725" cy="14398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174" name="Nadpis 1"/>
          <p:cNvSpPr>
            <a:spLocks noGrp="1"/>
          </p:cNvSpPr>
          <p:nvPr>
            <p:ph type="ctrTitle"/>
          </p:nvPr>
        </p:nvSpPr>
        <p:spPr>
          <a:xfrm>
            <a:off x="107950" y="2708920"/>
            <a:ext cx="8712522" cy="12207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2200" dirty="0" smtClean="0">
                <a:latin typeface="Arial" charset="0"/>
                <a:cs typeface="Arial" charset="0"/>
              </a:rPr>
              <a:t>Plánování v oblasti vod</a:t>
            </a:r>
            <a:br>
              <a:rPr lang="cs-CZ" altLang="cs-CZ" sz="2200" dirty="0" smtClean="0">
                <a:latin typeface="Arial" charset="0"/>
                <a:cs typeface="Arial" charset="0"/>
              </a:rPr>
            </a:br>
            <a:r>
              <a:rPr lang="cs-CZ" altLang="cs-CZ" sz="2200" dirty="0" smtClean="0">
                <a:latin typeface="Arial" charset="0"/>
                <a:cs typeface="Arial" charset="0"/>
              </a:rPr>
              <a:t> </a:t>
            </a:r>
            <a:r>
              <a:rPr lang="cs-CZ" altLang="cs-CZ" sz="1800" u="sng" dirty="0" smtClean="0">
                <a:latin typeface="Arial" charset="0"/>
                <a:cs typeface="Arial" charset="0"/>
              </a:rPr>
              <a:t/>
            </a:r>
            <a:br>
              <a:rPr lang="cs-CZ" altLang="cs-CZ" sz="1800" u="sng" dirty="0" smtClean="0">
                <a:latin typeface="Arial" charset="0"/>
                <a:cs typeface="Arial" charset="0"/>
              </a:rPr>
            </a:br>
            <a:r>
              <a:rPr lang="cs-CZ" altLang="cs-CZ" sz="1800" dirty="0">
                <a:latin typeface="Arial" charset="0"/>
                <a:cs typeface="Arial" charset="0"/>
              </a:rPr>
              <a:t>Roční seminář pro vodoprávní </a:t>
            </a:r>
            <a:r>
              <a:rPr lang="cs-CZ" altLang="cs-CZ" sz="1800" dirty="0" smtClean="0">
                <a:latin typeface="Arial" charset="0"/>
                <a:cs typeface="Arial" charset="0"/>
              </a:rPr>
              <a:t>úřady</a:t>
            </a:r>
            <a:br>
              <a:rPr lang="cs-CZ" altLang="cs-CZ" sz="1800" dirty="0" smtClean="0">
                <a:latin typeface="Arial" charset="0"/>
                <a:cs typeface="Arial" charset="0"/>
              </a:rPr>
            </a:br>
            <a:r>
              <a:rPr lang="cs-CZ" altLang="cs-CZ" sz="1800" dirty="0" smtClean="0">
                <a:latin typeface="Arial" charset="0"/>
                <a:cs typeface="Arial" charset="0"/>
              </a:rPr>
              <a:t>Hotel Skalský Dvůr, Lísek, 19. a 20. října 2016</a:t>
            </a:r>
            <a:endParaRPr altLang="cs-CZ" sz="1800" dirty="0" smtClean="0">
              <a:latin typeface="Arial" charset="0"/>
              <a:cs typeface="Arial" charset="0"/>
            </a:endParaRPr>
          </a:p>
        </p:txBody>
      </p:sp>
      <p:cxnSp>
        <p:nvCxnSpPr>
          <p:cNvPr id="4" name="Přímá spojnice 3"/>
          <p:cNvCxnSpPr/>
          <p:nvPr/>
        </p:nvCxnSpPr>
        <p:spPr>
          <a:xfrm>
            <a:off x="395536" y="3212976"/>
            <a:ext cx="83530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Schválení plánů povodí</a:t>
            </a:r>
            <a:endParaRPr lang="cs-CZ" sz="28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340768"/>
            <a:ext cx="5554960" cy="4752527"/>
          </a:xfrm>
        </p:spPr>
        <p:txBody>
          <a:bodyPr/>
          <a:lstStyle/>
          <a:p>
            <a:r>
              <a:rPr lang="cs-CZ" sz="2000" dirty="0" smtClean="0"/>
              <a:t>Národní plány povodí (NPP) schváleny usnesením vlády č. 1083 ze dne 21.12.2015</a:t>
            </a:r>
          </a:p>
          <a:p>
            <a:r>
              <a:rPr lang="cs-CZ" sz="2000" dirty="0"/>
              <a:t>Závazné části NPP (tj. kapitoly IV a V) byly MZe 12.1.2016 vydány opatřením obecné </a:t>
            </a:r>
            <a:r>
              <a:rPr lang="cs-CZ" sz="2000" dirty="0" smtClean="0"/>
              <a:t>povahy (účinnost od 28.1.2016)</a:t>
            </a:r>
          </a:p>
          <a:p>
            <a:r>
              <a:rPr lang="cs-CZ" sz="2000" dirty="0" smtClean="0"/>
              <a:t>Dne 21.3.2016 bylo nařízením vlády č. 99/2016 Sb. zrušeno nařízení </a:t>
            </a:r>
            <a:r>
              <a:rPr lang="cs-CZ" sz="2000" dirty="0"/>
              <a:t>vlády č.262/2007 Sb., o vyhlášení závazné části Plánu hlavních povodí </a:t>
            </a:r>
            <a:r>
              <a:rPr lang="cs-CZ" sz="2000" dirty="0" smtClean="0"/>
              <a:t>ČR</a:t>
            </a:r>
          </a:p>
          <a:p>
            <a:r>
              <a:rPr lang="cs-CZ" sz="2000" dirty="0"/>
              <a:t>Plány dílčích povodí schváleny kraji do </a:t>
            </a:r>
            <a:r>
              <a:rPr lang="cs-CZ" sz="2000" dirty="0" smtClean="0"/>
              <a:t>30.6.2016.</a:t>
            </a:r>
            <a:endParaRPr lang="cs-CZ" sz="2000" dirty="0"/>
          </a:p>
        </p:txBody>
      </p:sp>
      <p:pic>
        <p:nvPicPr>
          <p:cNvPr id="7" name="Obrázek 6" descr="usnesení.pdf - Adobe Acrobat Reader DC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90" t="9920" r="32021" b="1924"/>
          <a:stretch/>
        </p:blipFill>
        <p:spPr>
          <a:xfrm>
            <a:off x="6012160" y="1628800"/>
            <a:ext cx="2685520" cy="3799234"/>
          </a:xfrm>
          <a:prstGeom prst="rect">
            <a:avLst/>
          </a:prstGeom>
          <a:ln>
            <a:solidFill>
              <a:schemeClr val="tx2"/>
            </a:solidFill>
          </a:ln>
        </p:spPr>
      </p:pic>
    </p:spTree>
    <p:extLst>
      <p:ext uri="{BB962C8B-B14F-4D97-AF65-F5344CB8AC3E}">
        <p14:creationId xmlns:p14="http://schemas.microsoft.com/office/powerpoint/2010/main" val="359196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Opatření plánů povodí (typ A </a:t>
            </a:r>
            <a:r>
              <a:rPr lang="cs-CZ" sz="2800" dirty="0" err="1" smtClean="0"/>
              <a:t>a</a:t>
            </a:r>
            <a:r>
              <a:rPr lang="cs-CZ" sz="2800" dirty="0" smtClean="0"/>
              <a:t> B)</a:t>
            </a:r>
            <a:endParaRPr lang="cs-CZ" sz="28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152128"/>
            <a:ext cx="4762872" cy="5517232"/>
          </a:xfrm>
        </p:spPr>
        <p:txBody>
          <a:bodyPr/>
          <a:lstStyle/>
          <a:p>
            <a:r>
              <a:rPr lang="cs-CZ" sz="1800" dirty="0" smtClean="0"/>
              <a:t>celkem </a:t>
            </a:r>
            <a:r>
              <a:rPr lang="cs-CZ" sz="1800" dirty="0"/>
              <a:t>4691 </a:t>
            </a:r>
            <a:r>
              <a:rPr lang="cs-CZ" sz="1800" dirty="0" smtClean="0"/>
              <a:t>opatření</a:t>
            </a:r>
          </a:p>
          <a:p>
            <a:pPr lvl="1"/>
            <a:r>
              <a:rPr lang="cs-CZ" sz="1600" dirty="0" smtClean="0"/>
              <a:t>NPP </a:t>
            </a:r>
            <a:r>
              <a:rPr lang="cs-CZ" sz="1600" dirty="0"/>
              <a:t>Labe – 3278, NPP Odry – 330, NPP Dunaje – </a:t>
            </a:r>
            <a:r>
              <a:rPr lang="cs-CZ" sz="1600" dirty="0" smtClean="0"/>
              <a:t>1083</a:t>
            </a:r>
          </a:p>
          <a:p>
            <a:pPr lvl="1"/>
            <a:endParaRPr lang="cs-CZ" sz="1800" dirty="0" smtClean="0"/>
          </a:p>
          <a:p>
            <a:pPr lvl="1"/>
            <a:endParaRPr lang="cs-CZ" sz="1800" dirty="0" smtClean="0"/>
          </a:p>
          <a:p>
            <a:pPr lvl="1"/>
            <a:endParaRPr lang="cs-CZ" sz="1800" dirty="0" smtClean="0"/>
          </a:p>
          <a:p>
            <a:pPr lvl="1"/>
            <a:endParaRPr lang="cs-CZ" sz="1800" dirty="0" smtClean="0"/>
          </a:p>
          <a:p>
            <a:pPr lvl="1"/>
            <a:endParaRPr lang="cs-CZ" sz="1800" dirty="0" smtClean="0"/>
          </a:p>
          <a:p>
            <a:pPr lvl="1"/>
            <a:endParaRPr lang="cs-CZ" sz="1800" dirty="0" smtClean="0"/>
          </a:p>
          <a:p>
            <a:pPr lvl="1"/>
            <a:endParaRPr lang="cs-CZ" sz="1800" dirty="0" smtClean="0"/>
          </a:p>
          <a:p>
            <a:pPr lvl="1"/>
            <a:r>
              <a:rPr lang="cs-CZ" sz="1600" dirty="0" smtClean="0"/>
              <a:t>2468 </a:t>
            </a:r>
            <a:r>
              <a:rPr lang="cs-CZ" sz="1600" dirty="0"/>
              <a:t>v programu opatření, 2223 ostatní </a:t>
            </a:r>
            <a:r>
              <a:rPr lang="cs-CZ" sz="1600" dirty="0" smtClean="0"/>
              <a:t>opatření</a:t>
            </a:r>
          </a:p>
          <a:p>
            <a:pPr lvl="1"/>
            <a:r>
              <a:rPr lang="cs-CZ" sz="1600" dirty="0" smtClean="0"/>
              <a:t>Nejvíce </a:t>
            </a:r>
            <a:r>
              <a:rPr lang="cs-CZ" sz="1600" dirty="0"/>
              <a:t>zastoupená opatření:</a:t>
            </a:r>
          </a:p>
          <a:p>
            <a:pPr lvl="2"/>
            <a:r>
              <a:rPr lang="cs-CZ" sz="1050" dirty="0" smtClean="0"/>
              <a:t>Opatření </a:t>
            </a:r>
            <a:r>
              <a:rPr lang="cs-CZ" sz="1050" dirty="0"/>
              <a:t>k zabránění a regulaci znečištění z bodových zdrojů, včetně opatření směřujících ke snižování rozsahu mísících zón (výstavba kanalizace a ČOV, zajištění přiměřeného čištění) – 1975 </a:t>
            </a:r>
            <a:r>
              <a:rPr lang="cs-CZ" sz="1050" dirty="0" smtClean="0"/>
              <a:t>opatření</a:t>
            </a:r>
            <a:endParaRPr lang="cs-CZ" sz="1050" dirty="0"/>
          </a:p>
          <a:p>
            <a:pPr lvl="2"/>
            <a:r>
              <a:rPr lang="cs-CZ" sz="1050" dirty="0" smtClean="0"/>
              <a:t>Opatření </a:t>
            </a:r>
            <a:r>
              <a:rPr lang="cs-CZ" sz="1050" dirty="0"/>
              <a:t>k zajištění odpovídajících </a:t>
            </a:r>
            <a:r>
              <a:rPr lang="cs-CZ" sz="1050" dirty="0" err="1"/>
              <a:t>hydromorfologických</a:t>
            </a:r>
            <a:r>
              <a:rPr lang="cs-CZ" sz="1050" dirty="0"/>
              <a:t> podmínek vodních útvarů, umožňujících dosažení dobrého ekologického stavu nebo dobrého ekologického potenciálu (revitalizace a migrační průchodnost) – 939 </a:t>
            </a:r>
            <a:r>
              <a:rPr lang="cs-CZ" sz="1050" dirty="0" smtClean="0"/>
              <a:t>opatření</a:t>
            </a:r>
            <a:endParaRPr lang="cs-CZ" sz="1050" dirty="0"/>
          </a:p>
          <a:p>
            <a:endParaRPr lang="cs-CZ" dirty="0"/>
          </a:p>
        </p:txBody>
      </p:sp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1986831"/>
              </p:ext>
            </p:extLst>
          </p:nvPr>
        </p:nvGraphicFramePr>
        <p:xfrm>
          <a:off x="971600" y="1124744"/>
          <a:ext cx="7609507" cy="53787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417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Reporting plánů povodí</a:t>
            </a:r>
            <a:endParaRPr lang="cs-CZ" sz="28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4752527"/>
          </a:xfrm>
        </p:spPr>
        <p:txBody>
          <a:bodyPr/>
          <a:lstStyle/>
          <a:p>
            <a:r>
              <a:rPr lang="cs-CZ" dirty="0"/>
              <a:t>Povinnost vyplývá z </a:t>
            </a:r>
            <a:r>
              <a:rPr lang="cs-CZ" dirty="0" smtClean="0"/>
              <a:t>čl. 15 </a:t>
            </a:r>
            <a:r>
              <a:rPr lang="cs-CZ" dirty="0"/>
              <a:t>směrnice </a:t>
            </a:r>
            <a:r>
              <a:rPr lang="cs-CZ" dirty="0" smtClean="0"/>
              <a:t>2000/60/ES</a:t>
            </a:r>
          </a:p>
          <a:p>
            <a:r>
              <a:rPr lang="cs-CZ" dirty="0" smtClean="0"/>
              <a:t>Proces upravují směrné dokumenty EK</a:t>
            </a:r>
          </a:p>
          <a:p>
            <a:r>
              <a:rPr lang="cs-CZ" dirty="0" smtClean="0"/>
              <a:t>Reporting obsahuje:</a:t>
            </a:r>
          </a:p>
          <a:p>
            <a:pPr lvl="1"/>
            <a:r>
              <a:rPr lang="cs-CZ" dirty="0" smtClean="0"/>
              <a:t>kopie </a:t>
            </a:r>
            <a:r>
              <a:rPr lang="cs-CZ" dirty="0"/>
              <a:t>plánů povodí </a:t>
            </a:r>
          </a:p>
          <a:p>
            <a:pPr lvl="1"/>
            <a:r>
              <a:rPr lang="cs-CZ" dirty="0" smtClean="0"/>
              <a:t>geografické </a:t>
            </a:r>
            <a:r>
              <a:rPr lang="cs-CZ" dirty="0"/>
              <a:t>údaje – mapové </a:t>
            </a:r>
            <a:r>
              <a:rPr lang="cs-CZ" dirty="0" smtClean="0"/>
              <a:t>výstupy a datové vrstvy</a:t>
            </a:r>
            <a:endParaRPr lang="cs-CZ" dirty="0"/>
          </a:p>
          <a:p>
            <a:pPr lvl="1"/>
            <a:r>
              <a:rPr lang="cs-CZ" dirty="0" smtClean="0"/>
              <a:t>popisné/atributové </a:t>
            </a:r>
            <a:r>
              <a:rPr lang="cs-CZ" dirty="0"/>
              <a:t>údaje – strukturovaná </a:t>
            </a:r>
            <a:r>
              <a:rPr lang="cs-CZ" dirty="0" smtClean="0"/>
              <a:t>data, </a:t>
            </a:r>
            <a:r>
              <a:rPr lang="cs-CZ" dirty="0"/>
              <a:t>cca 130 </a:t>
            </a:r>
            <a:r>
              <a:rPr lang="cs-CZ" dirty="0" smtClean="0"/>
              <a:t>tabulek</a:t>
            </a:r>
            <a:endParaRPr lang="cs-CZ" dirty="0"/>
          </a:p>
          <a:p>
            <a:pPr lvl="1"/>
            <a:r>
              <a:rPr lang="cs-CZ" dirty="0" smtClean="0"/>
              <a:t>background </a:t>
            </a:r>
            <a:r>
              <a:rPr lang="cs-CZ" dirty="0"/>
              <a:t>dokumenty – podpůrné dokumenty – možnost objasnit/upřesnit reportované informace </a:t>
            </a:r>
            <a:endParaRPr lang="cs-CZ" dirty="0" smtClean="0"/>
          </a:p>
          <a:p>
            <a:r>
              <a:rPr lang="cs-CZ" dirty="0" smtClean="0"/>
              <a:t>K 21.3.2016 byly EK zaslány kopie plánů povodí</a:t>
            </a:r>
          </a:p>
          <a:p>
            <a:r>
              <a:rPr lang="cs-CZ" dirty="0" smtClean="0"/>
              <a:t>18.8.2016 byla dokončena zbývající část reportingu</a:t>
            </a:r>
          </a:p>
          <a:p>
            <a:r>
              <a:rPr lang="cs-CZ" dirty="0" smtClean="0"/>
              <a:t>ČR byla první členský stát, který reporting dokončil</a:t>
            </a:r>
          </a:p>
          <a:p>
            <a:r>
              <a:rPr lang="cs-CZ" dirty="0" smtClean="0"/>
              <a:t>Do 6-8 měsíců od reportingu se </a:t>
            </a:r>
            <a:r>
              <a:rPr lang="cs-CZ" smtClean="0"/>
              <a:t>očekávají výstupy EK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456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Stav schválení plánů povodí</a:t>
            </a:r>
            <a:endParaRPr lang="cs-CZ" sz="28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/>
          <a:srcRect l="20869" t="18900" r="50782" b="34901"/>
          <a:stretch/>
        </p:blipFill>
        <p:spPr>
          <a:xfrm>
            <a:off x="1259632" y="1052735"/>
            <a:ext cx="5544616" cy="5082565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3203848" y="6309320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Stav k 3.10.2016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6084168" y="1916832"/>
            <a:ext cx="2592288" cy="175432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zelená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smtClean="0"/>
              <a:t>= všechny plány povodí byly schváleny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červená</a:t>
            </a:r>
            <a:r>
              <a:rPr lang="cs-CZ" dirty="0" smtClean="0"/>
              <a:t> = plány povodí nebyly schváleny</a:t>
            </a:r>
          </a:p>
          <a:p>
            <a:r>
              <a:rPr lang="cs-CZ" b="1" dirty="0" smtClean="0">
                <a:solidFill>
                  <a:srgbClr val="E9DF17"/>
                </a:solidFill>
              </a:rPr>
              <a:t>žlutá</a:t>
            </a:r>
            <a:r>
              <a:rPr lang="cs-CZ" dirty="0" smtClean="0">
                <a:solidFill>
                  <a:srgbClr val="E9DF17"/>
                </a:solidFill>
              </a:rPr>
              <a:t> </a:t>
            </a:r>
            <a:r>
              <a:rPr lang="cs-CZ" dirty="0" smtClean="0"/>
              <a:t>= byla schválena pouze část plánů povodí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960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Revize směrnice 2000/60/ES</a:t>
            </a:r>
            <a:endParaRPr lang="cs-CZ" sz="28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čl. 19 odst. 2 „Komise přezkoumá tuto směrnici nejpozději do 19 let ode dne jejího vstupu v platnost a navrhne veškeré její nezbytné změny.“</a:t>
            </a:r>
          </a:p>
          <a:p>
            <a:r>
              <a:rPr lang="cs-CZ" dirty="0" smtClean="0"/>
              <a:t>Reportované plány povodí budou podkladem pro EK při návrhu revize.</a:t>
            </a:r>
          </a:p>
          <a:p>
            <a:r>
              <a:rPr lang="cs-CZ" dirty="0" smtClean="0"/>
              <a:t>EK počítá s plány povodí i po r. 2027, přičemž do roku 2027 se bude postupovat podle stávajícího změní směrnice.</a:t>
            </a:r>
          </a:p>
          <a:p>
            <a:r>
              <a:rPr lang="cs-CZ" dirty="0" smtClean="0"/>
              <a:t>Předběžný předpoklad schválení revidované směrnice je v letech 2022-2023 s transpozicí v letech 2024-2025.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203848" y="6309320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Stav k 3.10.2016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050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Zpráva o plnění programu opatření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§ 26 odst. 7 vodního zákona předkládá MZe ve spolupráci s MŽP a krajskými úřady každé tři roky vládě zprávu o plnění programu opatření.</a:t>
            </a:r>
          </a:p>
          <a:p>
            <a:r>
              <a:rPr lang="cs-CZ" dirty="0" smtClean="0"/>
              <a:t>Ta dle dohody resortů doplňuje Zprávu o stavu vodního hospodářství ČR (tzv. Modrou zprávu)</a:t>
            </a:r>
            <a:endParaRPr lang="cs-CZ" dirty="0"/>
          </a:p>
        </p:txBody>
      </p:sp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780870"/>
              </p:ext>
            </p:extLst>
          </p:nvPr>
        </p:nvGraphicFramePr>
        <p:xfrm>
          <a:off x="899592" y="3212976"/>
          <a:ext cx="6336704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8088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Komise pro plánování v oblasti vod (KPOV)</a:t>
            </a:r>
            <a:endParaRPr lang="cs-CZ" sz="28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4752527"/>
          </a:xfrm>
        </p:spPr>
        <p:txBody>
          <a:bodyPr/>
          <a:lstStyle/>
          <a:p>
            <a:r>
              <a:rPr lang="cs-CZ" dirty="0" smtClean="0"/>
              <a:t>Statut KPOV pro přípravu 2. plánovacího období do 30.6.2016</a:t>
            </a:r>
          </a:p>
          <a:p>
            <a:r>
              <a:rPr lang="cs-CZ" dirty="0" smtClean="0"/>
              <a:t>Od 1.7.2016 platí Statut KPOV pro přípravu 3. plánovacího období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564904"/>
            <a:ext cx="8620239" cy="3889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714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933056"/>
            <a:ext cx="7772400" cy="6778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755576" y="4725144"/>
            <a:ext cx="806489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Mgr. Ladislav Faigl</a:t>
            </a:r>
          </a:p>
          <a:p>
            <a:r>
              <a:rPr lang="cs-CZ" sz="1600" dirty="0" smtClean="0"/>
              <a:t>Odbor vodohospodářské politiky a protipovodňových opatření</a:t>
            </a:r>
          </a:p>
          <a:p>
            <a:r>
              <a:rPr lang="cs-CZ" sz="1600" dirty="0" smtClean="0"/>
              <a:t>Ministerstvo zemědělství</a:t>
            </a:r>
          </a:p>
          <a:p>
            <a:r>
              <a:rPr lang="cs-CZ" sz="1600" dirty="0" err="1" smtClean="0"/>
              <a:t>Těšnov</a:t>
            </a:r>
            <a:r>
              <a:rPr lang="cs-CZ" sz="1600" dirty="0" smtClean="0"/>
              <a:t> 65/17, 110 00 Praha 1</a:t>
            </a:r>
          </a:p>
          <a:p>
            <a:r>
              <a:rPr lang="cs-CZ" sz="1600" dirty="0" smtClean="0">
                <a:hlinkClick r:id="rId2"/>
              </a:rPr>
              <a:t>ladislav.faigl@mze.cz</a:t>
            </a:r>
            <a:r>
              <a:rPr lang="cs-CZ" sz="1600" dirty="0" smtClean="0"/>
              <a:t>, 221 812 831 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z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Prezentace_mze</Template>
  <TotalTime>3974</TotalTime>
  <Words>479</Words>
  <Application>Microsoft Office PowerPoint</Application>
  <PresentationFormat>Předvádění na obrazovce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4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Prezentace_mze</vt:lpstr>
      <vt:lpstr>2_Vlastní návrh</vt:lpstr>
      <vt:lpstr>1_Vlastní návrh</vt:lpstr>
      <vt:lpstr>Vlastní návrh</vt:lpstr>
      <vt:lpstr>Plánování v oblasti vod   Roční seminář pro vodoprávní úřady Hotel Skalský Dvůr, Lísek, 19. a 20. října 2016</vt:lpstr>
      <vt:lpstr>Schválení plánů povodí</vt:lpstr>
      <vt:lpstr>Opatření plánů povodí (typ A a B)</vt:lpstr>
      <vt:lpstr>Reporting plánů povodí</vt:lpstr>
      <vt:lpstr>Stav schválení plánů povodí</vt:lpstr>
      <vt:lpstr>Revize směrnice 2000/60/ES</vt:lpstr>
      <vt:lpstr>Zpráva o plnění programu opatření</vt:lpstr>
      <vt:lpstr>Komise pro plánování v oblasti vod (KPOV)</vt:lpstr>
      <vt:lpstr>Děkuji za pozornost</vt:lpstr>
    </vt:vector>
  </TitlesOfParts>
  <Company>MZe ČR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Faigl Ladislav</dc:creator>
  <cp:lastModifiedBy>Faigl Ladislav</cp:lastModifiedBy>
  <cp:revision>270</cp:revision>
  <dcterms:created xsi:type="dcterms:W3CDTF">2015-04-30T07:17:15Z</dcterms:created>
  <dcterms:modified xsi:type="dcterms:W3CDTF">2016-10-31T08:44:02Z</dcterms:modified>
</cp:coreProperties>
</file>