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37"/>
  </p:notesMasterIdLst>
  <p:sldIdLst>
    <p:sldId id="256" r:id="rId5"/>
    <p:sldId id="387" r:id="rId6"/>
    <p:sldId id="388" r:id="rId7"/>
    <p:sldId id="389" r:id="rId8"/>
    <p:sldId id="390" r:id="rId9"/>
    <p:sldId id="392" r:id="rId10"/>
    <p:sldId id="393" r:id="rId11"/>
    <p:sldId id="394" r:id="rId12"/>
    <p:sldId id="391" r:id="rId13"/>
    <p:sldId id="395" r:id="rId14"/>
    <p:sldId id="416" r:id="rId15"/>
    <p:sldId id="396" r:id="rId16"/>
    <p:sldId id="398" r:id="rId17"/>
    <p:sldId id="403" r:id="rId18"/>
    <p:sldId id="417" r:id="rId19"/>
    <p:sldId id="400" r:id="rId20"/>
    <p:sldId id="404" r:id="rId21"/>
    <p:sldId id="401" r:id="rId22"/>
    <p:sldId id="402" r:id="rId23"/>
    <p:sldId id="405" r:id="rId24"/>
    <p:sldId id="406" r:id="rId25"/>
    <p:sldId id="399" r:id="rId26"/>
    <p:sldId id="407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397" r:id="rId35"/>
    <p:sldId id="373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folHlink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CC00"/>
    <a:srgbClr val="180CB4"/>
    <a:srgbClr val="B2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55" autoAdjust="0"/>
  </p:normalViewPr>
  <p:slideViewPr>
    <p:cSldViewPr>
      <p:cViewPr>
        <p:scale>
          <a:sx n="66" d="100"/>
          <a:sy n="66" d="100"/>
        </p:scale>
        <p:origin x="-126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CA2CB8-758C-4A69-94FC-C54B8A85DA5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9A7CC5-70C2-4904-97F8-F21ED942E8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350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55E6-BB7D-43C1-860E-2D65296006F1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902A6-32FE-4D04-B167-439D21AF7FA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21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36EA6-3E66-4AD3-9CE6-A862E538EA69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B9F78-DFA6-4E91-AB0E-60E83EED96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05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2D56A-AA1F-4062-A6FE-74B36681DC67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EDDB5-0B15-4DA9-B49A-5421C441F53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131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tabulku.</a:t>
            </a:r>
            <a:endParaRPr lang="cs-CZ" noProof="0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2DE1-60C6-4367-8193-0F17259E4483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CE6F5-31FB-4061-8854-4FF052D9CA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820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tabulku.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E76D-E7F6-47F1-99C0-24A172EA2CEA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0CB7-CAF1-4FF9-B43A-1DD124DFB36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003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7B56D-8EB0-46D8-921D-9FC79C17F454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13F9-CE39-43D7-8DC3-D1F70F05F0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981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1F1C8-1AB2-40B8-9C23-4959CCF1B83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D5CD1E1-B5EB-43D4-A01B-B68497182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753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C1CD-A32E-4376-A511-D8FE466450A4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83354DD-5E9A-4B0E-A095-C4522E5157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09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EDA-DD0A-4636-8334-C5A531C03AF2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FAC4B-D5E4-4681-BFAB-1DEF7BA0C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904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8C621-2CFA-4CFB-A748-79F49090BDC4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3A384-E0A5-469E-BE48-46053F5C9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157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EAAB-41B6-4518-911C-31C2F892AD22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8D5F-DFDF-43F6-ABE8-C88CBA41C9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9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CB0D-C1ED-4D3C-9E2F-114222E647C5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3281F-50BD-4266-802C-CCD76F96CA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838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2A688-9018-43C2-BAD1-F543F31E4EBF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582A-8C81-4245-9BD1-F55BE2FFBA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0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6AED-446C-41A5-AEA7-CB1097B7E94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ABA9-91EA-4D8D-92C5-8A199FC300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161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CCB6-7E07-4FB2-9D16-9238E32BAA63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2DA2A-FD39-4F2F-A974-4886050368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111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A9A15-3FF4-42C2-A9D1-843BB78BE8BE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3A7C-09F6-442D-966D-B317F2C3C8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627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5367-CFD6-4017-999B-2C8C16747D0E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344E-0F8E-4760-89B3-3DCCD08C3C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224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75986-C929-4742-9D0C-652FC9836222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E6F16-B237-4F6C-991D-FD1F9B1974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4377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DF2F-28DC-4864-BAB4-AD4BF2635A5A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6FE76-82C7-43D4-8065-28BFDECF8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304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B32F1-23F7-460C-83DA-8BA8012B3345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0EBBA-C15C-40C9-9A08-D1C949F545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4235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01F58-B154-4EBD-AEFF-1291F6A17AD8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95D1-D7D3-4B27-9C8D-2110833E65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164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A0835-70B8-4C11-B5D7-D17635CB5200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86C9-2706-49F1-A204-55FBAD8941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3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96A7-F146-47E3-938F-0D38E5C1A7F8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7B068-EA97-4AF4-854D-5A6CDBC25F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5949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6E0E-EE13-4299-AD2F-720E9992488C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A1B01-1A96-48A6-99DC-AE14AEB6F2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816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C622E-7D95-4AF6-AB72-EEC6B1B3ADE0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24F21-BC64-4EAC-9309-D78B61BFD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587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E894-20C5-40A3-A247-D9154FFF1AF3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8AF5A-B888-4A32-ACBE-011F34B253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43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5464-4DC6-4A59-9C22-D3568D7949B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6C25D-0FBD-4827-BB7E-A1E800C686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1688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7D6B-FD11-47AE-8F35-0CBD7207922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8A4F9-3F62-4D2F-9720-55E0DCE45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2387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F5067-666B-43B3-822E-0601CD66D29A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74A9E-D7F6-43AA-887D-0C7F2AB869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893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7187-A7EE-43BB-BD4F-298A209C70D3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B1571-4A33-4054-87E6-9E49C9DDB1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472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48D9E-637A-4193-981F-AAA909E836AE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37CF-695D-4F82-BC8F-5A02406162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069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90366-6203-4CF6-9674-003867A8A4F7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BC27-3A48-4931-BE78-F2168D195E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017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r">
              <a:defRPr sz="50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59E75-D034-4CED-804D-91B4357914E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DC58-E374-482C-AE8F-CA28140BD8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2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D121-2137-437D-BC6A-4E50248F7A1F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50377-1023-4D39-8EDB-67643928FA5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6469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2pPr>
            <a:lvl3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3pPr>
            <a:lvl4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4pPr>
            <a:lvl5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8313" y="1341438"/>
            <a:ext cx="8207375" cy="575394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A992E-B3CD-4AAB-A761-BA65E0A19598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D3AD5-B576-4750-9CE4-02C712EAB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7851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E448-5D92-4C54-B9DE-ED791F7A99AF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2320-385A-4D2F-9EB8-795DE86AFE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4588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D2654-B605-4B72-AC1D-59ACC5CDFC7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FB38-7EA2-481A-9025-B6A8AC5FB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1614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61DE-5322-495A-A5E9-D32F26A4156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CDE3-09FB-4E5B-B78C-A5818704D6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401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68AC-4193-4064-B3E1-BA7FF636372A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78AA3-8E49-40D5-88C3-474564325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2760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5146-D569-464D-BD6D-CACB3285577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7A138-9572-43A6-B376-B8BD2C236E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4521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5EF93-2CD3-41FC-A972-1E5AA15A47AF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ACA8E-95FE-4E9E-8287-74208000A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353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4B0F-60A0-46BC-8EC6-AE9F858567A5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AB36-7D89-4F52-9318-21ABED151B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8940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B01D-1D6D-45A3-B0E1-6C075FF98168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62A1-8362-4AC3-9DC0-01E84DE395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1553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226B9-6490-4B85-BDB7-3FAF13502CC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BAB74-D261-4C43-B641-5BB17AED6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90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4685-DDC1-40C9-A50A-3790CF51A9A7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068BF-679F-4DBA-A318-E388278BC81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1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5F276-10FD-46DF-8A28-34F22B54D668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FF96-02F7-4CF5-AD63-F5D46AC91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4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FBBAE-53A9-4B8A-978D-C5CA46B93E1E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D3AF-E011-4D17-AAE1-92C6C6D38D5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7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AE68F-72A0-4F28-8525-402DE93053C1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4D22F-138C-4364-ABF5-EC48A1795B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0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5274-100F-4FED-912F-DE1C8B889FF6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02FE6-B1A7-461C-98D1-9BE2623DE17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12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938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DB0560-97CE-4E14-AEAA-181E051B118A}" type="datetimeFigureOut">
              <a:rPr lang="cs-CZ"/>
              <a:pPr>
                <a:defRPr/>
              </a:pPr>
              <a:t>18.10.2016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9AB185-AFF4-44B2-8FD9-DAB3F261394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  <p:sldLayoutId id="2147484237" r:id="rId9"/>
    <p:sldLayoutId id="2147484238" r:id="rId10"/>
    <p:sldLayoutId id="2147484239" r:id="rId11"/>
    <p:sldLayoutId id="2147484240" r:id="rId12"/>
    <p:sldLayoutId id="2147484241" r:id="rId13"/>
    <p:sldLayoutId id="2147484242" r:id="rId14"/>
    <p:sldLayoutId id="2147484276" r:id="rId15"/>
    <p:sldLayoutId id="2147484277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cs-CZ" sz="3200" b="1" kern="1200" dirty="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cs-CZ" sz="22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122541-F3DB-4472-BBEE-0F3ACBEA2AD9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E4DBFB-8C94-47F7-BB6C-305E6B5F9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773AA-4FD4-4DB6-9AB4-5578199D5FDE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B8AC3D-6EC7-4EBE-8F83-B251D3F9DF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55" r:id="rId2"/>
    <p:sldLayoutId id="2147484256" r:id="rId3"/>
    <p:sldLayoutId id="2147484257" r:id="rId4"/>
    <p:sldLayoutId id="2147484258" r:id="rId5"/>
    <p:sldLayoutId id="2147484259" r:id="rId6"/>
    <p:sldLayoutId id="2147484260" r:id="rId7"/>
    <p:sldLayoutId id="2147484261" r:id="rId8"/>
    <p:sldLayoutId id="2147484262" r:id="rId9"/>
    <p:sldLayoutId id="2147484263" r:id="rId10"/>
    <p:sldLayoutId id="21474842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D03730-02F8-4BE1-ACB9-71FF02DA0E56}" type="datetimeFigureOut">
              <a:rPr lang="cs-CZ"/>
              <a:pPr>
                <a:defRPr/>
              </a:pPr>
              <a:t>18.10.2016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5DA332-0075-4CFD-9D87-66A1A7B6C4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6" r:id="rId2"/>
    <p:sldLayoutId id="2147484267" r:id="rId3"/>
    <p:sldLayoutId id="2147484268" r:id="rId4"/>
    <p:sldLayoutId id="2147484269" r:id="rId5"/>
    <p:sldLayoutId id="2147484270" r:id="rId6"/>
    <p:sldLayoutId id="2147484271" r:id="rId7"/>
    <p:sldLayoutId id="2147484272" r:id="rId8"/>
    <p:sldLayoutId id="2147484273" r:id="rId9"/>
    <p:sldLayoutId id="2147484274" r:id="rId10"/>
    <p:sldLayoutId id="21474842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4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–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57288" y="1772816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cap="all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Příprava novely stavebního zákona</a:t>
            </a:r>
            <a:endParaRPr lang="cs-CZ" sz="3600" b="1" cap="all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827088" y="3397950"/>
            <a:ext cx="7632700" cy="58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Bc. Martin Mareš, </a:t>
            </a:r>
            <a:r>
              <a:rPr lang="cs-CZ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</a:t>
            </a:r>
            <a:r>
              <a:rPr lang="cs-CZ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fontAlgn="auto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edoucí oddělení státní správy ve vodním hospodářství</a:t>
            </a:r>
            <a:endParaRPr 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971600" y="6158767"/>
            <a:ext cx="21541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4</a:t>
            </a:r>
          </a:p>
          <a:p>
            <a:pPr algn="just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závazná stanoviska – původně navržené vymezení obsahu závazných stanovisek pro potřeby stavebního řízení bylo z předloženého materiálu vypuštěno</a:t>
            </a:r>
          </a:p>
          <a:p>
            <a:pPr>
              <a:spcBef>
                <a:spcPts val="1200"/>
              </a:spcBef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obsah závazných stanovisek se řídí obecnou úpravou danou správním řádem – novela § 149 odst. 2 správního řádu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9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149 odst. 2 správního řádu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(2) Závazné stanovisko obsahuje závaznou část a odůvodnění. V závazné části dotčený orgán uvede řešení otázky, která je předmětem závazného stanoviska, ustanovení zákona, které zmocňuje k jeho vydání a další ustanovení právních předpisů, na kterých je obsah závazné části založen. V odůvodnění uvede důvody, o které se opírá obsah závazné části závazného stanoviska, podklady pro jeho vydání a úvahy, kterými se řídil při jejich hodnocení a při výkladu právních předpisů, na kterých je obsah závazné části založen.</a:t>
            </a:r>
            <a:r>
              <a:rPr lang="cs-CZ" sz="2400" i="1" dirty="0"/>
              <a:t> 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3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94j – společné územní a stavební řízení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</a:t>
            </a:r>
            <a:r>
              <a:rPr lang="cs-CZ" sz="2400" i="1" dirty="0"/>
              <a:t>1) U staveb v působnosti obecného stavebního úřadu, staveb vymezených v § 15 odst. 1 písm. b) až d) a staveb vymezených v § 16 odst. 2 písm. d) lze vydat společné povolení. Příslušným k vydání společného povolení je stavební úřad příslušný k povolení stavby podle § 13 odst. 1, § 15 odst. 1 písm. b) až d) nebo § 16 odst. 2 písm. d). </a:t>
            </a:r>
            <a:endParaRPr lang="cs-CZ" sz="2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−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3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94j – společné územní a stavební řízení</a:t>
            </a:r>
          </a:p>
          <a:p>
            <a:pPr>
              <a:spcBef>
                <a:spcPts val="1200"/>
              </a:spcBef>
            </a:pPr>
            <a:endParaRPr lang="cs-CZ" sz="2000" dirty="0"/>
          </a:p>
          <a:p>
            <a:pPr algn="just">
              <a:spcBef>
                <a:spcPts val="1200"/>
              </a:spcBef>
            </a:pPr>
            <a:r>
              <a:rPr lang="cs-CZ" sz="2400" i="1" dirty="0"/>
              <a:t>(</a:t>
            </a:r>
            <a:r>
              <a:rPr lang="cs-CZ" sz="2400" i="1" dirty="0"/>
              <a:t>2) U souboru staveb se příslušnost k vydání společného povolení řídí příslušností k povolení stavby hlavní souboru staveb. Stavební úřady příslušné k umístění nebo povolení vedlejších staveb souboru jsou ve společném územním a stavebním řízení dotčenými orgány a pro potřeby vydání společného povolení vydávají namísto rozhodnutí závazná stanoviska.</a:t>
            </a:r>
          </a:p>
          <a:p>
            <a:pPr>
              <a:spcBef>
                <a:spcPts val="1200"/>
              </a:spcBef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07192" y="1916832"/>
            <a:ext cx="73448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související změna vodního zákona</a:t>
            </a:r>
          </a:p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9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cs-CZ" sz="2400" i="1" dirty="0"/>
              <a:t>(5) Povolení k nakládání s vodami, které lze vykonávat pouze užíváním vodního díla, je možné vydat jen současně se stavebním povolením k takovému vodnímu dílu ve společném řízení, pokud se nejedná o vodní dílo již existující nebo povolené, nebo které bude povolovat ve společném územním a stavebním řízení podle zvláštního </a:t>
            </a:r>
            <a:r>
              <a:rPr lang="cs-CZ" sz="2400" i="1" dirty="0"/>
              <a:t>zákona </a:t>
            </a:r>
            <a:r>
              <a:rPr lang="cs-CZ" sz="2400" i="1" dirty="0"/>
              <a:t>jiný správní orgán než vodoprávní úřad. 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07192" y="191683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související změna vodního zákona</a:t>
            </a:r>
          </a:p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9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cs-CZ" sz="2400" i="1" dirty="0" smtClean="0"/>
              <a:t>(10</a:t>
            </a:r>
            <a:r>
              <a:rPr lang="cs-CZ" sz="2400" i="1" dirty="0"/>
              <a:t>) Povolení k nakládání s vodami vydané jako podklad pro společné územní a stavební řízení podle zvláštního </a:t>
            </a:r>
            <a:r>
              <a:rPr lang="cs-CZ" sz="2400" i="1" dirty="0" smtClean="0"/>
              <a:t>zákona pozbývá </a:t>
            </a:r>
            <a:r>
              <a:rPr lang="cs-CZ" sz="2400" i="1" dirty="0"/>
              <a:t>platnosti, jestliže do 3 let ode dne, kdy nabylo právní moci, nenabude právní moci společné povolení, kterým se stavba umisťuje a povoluje podle zvláštního </a:t>
            </a:r>
            <a:r>
              <a:rPr lang="cs-CZ" sz="2400" i="1" dirty="0" smtClean="0"/>
              <a:t>zákona. </a:t>
            </a:r>
            <a:endParaRPr lang="cs-CZ" sz="2400" i="1" dirty="0"/>
          </a:p>
          <a:p>
            <a:pPr>
              <a:spcBef>
                <a:spcPts val="1200"/>
              </a:spcBef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3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94m</a:t>
            </a:r>
            <a:endParaRPr lang="cs-CZ" sz="2000" dirty="0"/>
          </a:p>
          <a:p>
            <a:pPr algn="just">
              <a:spcBef>
                <a:spcPts val="1200"/>
              </a:spcBef>
            </a:pPr>
            <a:r>
              <a:rPr lang="cs-CZ" sz="2400" i="1" dirty="0"/>
              <a:t>(1) Stavební úřad oznámí účastníkům řízení a dotčeným orgánům zahájení řízení nejméně 15 dnů před ústním jednáním, které spojí s ohledáním na místě, je-li to účelné. Zároveň upozorní dotčené orgány a účastníky řízení, že závazná stanoviska a námitky mohou uplatnit nejpozději při ústním jednání, jinak že k nim nebude přihlédnuto. V případech záměrů umisťovaných v území, ve kterém nebyl vydán územní plán, nařídí stavební úřad veřejné ústní jednání vždy.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3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94m</a:t>
            </a:r>
            <a:endParaRPr lang="cs-CZ" sz="2000" dirty="0"/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(2) …</a:t>
            </a:r>
            <a:r>
              <a:rPr lang="cs-CZ" sz="2400" i="1" dirty="0"/>
              <a:t>účastníky </a:t>
            </a:r>
            <a:r>
              <a:rPr lang="cs-CZ" sz="2400" i="1" dirty="0"/>
              <a:t>podle § 27 odst. 1 správního řádu jsou vždy účastníci podle § 94k písm. a), c) a d). </a:t>
            </a:r>
            <a:endParaRPr lang="cs-CZ" sz="2400" i="1" dirty="0"/>
          </a:p>
          <a:p>
            <a:pPr algn="just">
              <a:spcBef>
                <a:spcPts val="1200"/>
              </a:spcBef>
            </a:pP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0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15616" y="908720"/>
            <a:ext cx="734481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1200"/>
              </a:spcBef>
              <a:buAutoNum type="alphaLcParenR"/>
            </a:pPr>
            <a:r>
              <a:rPr lang="cs-CZ" sz="2400" i="1" dirty="0"/>
              <a:t>stavebník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c</a:t>
            </a:r>
            <a:r>
              <a:rPr lang="cs-CZ" sz="2400" i="1" dirty="0"/>
              <a:t>) vlastník stavby, na které má být požadovaný stavební záměr uskutečněn, není-li sám stavebníkem, nebo ten, kdo má ke stavbě jiné věcné právo, není-li sám stavebníkem, a dále osoby, jejichž vlastnické nebo jiné věcné právo bude omezeno vznikem ochranného pásma podle zvláštního právního </a:t>
            </a:r>
            <a:r>
              <a:rPr lang="cs-CZ" sz="2400" i="1" dirty="0"/>
              <a:t>předpisu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d</a:t>
            </a:r>
            <a:r>
              <a:rPr lang="cs-CZ" sz="2400" i="1" dirty="0"/>
              <a:t>) vlastník pozemku, na kterém má být požadovaný stavební záměr uskutečněn, není-li sám stavebníkem, nebo ten, kdo má jiné věcné právo k tomuto pozemku, a dále osoby, jejichž vlastnické nebo jiné věcné právo bude omezeno vznikem ochranného pásma podle zvláštního právního </a:t>
            </a:r>
            <a:r>
              <a:rPr lang="cs-CZ" sz="2400" i="1" dirty="0"/>
              <a:t>předpisu</a:t>
            </a:r>
            <a:endParaRPr lang="cs-CZ" sz="2400" i="1" dirty="0"/>
          </a:p>
          <a:p>
            <a:pPr algn="just">
              <a:spcBef>
                <a:spcPts val="1200"/>
              </a:spcBef>
            </a:pPr>
            <a:endParaRPr lang="cs-CZ" sz="2400" i="1" dirty="0" smtClean="0"/>
          </a:p>
          <a:p>
            <a:pPr algn="just">
              <a:spcBef>
                <a:spcPts val="1200"/>
              </a:spcBef>
            </a:pP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4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94p – lhůty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(3) </a:t>
            </a:r>
            <a:r>
              <a:rPr lang="cs-CZ" sz="2400" i="1" dirty="0"/>
              <a:t>V jednoduchých věcech, zejména lze-li rozhodnout na základě dokladů předložených stavebníkem, rozhodne stavební úřad bez zbytečného odkladu, nejdéle však ve lhůtě do 60 dnů ode dne zahájení řízení; ve zvlášť složitých případech stavební úřad rozhodne nejdéle ve lhůtě do 90 dnů.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87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3600400" cy="432048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</a:t>
            </a:r>
            <a:r>
              <a:rPr lang="cs-CZ" sz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novely stavebního zákona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5576" y="2060848"/>
            <a:ext cx="6840760" cy="2448272"/>
          </a:xfrm>
        </p:spPr>
        <p:txBody>
          <a:bodyPr/>
          <a:lstStyle/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−"/>
            </a:pPr>
            <a:r>
              <a:rPr lang="cs-CZ" dirty="0" smtClean="0"/>
              <a:t>složitě a opakovaně projednáván</a:t>
            </a:r>
          </a:p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−"/>
            </a:pPr>
            <a:r>
              <a:rPr lang="cs-CZ" dirty="0" smtClean="0"/>
              <a:t>3x projednáván v Legislativní radě vlády (březen, červen, srpen 2016)</a:t>
            </a:r>
          </a:p>
          <a:p>
            <a:pPr>
              <a:spcBef>
                <a:spcPts val="1200"/>
              </a:spcBef>
              <a:buClrTx/>
              <a:buFont typeface="Courier New" panose="02070309020205020404" pitchFamily="49" charset="0"/>
              <a:buChar char="−"/>
            </a:pPr>
            <a:r>
              <a:rPr lang="cs-CZ" dirty="0" smtClean="0"/>
              <a:t>září 2016  - předložení </a:t>
            </a:r>
            <a:r>
              <a:rPr lang="cs-CZ" dirty="0"/>
              <a:t>v</a:t>
            </a:r>
            <a:r>
              <a:rPr lang="cs-CZ" dirty="0" smtClean="0"/>
              <a:t>ládě </a:t>
            </a:r>
            <a:r>
              <a:rPr lang="cs-CZ" dirty="0" smtClean="0"/>
              <a:t>ČR k projednání a rozhodnutí o přetrvávajících </a:t>
            </a:r>
            <a:r>
              <a:rPr lang="cs-CZ" dirty="0" smtClean="0"/>
              <a:t>rozporech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23528" y="1124744"/>
            <a:ext cx="79928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Návrh novely stavebního zákona</a:t>
            </a:r>
          </a:p>
          <a:p>
            <a:pPr algn="ctr"/>
            <a:endParaRPr lang="cs-CZ" dirty="0"/>
          </a:p>
        </p:txBody>
      </p:sp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488942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94p – lhůty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(5) </a:t>
            </a:r>
            <a:r>
              <a:rPr lang="cs-CZ" sz="2400" i="1" dirty="0"/>
              <a:t>Společné </a:t>
            </a:r>
            <a:r>
              <a:rPr lang="cs-CZ" sz="2400" i="1" dirty="0"/>
              <a:t>povolení platí 2 roky ode dne nabytí právní moci, nestanoví-li stavební úřad v odůvodněných případech lhůtu delší, nejdéle však 5 let. Společné povolení pozbývá platnosti, jestliže stavba nebyla zahájena v době jeho platnosti. Společné povolení pozbývá platnosti též dnem, kdy stavební úřad obdrží oznámení stavebníka o tom, že od provedení svého stavebního záměru upouští; to neplatí, jestliže stavba již byla zahájena. Dobu platnosti společného povolení může stavební úřad prodloužit na odůvodněnou žádost stavebníka podanou před jejím uplynutím. Podáním žádosti se staví běh lhůty platnosti společného povolení.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99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94p – lhůty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(6) </a:t>
            </a:r>
            <a:r>
              <a:rPr lang="cs-CZ" sz="2400" i="1" dirty="0"/>
              <a:t>Shledá-li </a:t>
            </a:r>
            <a:r>
              <a:rPr lang="cs-CZ" sz="2400" i="1" dirty="0"/>
              <a:t>ministerstvo, že společné povolení vydané stavebním úřadem uvedeným v § 15 odst. 1 písm. b) až d) nebo v § 16 odst. 2 písm. </a:t>
            </a:r>
            <a:r>
              <a:rPr lang="cs-CZ" sz="2400" i="1" dirty="0"/>
              <a:t>d) je v rozporu se závazným stanoviskem vydaným podle § 96b, je oprávněno podat z tohoto důvodu proti společnému povolení ve lhůtě 6 měsíců ode dne jeho právní moci žalobu ve správním </a:t>
            </a:r>
            <a:r>
              <a:rPr lang="cs-CZ" sz="2400" i="1" dirty="0" smtClean="0"/>
              <a:t>soudnictví.</a:t>
            </a: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40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−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nalogická úprava pro společné řízení spojené s posouzením vlivů na životní prostředí 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95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396609"/>
            <a:ext cx="813690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§ 119 – kolaudace</a:t>
            </a:r>
          </a:p>
          <a:p>
            <a:pPr marL="457200" indent="-457200" algn="just">
              <a:spcBef>
                <a:spcPts val="1200"/>
              </a:spcBef>
              <a:buAutoNum type="arabicParenBoth"/>
            </a:pPr>
            <a:r>
              <a:rPr lang="cs-CZ" sz="2400" i="1" dirty="0"/>
              <a:t>Dokončenou </a:t>
            </a:r>
            <a:r>
              <a:rPr lang="cs-CZ" sz="2400" i="1" dirty="0"/>
              <a:t>stavbu, popřípadě její část schopnou samostatného užívání, jedná-li se o </a:t>
            </a:r>
            <a:endParaRPr lang="cs-CZ" sz="2400" i="1" dirty="0"/>
          </a:p>
          <a:p>
            <a:pPr algn="just">
              <a:spcBef>
                <a:spcPts val="1200"/>
              </a:spcBef>
            </a:pPr>
            <a:r>
              <a:rPr lang="cs-CZ" sz="2400" i="1" dirty="0"/>
              <a:t>a) stavbu </a:t>
            </a:r>
            <a:r>
              <a:rPr lang="cs-CZ" sz="2400" i="1" dirty="0"/>
              <a:t>veřejné infrastruktury a další stavby, jejíž vlastnosti nemohou budoucí uživatelé ovlivnit, včetně jejich </a:t>
            </a:r>
            <a:r>
              <a:rPr lang="cs-CZ" sz="2400" i="1" dirty="0"/>
              <a:t>změn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b</a:t>
            </a:r>
            <a:r>
              <a:rPr lang="cs-CZ" sz="2400" i="1" dirty="0"/>
              <a:t>) stavbu, u které bylo stanoveno provedení zkušebního provozu, včetně jejích </a:t>
            </a:r>
            <a:r>
              <a:rPr lang="cs-CZ" sz="2400" i="1" dirty="0"/>
              <a:t>změn,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c</a:t>
            </a:r>
            <a:r>
              <a:rPr lang="cs-CZ" sz="2400" i="1" dirty="0"/>
              <a:t>) změnu stavby, která je kulturní památkou, lze užívat pouze na základě kolaudačního souhlasu, nebo kolaudačního rozhodnutí. Stavebník zajistí, aby byly před započetím užívání stavby provedeny a vyhodnoceny zkoušky a měření předepsané zvláštními právními předpisy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4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 – kolaudační souhlas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(1) </a:t>
            </a:r>
            <a:r>
              <a:rPr lang="cs-CZ" sz="2400" i="1" dirty="0"/>
              <a:t>Stavebník </a:t>
            </a:r>
            <a:r>
              <a:rPr lang="cs-CZ" sz="2400" i="1" dirty="0"/>
              <a:t>v žádosti uvede identifikační údaje o stavbě a předpokládaný termín jejího dokončení. </a:t>
            </a:r>
            <a:r>
              <a:rPr lang="cs-CZ" sz="2400" i="1" dirty="0"/>
              <a:t>Pro vydání kolaudačního souhlasu stavebník opatří závazná stanoviska dotčených orgánů k užívání stavby vyžadovaná zvláštními právními </a:t>
            </a:r>
            <a:r>
              <a:rPr lang="cs-CZ" sz="2400" i="1" dirty="0" smtClean="0"/>
              <a:t>předpisy.</a:t>
            </a:r>
          </a:p>
          <a:p>
            <a:pPr algn="just">
              <a:spcBef>
                <a:spcPts val="1200"/>
              </a:spcBef>
            </a:pP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9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 – kolaudační souhlas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(2) </a:t>
            </a:r>
            <a:r>
              <a:rPr lang="cs-CZ" sz="2400" i="1" dirty="0"/>
              <a:t>Stavební úřad do 15 dnů ode dne doručení žádosti stavebníka stanoví termín provedení závěrečné kontrolní prohlídky stavby a současně uvede, které doklady při ní stavebník předloží. Závěrečná kontrolní prohlídka stavby musí být vykonána do </a:t>
            </a:r>
            <a:r>
              <a:rPr lang="cs-CZ" sz="2400" i="1" dirty="0"/>
              <a:t>45 </a:t>
            </a:r>
            <a:r>
              <a:rPr lang="cs-CZ" sz="2400" i="1" dirty="0"/>
              <a:t>dnů ode dne doručení žádosti o </a:t>
            </a:r>
            <a:r>
              <a:rPr lang="cs-CZ" sz="2400" i="1" dirty="0"/>
              <a:t>vydání </a:t>
            </a:r>
            <a:r>
              <a:rPr lang="cs-CZ" sz="2400" i="1" dirty="0"/>
              <a:t>kolaudačního souhlasu. Při závěrečné kontrolní prohlídce stavební úřad projedná nepodstatné odchylky od ověřené dokumentace nebo ověřené projektové dokumentace uvedené v § 118 odst. 7. 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 – kolaudační souhlas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(5) </a:t>
            </a:r>
            <a:r>
              <a:rPr lang="cs-CZ" sz="2400" i="1" dirty="0"/>
              <a:t>Dojde-li stavební úřad k závěru, že žádost není úplná nebo nejsou splněny podmínky pro vydání kolaudačního souhlasu, rozhodne usnesením o provedení kolaudačního řízení; toto usnesení se oznamuje pouze stavebníkovi a nelze se proti němu odvolat. Právní mocí usnesení je zahájeno kolaudační řízení. Žádost o kolaudační souhlas se považuje za žádost o vydání kolaudačního rozhodnutí; pokud je to pro posouzení záměru nezbytné, vyzve stavební úřad žadatele k doplnění žádosti.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1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122a – kolaudační řízení</a:t>
            </a:r>
          </a:p>
          <a:p>
            <a:pPr marL="457200" indent="-457200" algn="just">
              <a:spcBef>
                <a:spcPts val="1200"/>
              </a:spcBef>
              <a:buAutoNum type="arabicParenBoth"/>
            </a:pPr>
            <a:r>
              <a:rPr lang="cs-CZ" sz="2400" i="1" dirty="0"/>
              <a:t>Účastníkem </a:t>
            </a:r>
            <a:r>
              <a:rPr lang="cs-CZ" sz="2400" i="1" dirty="0"/>
              <a:t>kolaudačního řízení je </a:t>
            </a:r>
            <a:endParaRPr lang="cs-CZ" sz="2400" i="1" dirty="0"/>
          </a:p>
          <a:p>
            <a:pPr marL="457200" indent="-457200" algn="just">
              <a:spcBef>
                <a:spcPts val="1200"/>
              </a:spcBef>
              <a:buAutoNum type="alphaLcParenR"/>
            </a:pPr>
            <a:r>
              <a:rPr lang="cs-CZ" sz="2400" i="1" dirty="0" smtClean="0"/>
              <a:t>stavebník</a:t>
            </a:r>
            <a:endParaRPr lang="cs-CZ" sz="2400" i="1" dirty="0"/>
          </a:p>
          <a:p>
            <a:pPr marL="457200" indent="-457200" algn="just">
              <a:spcBef>
                <a:spcPts val="1200"/>
              </a:spcBef>
              <a:buAutoNum type="alphaLcParenR"/>
            </a:pPr>
            <a:r>
              <a:rPr lang="cs-CZ" sz="2400" i="1" dirty="0"/>
              <a:t>vlastník </a:t>
            </a:r>
            <a:r>
              <a:rPr lang="cs-CZ" sz="2400" i="1" dirty="0"/>
              <a:t>stavby, není-li </a:t>
            </a:r>
            <a:r>
              <a:rPr lang="cs-CZ" sz="2400" i="1" dirty="0"/>
              <a:t>stavebníkem</a:t>
            </a:r>
          </a:p>
          <a:p>
            <a:pPr marL="457200" indent="-457200" algn="just">
              <a:spcBef>
                <a:spcPts val="1200"/>
              </a:spcBef>
              <a:buAutoNum type="alphaLcParenR"/>
            </a:pPr>
            <a:r>
              <a:rPr lang="cs-CZ" sz="2400" i="1" dirty="0"/>
              <a:t>vlastník </a:t>
            </a:r>
            <a:r>
              <a:rPr lang="cs-CZ" sz="2400" i="1" dirty="0"/>
              <a:t>pozemku, na kterém je stavba provedena, není-li stavebníkem a může-li být jeho vlastnické právo kolaudačním rozhodnutím přímo dotčeno. 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03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122a – kolaudační řízení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(2) </a:t>
            </a:r>
            <a:r>
              <a:rPr lang="cs-CZ" sz="2400" i="1" dirty="0"/>
              <a:t>Vyžaduje-li to zjištění při kontrolní prohlídce, vyzve stavební úřad stavebníka ke zjednání nápravy ve stanovené lhůtě nebo postupuje podle § 129 odst. 1 písm. b), a kolaudační řízení přeruší. Nezjedná-li stavebník nápravu ve lhůtě stanovené ve výzvě, stavební úřad žádost o kolaudační rozhodnutí zamítne.</a:t>
            </a:r>
            <a:r>
              <a:rPr lang="cs-CZ" sz="2400" i="1" dirty="0"/>
              <a:t> </a:t>
            </a: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46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122a – kolaudační řízení</a:t>
            </a:r>
          </a:p>
          <a:p>
            <a:pPr algn="just">
              <a:spcBef>
                <a:spcPts val="1200"/>
              </a:spcBef>
            </a:pPr>
            <a:r>
              <a:rPr lang="cs-CZ" sz="2400" i="1" dirty="0"/>
              <a:t>(3) </a:t>
            </a:r>
            <a:r>
              <a:rPr lang="cs-CZ" sz="2400" i="1" dirty="0"/>
              <a:t>Stavební úřad provede vždy závěrečnou kontrolní prohlídku stavby. </a:t>
            </a:r>
            <a:r>
              <a:rPr lang="cs-CZ" sz="2400" i="1" dirty="0"/>
              <a:t>V kolaudačním řízení stavební úřad projedná nepodstatné odchylky od ověřené dokumentace nebo ověřené projektové dokumentace uvedené v § 118 odst. </a:t>
            </a:r>
            <a:r>
              <a:rPr lang="cs-CZ" sz="2400" i="1" dirty="0" smtClean="0"/>
              <a:t>7.</a:t>
            </a:r>
            <a:endParaRPr lang="cs-CZ" sz="2400" i="1" dirty="0"/>
          </a:p>
          <a:p>
            <a:pPr algn="just">
              <a:spcBef>
                <a:spcPts val="1200"/>
              </a:spcBef>
            </a:pPr>
            <a:r>
              <a:rPr lang="cs-CZ" sz="2400" i="1" dirty="0"/>
              <a:t>(4) </a:t>
            </a:r>
            <a:r>
              <a:rPr lang="cs-CZ" sz="2400" i="1" dirty="0"/>
              <a:t>Jsou-li splněny podmínky podle § 122 odst. 3, stavební úřad vydá kolaudační rozhodnutí. </a:t>
            </a:r>
            <a:r>
              <a:rPr lang="cs-CZ" sz="2400" i="1" dirty="0"/>
              <a:t>Kolaudačním rozhodnutím povoluje užívání stavby k určenému účelu, a je-li to zapotřebí, stanoví se podmínky pro užívání </a:t>
            </a:r>
            <a:r>
              <a:rPr lang="cs-CZ" sz="2400" i="1" dirty="0" smtClean="0"/>
              <a:t>stavby.</a:t>
            </a:r>
            <a:endParaRPr lang="cs-CZ" sz="2400" i="1" dirty="0"/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10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0009"/>
          </a:xfrm>
        </p:spPr>
        <p:txBody>
          <a:bodyPr/>
          <a:lstStyle/>
          <a:p>
            <a:pPr algn="just">
              <a:buClrTx/>
              <a:buFont typeface="Courier New" panose="02070309020205020404" pitchFamily="49" charset="0"/>
              <a:buChar char="-"/>
              <a:defRPr/>
            </a:pPr>
            <a:r>
              <a:rPr lang="cs-CZ" dirty="0"/>
              <a:t>s</a:t>
            </a:r>
            <a:r>
              <a:rPr lang="cs-CZ" dirty="0" smtClean="0"/>
              <a:t>třet kompetencí a zájmů jednotlivých resortů, odborových, profesních a zájmových organizací</a:t>
            </a:r>
          </a:p>
          <a:p>
            <a:pPr lvl="1"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2200" dirty="0" smtClean="0"/>
              <a:t>snaha </a:t>
            </a:r>
            <a:r>
              <a:rPr lang="cs-CZ" sz="2200" dirty="0"/>
              <a:t>o předložení kvalitního </a:t>
            </a:r>
            <a:r>
              <a:rPr lang="cs-CZ" sz="2200" dirty="0" smtClean="0"/>
              <a:t>materiálu</a:t>
            </a:r>
          </a:p>
          <a:p>
            <a:pPr lvl="1"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s</a:t>
            </a:r>
            <a:r>
              <a:rPr lang="cs-CZ" sz="2200" dirty="0" smtClean="0"/>
              <a:t>naha o vyřešení rozporů</a:t>
            </a:r>
          </a:p>
          <a:p>
            <a:pPr lvl="1"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s</a:t>
            </a:r>
            <a:r>
              <a:rPr lang="cs-CZ" sz="2200" dirty="0" smtClean="0"/>
              <a:t>naha o dosažení kompromisů, které by zachovaly cíl novely</a:t>
            </a:r>
          </a:p>
          <a:p>
            <a:pPr marL="457200" lvl="1" indent="0" algn="just">
              <a:buClrTx/>
              <a:buNone/>
              <a:defRPr/>
            </a:pPr>
            <a:r>
              <a:rPr lang="cs-CZ" sz="2200" dirty="0" smtClean="0"/>
              <a:t>	</a:t>
            </a:r>
            <a:r>
              <a:rPr lang="cs-CZ" sz="4000" b="1" dirty="0" smtClean="0">
                <a:latin typeface="Courier New"/>
                <a:cs typeface="Courier New"/>
              </a:rPr>
              <a:t>=&gt; </a:t>
            </a:r>
            <a:r>
              <a:rPr lang="cs-CZ" sz="2800" b="1" dirty="0" smtClean="0"/>
              <a:t>řada zásadních rozporů</a:t>
            </a:r>
          </a:p>
          <a:p>
            <a:pPr marL="0" indent="0" algn="just">
              <a:buClr>
                <a:srgbClr val="C00000"/>
              </a:buClr>
              <a:buFont typeface="Arial" charset="0"/>
              <a:buNone/>
              <a:defRPr/>
            </a:pPr>
            <a:endParaRPr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274042"/>
          </a:xfrm>
        </p:spPr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</a:t>
            </a:r>
            <a:r>
              <a:rPr lang="cs-CZ" sz="1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novely stavebního zákona</a:t>
            </a:r>
          </a:p>
        </p:txBody>
      </p:sp>
      <p:cxnSp>
        <p:nvCxnSpPr>
          <p:cNvPr id="6" name="Přímá spojnice 5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39552" y="1052736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Problémy při přípravě návrhu novely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122a – kolaudační řízení</a:t>
            </a:r>
          </a:p>
          <a:p>
            <a:pPr algn="just">
              <a:spcBef>
                <a:spcPts val="1200"/>
              </a:spcBef>
            </a:pPr>
            <a:r>
              <a:rPr lang="cs-CZ" sz="2400" i="1" dirty="0" smtClean="0"/>
              <a:t>(5) </a:t>
            </a:r>
            <a:r>
              <a:rPr lang="cs-CZ" sz="2400" i="1" dirty="0"/>
              <a:t>V kolaudačním rozhodnutí může stavební úřad stanovit podmínky vyplývající z obecných požadavků na výstavbu, podmínky pro odstranění drobných nedostatků skutečného provedení stavby zjištěných při kolaudačním řízení a určit přiměřenou lhůtu k jejich odstranění. Může tak učinit pouze v případě, že jde o nedostatky, které neohrožují život a veřejné zdraví, život nebo zdraví zvířat, bezpečnost anebo životní prostředí a nebrání ve svém souhrnu řádnému a nerušenému užívání stavby k určenému účelu.</a:t>
            </a: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53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−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ovelizace souvisejících prováděcích předpisů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yhláška č. 499/2006 Sb., o dokumentaci staveb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vyhláška č.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503/2006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kterou se provádějí některá ustanovení stavebního zákona o územním řízení, veřejnoprávní smlouvě a územním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opatření – formuláře pro podání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vyhláška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MZe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432/2001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Sb., o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dokladech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48581" y="2061069"/>
            <a:ext cx="7200900" cy="248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  <a:p>
            <a:pPr algn="r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cs-CZ" sz="28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artin.mares@mze.cz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6984776" cy="1799530"/>
          </a:xfrm>
        </p:spPr>
        <p:txBody>
          <a:bodyPr/>
          <a:lstStyle/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dirty="0" smtClean="0"/>
              <a:t>12. září 2016 – první jednání </a:t>
            </a:r>
            <a:r>
              <a:rPr lang="cs-CZ" dirty="0" smtClean="0"/>
              <a:t>vlády ČR </a:t>
            </a:r>
            <a:r>
              <a:rPr lang="cs-CZ" dirty="0" smtClean="0"/>
              <a:t>– přerušeno</a:t>
            </a:r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dirty="0" smtClean="0"/>
              <a:t>21. září 2016 – druhé jednání </a:t>
            </a:r>
            <a:r>
              <a:rPr lang="cs-CZ" dirty="0" smtClean="0"/>
              <a:t>vlády ČR</a:t>
            </a:r>
            <a:endParaRPr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33511" y="1412776"/>
            <a:ext cx="8373616" cy="360040"/>
          </a:xfrm>
        </p:spPr>
        <p:txBody>
          <a:bodyPr/>
          <a:lstStyle/>
          <a:p>
            <a:pPr algn="ctr"/>
            <a:r>
              <a:rPr lang="cs-CZ" sz="24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 Vlády ČR o návrhu novely</a:t>
            </a:r>
            <a:endParaRPr lang="cs-CZ" sz="24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368" y="1988840"/>
            <a:ext cx="7704856" cy="3456384"/>
          </a:xfrm>
        </p:spPr>
        <p:txBody>
          <a:bodyPr/>
          <a:lstStyle/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dirty="0" smtClean="0"/>
              <a:t>problematika začlenění vodních děl do společného řízení</a:t>
            </a:r>
          </a:p>
          <a:p>
            <a:pPr lvl="1"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2200" dirty="0"/>
              <a:t>p</a:t>
            </a:r>
            <a:r>
              <a:rPr lang="cs-CZ" sz="2200" dirty="0" smtClean="0"/>
              <a:t>řijata jiná varianta řešení, než kterou preferovalo MMR</a:t>
            </a:r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dirty="0" smtClean="0"/>
              <a:t>projednávány 4 varianty řešení o povolování vodních děl ve společném územním a stavebním řízení</a:t>
            </a:r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b="1" dirty="0" smtClean="0"/>
              <a:t>MMR preferovalo tzv. společné </a:t>
            </a:r>
            <a:r>
              <a:rPr lang="cs-CZ" b="1" dirty="0" smtClean="0"/>
              <a:t>řízení pro veškeré stavby, včetně staveb vodních děl vyžadujících povolení k nakládání s vodami</a:t>
            </a:r>
            <a:endParaRPr lang="cs-CZ" b="1" dirty="0" smtClean="0"/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endParaRPr lang="cs-CZ" dirty="0" smtClean="0"/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endParaRPr lang="cs-CZ" dirty="0" smtClean="0"/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endParaRPr lang="cs-CZ" dirty="0" smtClean="0"/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endParaRPr lang="cs-CZ" dirty="0"/>
          </a:p>
          <a:p>
            <a:pPr algn="just">
              <a:buClrTx/>
              <a:buFont typeface="Courier New" panose="02070309020205020404" pitchFamily="49" charset="0"/>
              <a:buChar char="−"/>
              <a:defRPr/>
            </a:pPr>
            <a:endParaRPr lang="cs-CZ" dirty="0"/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59723" y="114885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Rozpory rozhodnutí vlády s názory MMR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2060848"/>
            <a:ext cx="8136904" cy="3096344"/>
          </a:xfrm>
        </p:spPr>
        <p:txBody>
          <a:bodyPr/>
          <a:lstStyle/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dirty="0" smtClean="0"/>
              <a:t>začlenění </a:t>
            </a:r>
            <a:r>
              <a:rPr lang="cs-CZ" sz="2200" dirty="0"/>
              <a:t>všech VD do společného řízení</a:t>
            </a:r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dirty="0"/>
              <a:t>řízení </a:t>
            </a:r>
            <a:r>
              <a:rPr lang="cs-CZ" sz="2200" dirty="0" smtClean="0"/>
              <a:t>vedené obecným stavebním úřadem příslušným </a:t>
            </a:r>
            <a:r>
              <a:rPr lang="cs-CZ" sz="2200" dirty="0"/>
              <a:t>dle stavby hlavní</a:t>
            </a:r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dirty="0" smtClean="0"/>
              <a:t>výsledkem </a:t>
            </a:r>
            <a:r>
              <a:rPr lang="cs-CZ" sz="2200" dirty="0"/>
              <a:t>–</a:t>
            </a:r>
            <a:r>
              <a:rPr lang="cs-CZ" sz="2200" b="1" dirty="0">
                <a:latin typeface="Courier New"/>
                <a:cs typeface="Courier New"/>
              </a:rPr>
              <a:t>&gt;</a:t>
            </a:r>
            <a:r>
              <a:rPr lang="cs-CZ" sz="2200" dirty="0"/>
              <a:t> vydání společného povolení, tj. umístění + povolení všech staveb, včetně vodních </a:t>
            </a:r>
            <a:r>
              <a:rPr lang="cs-CZ" sz="2200" dirty="0" smtClean="0"/>
              <a:t>děl</a:t>
            </a:r>
          </a:p>
          <a:p>
            <a:pPr marL="457200" lvl="1" indent="0" algn="just">
              <a:buClrTx/>
              <a:buNone/>
              <a:defRPr/>
            </a:pPr>
            <a:endParaRPr lang="cs-CZ" sz="2200" dirty="0" smtClean="0"/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b="1" dirty="0" smtClean="0"/>
              <a:t>součástí </a:t>
            </a:r>
            <a:r>
              <a:rPr lang="cs-CZ" sz="2200" b="1" dirty="0" smtClean="0"/>
              <a:t>společného řízení i povolení k nakládání   s </a:t>
            </a:r>
            <a:r>
              <a:rPr lang="cs-CZ" sz="2200" b="1" dirty="0" smtClean="0"/>
              <a:t>vodami</a:t>
            </a:r>
            <a:endParaRPr lang="cs-CZ" sz="2200" b="1" dirty="0" smtClean="0"/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251520" y="98072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0" hangingPunct="0">
              <a:spcBef>
                <a:spcPct val="20000"/>
              </a:spcBef>
              <a:defRPr/>
            </a:pPr>
            <a:r>
              <a:rPr lang="cs-CZ" sz="2400" b="1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Povolení </a:t>
            </a:r>
            <a:r>
              <a:rPr lang="cs-CZ" sz="2400" b="1" cap="all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vodních Děl </a:t>
            </a:r>
            <a:r>
              <a:rPr lang="cs-CZ" sz="2400" b="1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 společném řízení dle návrhu MMR</a:t>
            </a:r>
          </a:p>
        </p:txBody>
      </p:sp>
    </p:spTree>
    <p:extLst>
      <p:ext uri="{BB962C8B-B14F-4D97-AF65-F5344CB8AC3E}">
        <p14:creationId xmlns:p14="http://schemas.microsoft.com/office/powerpoint/2010/main" val="23029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2564904"/>
            <a:ext cx="8136904" cy="3096344"/>
          </a:xfrm>
        </p:spPr>
        <p:txBody>
          <a:bodyPr/>
          <a:lstStyle/>
          <a:p>
            <a:pPr lvl="1" algn="just">
              <a:buClrTx/>
              <a:buFont typeface="Courier New" panose="02070309020205020404" pitchFamily="49" charset="0"/>
              <a:buChar char="-"/>
              <a:defRPr/>
            </a:pPr>
            <a:r>
              <a:rPr lang="cs-CZ" sz="2200" dirty="0" smtClean="0"/>
              <a:t>SÚ by vydal povolení k nakládání s vodami na základě závazného stanoviska VPÚ</a:t>
            </a:r>
          </a:p>
          <a:p>
            <a:pPr lvl="1" algn="just">
              <a:buClrTx/>
              <a:buFont typeface="Courier New" panose="02070309020205020404" pitchFamily="49" charset="0"/>
              <a:buChar char="-"/>
              <a:defRPr/>
            </a:pPr>
            <a:r>
              <a:rPr lang="cs-CZ" sz="2200" dirty="0" smtClean="0"/>
              <a:t>VPÚ by mohl měnit podmínky společného povolení vztahující se k nakládání s vodami </a:t>
            </a:r>
            <a:r>
              <a:rPr lang="cs-CZ" sz="2200" dirty="0" smtClean="0"/>
              <a:t>(nutná úprava vodního zákona)</a:t>
            </a:r>
            <a:endParaRPr lang="cs-CZ" sz="2200" dirty="0" smtClean="0"/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323528" y="114329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Povolení k nakládání s vodami</a:t>
            </a:r>
          </a:p>
          <a:p>
            <a:pPr marL="0" lvl="1"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rámci společného řízení</a:t>
            </a:r>
          </a:p>
          <a:p>
            <a:pPr algn="ctr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(návrh MMR)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844824"/>
            <a:ext cx="7632848" cy="1296144"/>
          </a:xfrm>
        </p:spPr>
        <p:txBody>
          <a:bodyPr/>
          <a:lstStyle/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dirty="0"/>
              <a:t>p</a:t>
            </a:r>
            <a:r>
              <a:rPr lang="cs-CZ" sz="2200" dirty="0" smtClean="0"/>
              <a:t>ovolení k nakládání s vodami bude vydáváno jako samostatné povolení</a:t>
            </a:r>
          </a:p>
          <a:p>
            <a:pPr lvl="1" algn="just">
              <a:buClrTx/>
              <a:buFont typeface="Courier New" panose="02070309020205020404" pitchFamily="49" charset="0"/>
              <a:buChar char="−"/>
              <a:defRPr/>
            </a:pPr>
            <a:r>
              <a:rPr lang="cs-CZ" sz="2200" dirty="0"/>
              <a:t>t</a:t>
            </a:r>
            <a:r>
              <a:rPr lang="cs-CZ" sz="2200" dirty="0" smtClean="0"/>
              <a:t>oto povolení (ve formě rozhodnutí) bude </a:t>
            </a:r>
            <a:r>
              <a:rPr lang="cs-CZ" sz="2200" dirty="0" smtClean="0"/>
              <a:t>podkladem pro společné řízení</a:t>
            </a:r>
          </a:p>
        </p:txBody>
      </p:sp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979712" y="126876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Vládou přijatá varianta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01356" y="3645024"/>
            <a:ext cx="66967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Dne 21.9.2016 Vláda České republiky schválila usnesením č. 828 návrh zákona, kterým se mění stavební zákon a dalších 43 souvisejících právních předpisů = posun do dalšího legislativního procesu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němovní tisk 927/0</a:t>
            </a:r>
          </a:p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projednávání ve výborech – od 19.10.2016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98072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teze navrhované úpravy</a:t>
            </a:r>
            <a:endParaRPr lang="cs-CZ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1916832"/>
            <a:ext cx="734481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−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vláda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zamítla návrh MMR zrušit zmocnění pro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hl.m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Prahu k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vydání tzv.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„pražských stavebních předpisů“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−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láda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rozhodla nenovelizovat příslušná ustanovení SZ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l.m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Praze zůstává zmocnění k vydávání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samostatných obecných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požadavků na výstavbu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9"/>
          <p:cNvSpPr txBox="1">
            <a:spLocks noChangeArrowheads="1"/>
          </p:cNvSpPr>
          <p:nvPr/>
        </p:nvSpPr>
        <p:spPr bwMode="auto">
          <a:xfrm>
            <a:off x="755576" y="6351812"/>
            <a:ext cx="20384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cs-CZ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21. října 2016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 bwMode="auto">
          <a:xfrm>
            <a:off x="323528" y="116632"/>
            <a:ext cx="36004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cs-CZ" sz="3200" b="1" kern="1200" dirty="0">
                <a:solidFill>
                  <a:srgbClr val="B2BC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2BC00"/>
                </a:solidFill>
                <a:latin typeface="Arial" charset="0"/>
                <a:cs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Příprava novely stavebního zákona</a:t>
            </a:r>
            <a:endParaRPr lang="cs-CZ" sz="1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323528" y="54868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0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ze -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Prezentace_mze - šablona</Template>
  <TotalTime>1249</TotalTime>
  <Words>2284</Words>
  <Application>Microsoft Office PowerPoint</Application>
  <PresentationFormat>Předvádění na obrazovce (4:3)</PresentationFormat>
  <Paragraphs>191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Prezentace_mze - šablona</vt:lpstr>
      <vt:lpstr>2_Vlastní návrh</vt:lpstr>
      <vt:lpstr>1_Vlastní návrh</vt:lpstr>
      <vt:lpstr>Vlastní návrh</vt:lpstr>
      <vt:lpstr>Prezentace aplikace PowerPoint</vt:lpstr>
      <vt:lpstr>Příprava novely stavebního zákona</vt:lpstr>
      <vt:lpstr>Příprava novely stavebního zákona</vt:lpstr>
      <vt:lpstr>Jednání Vlády ČR o návrhu novely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MZe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Fousova Eva Ing.</dc:creator>
  <cp:lastModifiedBy>M.M.</cp:lastModifiedBy>
  <cp:revision>126</cp:revision>
  <dcterms:created xsi:type="dcterms:W3CDTF">2014-10-10T14:31:56Z</dcterms:created>
  <dcterms:modified xsi:type="dcterms:W3CDTF">2016-10-18T17:28:46Z</dcterms:modified>
</cp:coreProperties>
</file>