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71" r:id="rId3"/>
    <p:sldId id="269" r:id="rId4"/>
    <p:sldId id="441" r:id="rId5"/>
    <p:sldId id="442" r:id="rId6"/>
    <p:sldId id="443" r:id="rId7"/>
    <p:sldId id="447" r:id="rId8"/>
    <p:sldId id="444" r:id="rId9"/>
    <p:sldId id="446" r:id="rId10"/>
    <p:sldId id="445" r:id="rId11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7" autoAdjust="0"/>
  </p:normalViewPr>
  <p:slideViewPr>
    <p:cSldViewPr>
      <p:cViewPr varScale="1">
        <p:scale>
          <a:sx n="51" d="100"/>
          <a:sy n="51" d="100"/>
        </p:scale>
        <p:origin x="1068" y="90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6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9A555-808B-40C2-A12F-27C509998F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59D43-A0D1-4B6A-AAF2-C64B64E0C95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1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50230" indent="0">
              <a:buNone/>
              <a:defRPr sz="2600"/>
            </a:lvl2pPr>
            <a:lvl3pPr marL="1300460" indent="0">
              <a:buNone/>
              <a:defRPr sz="2300"/>
            </a:lvl3pPr>
            <a:lvl4pPr marL="1950690" indent="0">
              <a:buNone/>
              <a:defRPr sz="2000"/>
            </a:lvl4pPr>
            <a:lvl5pPr marL="2600919" indent="0">
              <a:buNone/>
              <a:defRPr sz="2000"/>
            </a:lvl5pPr>
            <a:lvl6pPr marL="3251149" indent="0">
              <a:buNone/>
              <a:defRPr sz="2000"/>
            </a:lvl6pPr>
            <a:lvl7pPr marL="3901379" indent="0">
              <a:buNone/>
              <a:defRPr sz="2000"/>
            </a:lvl7pPr>
            <a:lvl8pPr marL="4551609" indent="0">
              <a:buNone/>
              <a:defRPr sz="2000"/>
            </a:lvl8pPr>
            <a:lvl9pPr marL="5201839" indent="0">
              <a:buNone/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4EAC-E287-47C8-B910-332BB6ECD62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DDE39-82B7-4F50-AB88-B8465372F5C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631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39061-712D-4250-8812-575DF3EB378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01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08B89-B606-47F0-A9F1-5368A7B2681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446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293E8-7CD5-4875-A13A-5E238B5C1F0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938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9B284-78AB-43A3-BBC0-3AD5F0AFC86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4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E38DF-E2AD-4D37-A2B1-AC69FAD59F8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0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0D631-C24C-402A-A1E9-D470ECC192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30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9A0FD-4613-4B91-914F-24FF39C4DDF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62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50240" y="390597"/>
            <a:ext cx="11704320" cy="8322169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9320107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fld id="{8EBBAB3D-69F0-44FF-944C-7E71439398A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57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50240" y="390596"/>
            <a:ext cx="11704320" cy="1625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50240" y="2275840"/>
            <a:ext cx="5743787" cy="310896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610773" y="2275840"/>
            <a:ext cx="5743787" cy="310896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50240" y="5601548"/>
            <a:ext cx="5743787" cy="311121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10773" y="5601548"/>
            <a:ext cx="5743787" cy="311121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320107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fld id="{78AAA270-FBE7-4EE3-A4F6-F7A7B761823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>
                <a:sym typeface="Myriad Pro" charset="0"/>
              </a:rPr>
              <a:t>Pátá úroveň</a:t>
            </a:r>
            <a:endParaRPr lang="en-US" altLang="cs-CZ" dirty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 Bold Cond" charset="0"/>
              </a:rPr>
              <a:t>Kliknutím lze upravit styl.</a:t>
            </a:r>
            <a:endParaRPr lang="en-US" altLang="cs-CZ" dirty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2275841"/>
            <a:ext cx="11704320" cy="64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 algn="l"/>
            <a:endParaRPr lang="cs-CZ"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307" y="8882098"/>
            <a:ext cx="4118187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endParaRPr lang="cs-CZ"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107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fld id="{933EAA0F-48C2-4356-8319-AC63F85774D5}" type="slidenum">
              <a:rPr lang="cs-CZ">
                <a:latin typeface="Arial" charset="0"/>
                <a:ea typeface="+mn-ea"/>
                <a:cs typeface="+mn-cs"/>
              </a:rPr>
              <a:pPr/>
              <a:t>‹#›</a:t>
            </a:fld>
            <a:endParaRPr lang="cs-CZ"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00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ocuments\LIT'&amp;link='LIT23747CZ%25238'&amp;ucin-k-dni='31.12.202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file:///C:\Users\user\Documents\LIT'&amp;link='LIT23747CZ%25239'&amp;ucin-k-dni='31.12.202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ocuments\LIT'&amp;link='LIT23747CZ%252310'&amp;ucin-k-dni='31.12.202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6" Type="http://schemas.openxmlformats.org/officeDocument/2006/relationships/hyperlink" Target="file:///C:\Users\user\Documents\ASPI'&amp;link='254\2001%20Sb.%252322'&amp;ucin-k-dni='31.12.2020" TargetMode="External"/><Relationship Id="rId5" Type="http://schemas.openxmlformats.org/officeDocument/2006/relationships/hyperlink" Target="file:///C:\Users\user\Documents\ASPI'&amp;link='254\2001%20Sb.%252388b'&amp;ucin-k-dni='31.12.2020" TargetMode="External"/><Relationship Id="rId4" Type="http://schemas.openxmlformats.org/officeDocument/2006/relationships/hyperlink" Target="file:///C:\Users\user\Documents\ASPI'&amp;link='254\2001%20Sb.%25238'&amp;ucin-k-dni='31.12.202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ocuments\LIT'&amp;link='LIT23747CZ%252329'&amp;ucin-k-dni='31.12.202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cuments\LIT'&amp;link='LIT23747CZ%252337'&amp;ucin-k-dni='31.12.202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cuments\LIT'&amp;link='LIT23747CZ%252312'&amp;ucin-k-dni='31.12.2020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94286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Odběry podzemních vod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52895" y="2726161"/>
            <a:ext cx="13004800" cy="1118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Snaha o efektivní využití zdrojů podzemních vod a řešení problémů mezi starými a novými odběrateli s ohledem na možný nedostatek podzemních vod.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32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Jsou VPÚ využívány všechny možnosti dané zákonnými předpisy ?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Pokud nikoliv jaké jsou důvody?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Kvalita HG. posudků ?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Bylo by pro zlepšení situace třeba něco změnit ?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Stanovení povinnosti měření, smysluplnost stanovených limitů, odběr po omezenou část roku – důvody ?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777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206A0DA-0C6E-4F05-BEE4-117DA186A7E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7411" name="Rectangle 4">
            <a:extLst>
              <a:ext uri="{FF2B5EF4-FFF2-40B4-BE49-F238E27FC236}">
                <a16:creationId xmlns:a16="http://schemas.microsoft.com/office/drawing/2014/main" id="{66EB2D83-48DF-4F29-A3BD-BCF75A65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0275"/>
            <a:ext cx="13004800" cy="119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 anchor="b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067FAAB-4E16-4825-A9DF-FD99B4907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C7480C7-4795-4D51-B210-23C1D4F94EB8}"/>
              </a:ext>
            </a:extLst>
          </p:cNvPr>
          <p:cNvSpPr/>
          <p:nvPr/>
        </p:nvSpPr>
        <p:spPr>
          <a:xfrm>
            <a:off x="356729" y="370276"/>
            <a:ext cx="12291342" cy="9023362"/>
          </a:xfrm>
          <a:prstGeom prst="rect">
            <a:avLst/>
          </a:prstGeom>
        </p:spPr>
        <p:txBody>
          <a:bodyPr lIns="130041" tIns="65021" rIns="130041" bIns="65021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8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Povolení k nakládání s povrchovými nebo podzemními vodami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Povolení k nakládání s povrchovými nebo podzemními vodami (dále jen "povolení k nakládání s vodami") je třeba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jde-li o podzemní vody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 jejich odběru,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k jejich akumulaci,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 jejich čerpání za účelem snižování jejich hladiny,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k umělému obohacování podzemních zdrojů vod povrchovou vodou,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k jinému nakládání s nimi,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9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Povolení k nakládání s vodami se vydává na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časově omezenou dobu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 povolení k nakládání s vodami se stanoví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účel, rozsah, povinnosti a popřípadě podmínky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za kterých se toto povolení vydává.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Podkladem vydání povolení k nakládání s podzemními vodami je vyjádření osoby s odbornou způsobilostí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pokud vodoprávní úřad ve výjimečných případech nerozhodne jinak.8)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5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206A0DA-0C6E-4F05-BEE4-117DA186A7E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7411" name="Rectangle 4">
            <a:extLst>
              <a:ext uri="{FF2B5EF4-FFF2-40B4-BE49-F238E27FC236}">
                <a16:creationId xmlns:a16="http://schemas.microsoft.com/office/drawing/2014/main" id="{66EB2D83-48DF-4F29-A3BD-BCF75A65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0275"/>
            <a:ext cx="13004800" cy="119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 anchor="b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067FAAB-4E16-4825-A9DF-FD99B4907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E40E15E-9993-4622-B743-02ACA1E31362}"/>
              </a:ext>
            </a:extLst>
          </p:cNvPr>
          <p:cNvSpPr/>
          <p:nvPr/>
        </p:nvSpPr>
        <p:spPr>
          <a:xfrm>
            <a:off x="1229771" y="370275"/>
            <a:ext cx="10369152" cy="91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10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Oprávněný, který má povolení k nakládání s vodami s výjimkou povolení podle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8 odst. 1 písm. a) bodů 2 až 4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8 odst. 1 písm. c)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celkovém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množství alespoň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6 000 m</a:t>
            </a:r>
            <a:r>
              <a:rPr lang="cs-CZ" sz="2400" baseline="300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vody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kalendářním roce nebo 500 m</a:t>
            </a:r>
            <a:r>
              <a:rPr lang="cs-CZ" sz="24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vody v kalendářním měsíci, ten, kdo má povolení k nakládání s vodami v tomto množství, které jsou přírodním léčivým zdrojem nebo zdrojem přírodních minerálních vod nebo které jsou vyhrazeným nerostem, nebo ten, kdo má povolení k nakládání s vodami podle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8 odst. 1 písm. b) bodu 1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množství překračujícím objem podle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88b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 povinen měřit množství vody, se kterou nakládá, a předávat výsledky tohoto měření příslušnému správci povodí postupem podle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22 odst. 2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Způsob a četnost měření množství vody podle odstavce 1 pro jednotlivé druhy nakládání s vodami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stanoví Ministerstvo zemědělství po projednání s Ministerstvem životního prostředí a Ministerstvem zdravotnictví vyhláškou.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(4)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Vodoprávní úřad může stanovit v povolení k nakládání s vodami i další podrobnosti těchto měření.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případě mimořádné situace může vodoprávní úřad na návrh oprávněného stanovit způsob a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rozsah měření mimo řízení o povolení k nakládání s vodami, a to na omezenou nezbytně nutnou dobu</a:t>
            </a:r>
            <a:r>
              <a:rPr lang="cs-CZ" sz="10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58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206A0DA-0C6E-4F05-BEE4-117DA186A7E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7411" name="Rectangle 4">
            <a:extLst>
              <a:ext uri="{FF2B5EF4-FFF2-40B4-BE49-F238E27FC236}">
                <a16:creationId xmlns:a16="http://schemas.microsoft.com/office/drawing/2014/main" id="{66EB2D83-48DF-4F29-A3BD-BCF75A65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0275"/>
            <a:ext cx="13004800" cy="119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 anchor="b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067FAAB-4E16-4825-A9DF-FD99B4907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E40E15E-9993-4622-B743-02ACA1E31362}"/>
              </a:ext>
            </a:extLst>
          </p:cNvPr>
          <p:cNvSpPr/>
          <p:nvPr/>
        </p:nvSpPr>
        <p:spPr>
          <a:xfrm>
            <a:off x="1229771" y="370275"/>
            <a:ext cx="10369152" cy="898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Podzemní vody 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§ 29 </a:t>
            </a:r>
            <a:r>
              <a:rPr lang="cs-CZ" sz="2800" u="sng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</a:t>
            </a:r>
            <a:r>
              <a:rPr lang="cs-CZ" sz="28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Zdroje podzemních vod jsou přednostně vyhrazeny pro zásobování obyvatelstva pitnou vodou</a:t>
            </a: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pro účely, pro které je použití pitné vody stanoveno zvláštním právním předpisem.</a:t>
            </a:r>
            <a:r>
              <a:rPr lang="cs-CZ" sz="2800" baseline="300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2800" baseline="300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jiným účelům může vodoprávní úřad povolit použití podzemní vody, jen není-li to na úkor uspokojování uvedených potřeb.</a:t>
            </a: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cs-CZ" sz="28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Osoba, která způsobí při provozní činnosti</a:t>
            </a:r>
            <a:r>
              <a:rPr lang="cs-CZ" sz="2800" baseline="300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19)</a:t>
            </a:r>
            <a:r>
              <a:rPr lang="cs-CZ" sz="28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ztrátu podzemní vody</a:t>
            </a: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nebo podstatné snížení možnosti odběru ve zdroji podzemních vod, popřípadě zhoršení jakosti vody v něm, </a:t>
            </a:r>
            <a:r>
              <a:rPr lang="cs-CZ" sz="280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povinna nahradit škodu, která tím vznikla tomu, kdo má povoleno odebírat podzemní vodu z tohoto vodního zdroje</a:t>
            </a:r>
            <a:r>
              <a:rPr lang="cs-CZ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dále provést podle místních podmínek potřebná opatření k obnovení původního stavu </a:t>
            </a:r>
            <a:endParaRPr lang="cs-CZ" sz="2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3268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endParaRPr lang="cs-CZ" altLang="cs-CZ" sz="5400" kern="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97ECC4A-3B9C-41C8-A636-8C1883B591E3}"/>
              </a:ext>
            </a:extLst>
          </p:cNvPr>
          <p:cNvSpPr/>
          <p:nvPr/>
        </p:nvSpPr>
        <p:spPr>
          <a:xfrm>
            <a:off x="284238" y="1204392"/>
            <a:ext cx="11521280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1B19D84-8111-4072-AB67-2DDB26DC2345}"/>
              </a:ext>
            </a:extLst>
          </p:cNvPr>
          <p:cNvSpPr/>
          <p:nvPr/>
        </p:nvSpPr>
        <p:spPr>
          <a:xfrm>
            <a:off x="1191146" y="1204392"/>
            <a:ext cx="10175428" cy="7285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(§ 37 </a:t>
            </a:r>
            <a:r>
              <a:rPr lang="cs-CZ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Minimální hladiny podzemních vod </a:t>
            </a:r>
            <a:endParaRPr lang="cs-CZ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Minimální hladina podzemních vod je hladina, která ještě umožňuje udržitelné užívání vodních zdrojů a která zajistí dosažení dobrého ekologického stavu souvisejících útvarů povrchových vod a vyloučí významné poškození suchozemských ekosystémů.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(2)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Minimální hladinu podzemních vod stanoví vodoprávní úřad v povolení k nakládání s vodami, pokud toto nakládání může mít za následek podstatné snížení hladiny podzemních vod.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Vodoprávní úřad může uložit oprávněnému ve smyslu odstavce 2 povinnost předložit návrh jímacího řádu ke schválení, popřípadě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povinnost hladinu podzemních vod pravidelně měřit,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dále způsob měření a povinnost podávat příslušnému správci povodí zprávy o výsledcích měření.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1613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endParaRPr lang="cs-CZ" altLang="cs-CZ" sz="5400" kern="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97ECC4A-3B9C-41C8-A636-8C1883B591E3}"/>
              </a:ext>
            </a:extLst>
          </p:cNvPr>
          <p:cNvSpPr/>
          <p:nvPr/>
        </p:nvSpPr>
        <p:spPr>
          <a:xfrm>
            <a:off x="284238" y="1204392"/>
            <a:ext cx="11521280" cy="600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12 </a:t>
            </a:r>
            <a:r>
              <a:rPr lang="cs-CZ" sz="28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[DZ]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Změna a zrušení povolení k nakládání s vodami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Vodoprávní úřad může z moci úřední povolení k nakládání s vodami změnit nebo zrušit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stanovení minimální hladiny podzemních vod, nebyla-li dosud stanovena, či při její změně.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5869321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endParaRPr lang="cs-CZ" altLang="cs-CZ" sz="5400" kern="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27262E-6A9A-4414-A3BF-7254959BE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225" y="0"/>
            <a:ext cx="6664349" cy="1229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7030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endParaRPr lang="cs-CZ" altLang="cs-CZ" sz="5400" kern="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123CDA-22CE-4982-8F49-C2F99EF4C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992" y="196280"/>
            <a:ext cx="8080303" cy="1366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0882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6247</TotalTime>
  <Pages>0</Pages>
  <Words>93</Words>
  <Characters>0</Characters>
  <Application>Microsoft Office PowerPoint</Application>
  <PresentationFormat>Vlastní</PresentationFormat>
  <Lines>0</Lines>
  <Paragraphs>76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22" baseType="lpstr">
      <vt:lpstr>Arial</vt:lpstr>
      <vt:lpstr>Calibri</vt:lpstr>
      <vt:lpstr>Comic Sans MS</vt:lpstr>
      <vt:lpstr>Gill Sans</vt:lpstr>
      <vt:lpstr>Myriad Pro</vt:lpstr>
      <vt:lpstr>Myriad Pro Bold Cond</vt:lpstr>
      <vt:lpstr>Times New Roman</vt:lpstr>
      <vt:lpstr>Verdana</vt:lpstr>
      <vt:lpstr>Wingdings</vt:lpstr>
      <vt:lpstr>ヒラギノ角ゴ ProN W3</vt:lpstr>
      <vt:lpstr>ヒラギノ角ゴ ProN W6</vt:lpstr>
      <vt:lpstr>Blank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Ministerstvo životního prostředí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EZ</dc:creator>
  <cp:lastModifiedBy>user</cp:lastModifiedBy>
  <cp:revision>46</cp:revision>
  <cp:lastPrinted>2012-11-29T12:41:50Z</cp:lastPrinted>
  <dcterms:created xsi:type="dcterms:W3CDTF">2018-10-19T07:13:31Z</dcterms:created>
  <dcterms:modified xsi:type="dcterms:W3CDTF">2019-10-06T13:25:18Z</dcterms:modified>
</cp:coreProperties>
</file>