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handoutMasterIdLst>
    <p:handoutMasterId r:id="rId20"/>
  </p:handout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55" autoAdjust="0"/>
  </p:normalViewPr>
  <p:slideViewPr>
    <p:cSldViewPr>
      <p:cViewPr varScale="1">
        <p:scale>
          <a:sx n="76" d="100"/>
          <a:sy n="76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A1C5-1492-46FE-9188-4BD4042C85C9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4E42-D611-41F5-83E9-65E211BB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47E2-A260-4352-9328-8A215358A879}" type="datetimeFigureOut">
              <a:rPr lang="cs-CZ" smtClean="0"/>
              <a:pPr/>
              <a:t>27.9.2018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765C-AC92-476B-B4F7-138D39CEF9E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D699-0E2C-451E-976F-FFDC37C19DBF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42E-0E32-4F21-8BC4-3C7C6543C136}" type="datetimeFigureOut">
              <a:rPr lang="cs-CZ" smtClean="0"/>
              <a:pPr/>
              <a:t>27.9.2018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ze.cz/public/web/mze/voda/dotace-ve-vh/prevence-pred-povodnemi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gri.cz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Program Prevence před povodněmi I. až IV. etapa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Prevence před povodněmi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Metodika pro posuzování protipovodňových opatření navržených do III. etapy programu „Prevence před povodněmi“ (ČVUT, Fakulta stavební)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aléhavost povodňové ochrany v daném území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ůraz na retenci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podstatněnost v účinku na snížení povodňových rizik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konomická efektivnost vynaložených prostředků</a:t>
            </a:r>
          </a:p>
          <a:p>
            <a:pPr lvl="1"/>
            <a:r>
              <a:rPr lang="cs-CZ" dirty="0" smtClean="0"/>
              <a:t>vhodnost technického řešení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51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Prevence před povodněmi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odpora projektových dokumentací</a:t>
            </a:r>
          </a:p>
          <a:p>
            <a:pPr lvl="1"/>
            <a:r>
              <a:rPr lang="cs-CZ" dirty="0" smtClean="0"/>
              <a:t>PD pro územní řízení, PD pro stavební povolení a prováděcí dokumentace staveb</a:t>
            </a:r>
          </a:p>
          <a:p>
            <a:pPr lvl="1"/>
            <a:r>
              <a:rPr lang="cs-CZ" dirty="0" smtClean="0"/>
              <a:t>doposud 35 akcí</a:t>
            </a:r>
          </a:p>
          <a:p>
            <a:pPr lvl="1"/>
            <a:r>
              <a:rPr lang="cs-CZ" dirty="0" smtClean="0"/>
              <a:t>čerpáno téměř 100 mil. Kč </a:t>
            </a:r>
          </a:p>
          <a:p>
            <a:r>
              <a:rPr lang="cs-CZ" dirty="0"/>
              <a:t>p</a:t>
            </a:r>
            <a:r>
              <a:rPr lang="cs-CZ" dirty="0" smtClean="0"/>
              <a:t>odpora výstavby protipovodňových opatření  </a:t>
            </a:r>
          </a:p>
          <a:p>
            <a:pPr lvl="1"/>
            <a:r>
              <a:rPr lang="cs-CZ" dirty="0"/>
              <a:t>opatření s retencí vč. rekonstrukce vodních děl za účelem zvýšení bezpečnosti (doposud </a:t>
            </a:r>
            <a:r>
              <a:rPr lang="cs-CZ" dirty="0" smtClean="0"/>
              <a:t>38 </a:t>
            </a:r>
            <a:r>
              <a:rPr lang="cs-CZ" dirty="0"/>
              <a:t>akcí)</a:t>
            </a:r>
          </a:p>
          <a:p>
            <a:pPr lvl="1"/>
            <a:r>
              <a:rPr lang="cs-CZ" dirty="0"/>
              <a:t>opatření podél vodních toků (doposud </a:t>
            </a:r>
            <a:r>
              <a:rPr lang="cs-CZ" dirty="0" smtClean="0"/>
              <a:t>41 </a:t>
            </a:r>
            <a:r>
              <a:rPr lang="cs-CZ" dirty="0"/>
              <a:t>akcí)</a:t>
            </a:r>
          </a:p>
          <a:p>
            <a:pPr lvl="1"/>
            <a:r>
              <a:rPr lang="cs-CZ" dirty="0"/>
              <a:t>čerpáno více než </a:t>
            </a:r>
            <a:r>
              <a:rPr lang="cs-CZ" dirty="0" smtClean="0"/>
              <a:t>1 470 </a:t>
            </a:r>
            <a:r>
              <a:rPr lang="cs-CZ" dirty="0"/>
              <a:t>mil.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aktuálně je administrováno 117 akcí s předpokládaným objemem státního rozpočtu 2,836 mld. Kč </a:t>
            </a:r>
          </a:p>
        </p:txBody>
      </p:sp>
    </p:spTree>
    <p:extLst>
      <p:ext uri="{BB962C8B-B14F-4D97-AF65-F5344CB8AC3E}">
        <p14:creationId xmlns:p14="http://schemas.microsoft.com/office/powerpoint/2010/main" val="91875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Prevence před povodněmi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yskytující se problémy:</a:t>
            </a:r>
          </a:p>
          <a:p>
            <a:pPr lvl="1"/>
            <a:r>
              <a:rPr lang="cs-CZ" dirty="0"/>
              <a:t>majetkoprávní vypořádání </a:t>
            </a:r>
            <a:r>
              <a:rPr lang="cs-CZ" dirty="0" smtClean="0"/>
              <a:t>v rámci správních řízení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ůzná kvalita zpracování nižších stupňů projektové dokumentace</a:t>
            </a:r>
          </a:p>
          <a:p>
            <a:pPr lvl="1"/>
            <a:r>
              <a:rPr lang="cs-CZ" dirty="0" smtClean="0"/>
              <a:t>průběh veřejných zakázek </a:t>
            </a:r>
            <a:endParaRPr lang="cs-CZ" dirty="0"/>
          </a:p>
          <a:p>
            <a:pPr lvl="1"/>
            <a:r>
              <a:rPr lang="cs-CZ" dirty="0" smtClean="0"/>
              <a:t>změna legislativy</a:t>
            </a:r>
          </a:p>
          <a:p>
            <a:pPr marL="457200" lvl="1" indent="0">
              <a:buNone/>
            </a:pPr>
            <a:r>
              <a:rPr lang="cs-CZ" dirty="0" smtClean="0"/>
              <a:t>  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174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Prevence před povodněmi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129 360 v letech 2019 – 2024</a:t>
            </a:r>
          </a:p>
          <a:p>
            <a:r>
              <a:rPr lang="cs-CZ" dirty="0" smtClean="0"/>
              <a:t>plynulé navázání na předcházející etapu (projekční a stavební práce)</a:t>
            </a:r>
          </a:p>
          <a:p>
            <a:r>
              <a:rPr lang="cs-CZ" dirty="0" smtClean="0"/>
              <a:t>technická opatření s prioritou identifikace v plánech pro zvládání povodňových rizik </a:t>
            </a:r>
          </a:p>
          <a:p>
            <a:r>
              <a:rPr lang="cs-CZ" dirty="0" smtClean="0"/>
              <a:t>jako jedno z dílčích opatření adaptace na změnu klimatu ČR </a:t>
            </a:r>
          </a:p>
          <a:p>
            <a:r>
              <a:rPr lang="cs-CZ" dirty="0" smtClean="0"/>
              <a:t>finanční rámec programu 4,567 mld. Kč </a:t>
            </a:r>
          </a:p>
          <a:p>
            <a:r>
              <a:rPr lang="cs-CZ" dirty="0">
                <a:hlinkClick r:id="rId2"/>
              </a:rPr>
              <a:t>http://portal.mze.cz/public/web/mze/voda/dotace-ve-vh/prevence-pred-povodnemi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72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Program Prevence před povodněmi IV -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7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patření s retencí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odpora do maximální výše 90 % stavebních nákladů</a:t>
            </a:r>
          </a:p>
          <a:p>
            <a:r>
              <a:rPr lang="cs-CZ" dirty="0" smtClean="0"/>
              <a:t>opatření podél vodních toků </a:t>
            </a:r>
          </a:p>
          <a:p>
            <a:pPr lvl="1"/>
            <a:r>
              <a:rPr lang="cs-CZ" dirty="0" smtClean="0"/>
              <a:t>správci DVT určení dle § 48 odst. 2 vodního zákona 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odpora do maximální výše 85 % stavebních nákladů </a:t>
            </a:r>
          </a:p>
          <a:p>
            <a:r>
              <a:rPr lang="cs-CZ" dirty="0" smtClean="0"/>
              <a:t>Navrhovatel (Obec, Město, sdružení obcí, Kraj)</a:t>
            </a:r>
          </a:p>
          <a:p>
            <a:pPr lvl="1"/>
            <a:r>
              <a:rPr lang="cs-CZ" dirty="0" smtClean="0"/>
              <a:t>minimálně ve stupni pravomocné ÚR a majetkoprávního vypořádání pozemků</a:t>
            </a:r>
          </a:p>
          <a:p>
            <a:pPr lvl="1"/>
            <a:r>
              <a:rPr lang="cs-CZ" dirty="0" smtClean="0"/>
              <a:t>investorem/příjemcem dotace správce vodního toku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10 letech převod na Navrhovatele 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íce Metodický pokyn k postupu administrace akcí v rámci programu 129 360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80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Děkuji Vám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Ing</a:t>
            </a:r>
            <a:r>
              <a:rPr lang="cs-CZ" dirty="0"/>
              <a:t>. Alena Binhacková </a:t>
            </a:r>
          </a:p>
          <a:p>
            <a:pPr marL="0" indent="0" algn="ctr">
              <a:buNone/>
            </a:pPr>
            <a:r>
              <a:rPr lang="cs-CZ" dirty="0"/>
              <a:t>ředitelka odboru</a:t>
            </a:r>
          </a:p>
          <a:p>
            <a:pPr marL="0" indent="0" algn="ctr">
              <a:buNone/>
            </a:pPr>
            <a:r>
              <a:rPr lang="cs-CZ" dirty="0"/>
              <a:t>vodohospodářské politiky</a:t>
            </a:r>
          </a:p>
          <a:p>
            <a:pPr marL="0" indent="0" algn="ctr">
              <a:buNone/>
            </a:pPr>
            <a:r>
              <a:rPr lang="cs-CZ" dirty="0"/>
              <a:t>a protipovodňových opatření</a:t>
            </a:r>
          </a:p>
          <a:p>
            <a:pPr marL="0" indent="0" algn="ctr">
              <a:buNone/>
            </a:pPr>
            <a:r>
              <a:rPr lang="cs-CZ" dirty="0"/>
              <a:t>Ministerstvo zemědělství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64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Povodně v letech 1997 – 2013 z hlediska počtu ztrát na lidských životech a výše povodňových škod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02756"/>
              </p:ext>
            </p:extLst>
          </p:nvPr>
        </p:nvGraphicFramePr>
        <p:xfrm>
          <a:off x="1475656" y="1700808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Povodňová</a:t>
                      </a:r>
                      <a:r>
                        <a:rPr lang="cs-CZ" baseline="0" dirty="0" smtClean="0"/>
                        <a:t> situace [rok]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ztrát</a:t>
                      </a:r>
                      <a:r>
                        <a:rPr lang="cs-CZ" baseline="0" dirty="0" smtClean="0"/>
                        <a:t> na lidských životech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Povodňové škody [mil. Kč]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62 600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1998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1 800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3 800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1 000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75 100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6 200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8 500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15 200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15 400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189 600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Prevence před povodněmi I -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Strategie ochrany před povodněmi pro území České republiky (r. 2000)  </a:t>
            </a:r>
          </a:p>
          <a:p>
            <a:r>
              <a:rPr lang="cs-CZ" dirty="0" smtClean="0"/>
              <a:t>Koncepce řešení problematiky ochrany před povodněmi v ČR s využitím technických a PB opatření</a:t>
            </a:r>
            <a:endParaRPr lang="cs-CZ" dirty="0"/>
          </a:p>
          <a:p>
            <a:r>
              <a:rPr lang="cs-CZ" dirty="0" smtClean="0"/>
              <a:t>zpřesnění v Plánu hlavních povodí ČR</a:t>
            </a:r>
          </a:p>
          <a:p>
            <a:r>
              <a:rPr lang="cs-CZ" dirty="0" smtClean="0"/>
              <a:t>konkrétní opatření v Plánech oblastí povodí </a:t>
            </a:r>
          </a:p>
          <a:p>
            <a:r>
              <a:rPr lang="cs-CZ" dirty="0" smtClean="0"/>
              <a:t>Národní plány povodí a plány pro zvládání povodňových rizik (r. 2015)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8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Prevence před povodněmi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229 060 v letech 2002 – 2007, tzv. „zahájení“</a:t>
            </a:r>
          </a:p>
          <a:p>
            <a:r>
              <a:rPr lang="cs-CZ" dirty="0"/>
              <a:t>z</a:t>
            </a:r>
            <a:r>
              <a:rPr lang="cs-CZ" dirty="0" smtClean="0"/>
              <a:t>aměření na území zasažené povodní v roce 1997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/>
              <a:t>M</a:t>
            </a:r>
            <a:r>
              <a:rPr lang="cs-CZ" dirty="0" smtClean="0"/>
              <a:t>orava, Odra, horní Labe)  </a:t>
            </a:r>
          </a:p>
          <a:p>
            <a:r>
              <a:rPr lang="cs-CZ" dirty="0"/>
              <a:t>z</a:t>
            </a:r>
            <a:r>
              <a:rPr lang="cs-CZ" dirty="0" smtClean="0"/>
              <a:t>pracování studií odtokových poměrů a stanovování záplavových území</a:t>
            </a:r>
          </a:p>
          <a:p>
            <a:r>
              <a:rPr lang="cs-CZ" dirty="0"/>
              <a:t>r</a:t>
            </a:r>
            <a:r>
              <a:rPr lang="cs-CZ" dirty="0" smtClean="0"/>
              <a:t>ealizováno 435 staveb protipovodňových opatření </a:t>
            </a:r>
          </a:p>
          <a:p>
            <a:r>
              <a:rPr lang="cs-CZ" dirty="0"/>
              <a:t>z</a:t>
            </a:r>
            <a:r>
              <a:rPr lang="cs-CZ" dirty="0" smtClean="0"/>
              <a:t>výšení ochrany 315 tis. obyvatel a majetku v hodnotě                240 mld. Kč</a:t>
            </a:r>
          </a:p>
          <a:p>
            <a:r>
              <a:rPr lang="cs-CZ" dirty="0"/>
              <a:t>p</a:t>
            </a:r>
            <a:r>
              <a:rPr lang="cs-CZ" dirty="0" smtClean="0"/>
              <a:t>rofinancováno 4,043 mld. Kč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tátní rozpočet 1,8 mld. Kč, úvěr přijatý od EIB 1,7 mld. Kč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lastní </a:t>
            </a:r>
            <a:r>
              <a:rPr lang="cs-CZ" dirty="0"/>
              <a:t>z</a:t>
            </a:r>
            <a:r>
              <a:rPr lang="cs-CZ" dirty="0" smtClean="0"/>
              <a:t>droje správců vodních toků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zemní rozpočty a fond </a:t>
            </a:r>
            <a:r>
              <a:rPr lang="cs-CZ" dirty="0" err="1" smtClean="0"/>
              <a:t>Phare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94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Situování akcí s náklady nad 10 mil. Kč realizovaných v rámci I. etapy s. p. Povodí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1438"/>
            <a:ext cx="8280920" cy="5255914"/>
          </a:xfrm>
        </p:spPr>
      </p:pic>
    </p:spTree>
    <p:extLst>
      <p:ext uri="{BB962C8B-B14F-4D97-AF65-F5344CB8AC3E}">
        <p14:creationId xmlns:p14="http://schemas.microsoft.com/office/powerpoint/2010/main" val="232382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prevence před povodněmi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 129 120 v letech 2007 – 2014, tzv. „rozvinutí“</a:t>
            </a:r>
          </a:p>
          <a:p>
            <a:r>
              <a:rPr lang="cs-CZ" dirty="0"/>
              <a:t>z</a:t>
            </a:r>
            <a:r>
              <a:rPr lang="cs-CZ" dirty="0" smtClean="0"/>
              <a:t>aměřen na technická opatření podél vodních toků, na opatření zvyšující retenci a na zvyšování bezpečnosti vodních děl</a:t>
            </a:r>
          </a:p>
          <a:p>
            <a:r>
              <a:rPr lang="cs-CZ" dirty="0" smtClean="0"/>
              <a:t>realizováno 170 akcí studijního charakteru a přípravy PD</a:t>
            </a:r>
          </a:p>
          <a:p>
            <a:r>
              <a:rPr lang="cs-CZ" dirty="0"/>
              <a:t>r</a:t>
            </a:r>
            <a:r>
              <a:rPr lang="cs-CZ" dirty="0" smtClean="0"/>
              <a:t>ealizováno 379 staveb protipovodňových opatření</a:t>
            </a:r>
          </a:p>
          <a:p>
            <a:r>
              <a:rPr lang="cs-CZ" dirty="0"/>
              <a:t>z</a:t>
            </a:r>
            <a:r>
              <a:rPr lang="cs-CZ" dirty="0" smtClean="0"/>
              <a:t>výšení ochrany více než 466 tis. obyvatel</a:t>
            </a:r>
          </a:p>
          <a:p>
            <a:r>
              <a:rPr lang="cs-CZ" dirty="0" smtClean="0"/>
              <a:t>snížení průměrné roční škody v územích řešených programem o 77%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5349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Prevence před povodněmi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Profinancováno 11,543 mld. Kč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věr EIB 7,1 mld. Kč, státní rozpočet 3 mld. Kč</a:t>
            </a:r>
          </a:p>
          <a:p>
            <a:pPr lvl="1"/>
            <a:r>
              <a:rPr lang="cs-CZ" dirty="0" smtClean="0"/>
              <a:t>vlastní zdroje správců vodních toků  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otace z územních rozpočtů a ostatní zdroje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sz="2200" dirty="0" smtClean="0"/>
              <a:t>Přehledná </a:t>
            </a:r>
            <a:r>
              <a:rPr lang="cs-CZ" sz="2200" dirty="0"/>
              <a:t>aplikace programu </a:t>
            </a:r>
            <a:r>
              <a:rPr lang="cs-CZ" sz="2200" dirty="0" smtClean="0"/>
              <a:t>na</a:t>
            </a:r>
            <a:r>
              <a:rPr lang="cs-CZ" sz="2200" dirty="0"/>
              <a:t> </a:t>
            </a:r>
            <a:r>
              <a:rPr lang="cs-CZ" sz="2200" dirty="0" smtClean="0"/>
              <a:t>webových stránkách Ministerstva zemědělství </a:t>
            </a:r>
            <a:r>
              <a:rPr lang="cs-CZ" sz="2200" dirty="0" smtClean="0">
                <a:hlinkClick r:id="rId2"/>
              </a:rPr>
              <a:t>www.eagri.cz</a:t>
            </a:r>
            <a:endParaRPr lang="cs-CZ" sz="2200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1332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Situování akcí s náklady nad 10 mil. Kč realizovaných v rámci II. etapy s. p. Povodí                 a LČR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6" y="1341438"/>
            <a:ext cx="7758667" cy="4751387"/>
          </a:xfrm>
        </p:spPr>
      </p:pic>
    </p:spTree>
    <p:extLst>
      <p:ext uri="{BB962C8B-B14F-4D97-AF65-F5344CB8AC3E}">
        <p14:creationId xmlns:p14="http://schemas.microsoft.com/office/powerpoint/2010/main" val="297179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/>
              <a:t>P</a:t>
            </a:r>
            <a:r>
              <a:rPr lang="cs-CZ" dirty="0" smtClean="0"/>
              <a:t>revence před povodněmi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 129 260 v letech 2014 – 2019</a:t>
            </a:r>
          </a:p>
          <a:p>
            <a:r>
              <a:rPr lang="cs-CZ" dirty="0"/>
              <a:t>implementace směrnice 2007/60/ES o vyhodnocování                       a zvládání protipovodňových </a:t>
            </a:r>
            <a:r>
              <a:rPr lang="cs-CZ" dirty="0" smtClean="0"/>
              <a:t>rizik</a:t>
            </a:r>
          </a:p>
          <a:p>
            <a:r>
              <a:rPr lang="cs-CZ" dirty="0" smtClean="0"/>
              <a:t>pokračování realizace technických protipovodňových opatření v záplavových územích</a:t>
            </a:r>
          </a:p>
          <a:p>
            <a:r>
              <a:rPr lang="cs-CZ" dirty="0" smtClean="0"/>
              <a:t>podpora časově náročných projektových příprav rozsáhlých staveb</a:t>
            </a:r>
          </a:p>
          <a:p>
            <a:r>
              <a:rPr lang="cs-CZ" dirty="0" smtClean="0"/>
              <a:t>podpora efektivních stavebních opatření s upřednostněním opatření retenčního charakteru </a:t>
            </a:r>
          </a:p>
          <a:p>
            <a:r>
              <a:rPr lang="cs-CZ" dirty="0" smtClean="0"/>
              <a:t>finanční </a:t>
            </a:r>
            <a:r>
              <a:rPr lang="cs-CZ" dirty="0"/>
              <a:t>rámec programu 4,650 mld. Kč (státní rozpočet)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472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766</Words>
  <Application>Microsoft Office PowerPoint</Application>
  <PresentationFormat>Předvádění na obrazovce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Prezentace_mze</vt:lpstr>
      <vt:lpstr>2_Vlastní návrh</vt:lpstr>
      <vt:lpstr>1_Vlastní návrh</vt:lpstr>
      <vt:lpstr>Vlastní návrh</vt:lpstr>
      <vt:lpstr>Program Prevence před povodněmi I. až IV. etapa</vt:lpstr>
      <vt:lpstr>Povodně v letech 1997 – 2013 z hlediska počtu ztrát na lidských životech a výše povodňových škod</vt:lpstr>
      <vt:lpstr>Program Prevence před povodněmi I - III</vt:lpstr>
      <vt:lpstr>Program Prevence před povodněmi I</vt:lpstr>
      <vt:lpstr>Situování akcí s náklady nad 10 mil. Kč realizovaných v rámci I. etapy s. p. Povodí</vt:lpstr>
      <vt:lpstr>Program prevence před povodněmi II</vt:lpstr>
      <vt:lpstr>Program Prevence před povodněmi II</vt:lpstr>
      <vt:lpstr>Situování akcí s náklady nad 10 mil. Kč realizovaných v rámci II. etapy s. p. Povodí                 a LČR</vt:lpstr>
      <vt:lpstr>Program Prevence před povodněmi III</vt:lpstr>
      <vt:lpstr>Program Prevence před povodněmi III</vt:lpstr>
      <vt:lpstr>Program Prevence před povodněmi III</vt:lpstr>
      <vt:lpstr>Program Prevence před povodněmi III</vt:lpstr>
      <vt:lpstr>Program Prevence před povodněmi IV</vt:lpstr>
      <vt:lpstr>Program Prevence před povodněmi IV - obce</vt:lpstr>
      <vt:lpstr>Prezentace aplikace PowerPoint</vt:lpstr>
    </vt:vector>
  </TitlesOfParts>
  <Company>MZe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10003707</dc:creator>
  <cp:lastModifiedBy>Binhacková Alena</cp:lastModifiedBy>
  <cp:revision>43</cp:revision>
  <cp:lastPrinted>2018-09-24T13:57:40Z</cp:lastPrinted>
  <dcterms:created xsi:type="dcterms:W3CDTF">2012-04-17T13:45:08Z</dcterms:created>
  <dcterms:modified xsi:type="dcterms:W3CDTF">2018-09-27T13:46:03Z</dcterms:modified>
</cp:coreProperties>
</file>