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87" r:id="rId2"/>
    <p:sldId id="312" r:id="rId3"/>
    <p:sldId id="341" r:id="rId4"/>
    <p:sldId id="340" r:id="rId5"/>
    <p:sldId id="342" r:id="rId6"/>
    <p:sldId id="343" r:id="rId7"/>
    <p:sldId id="344" r:id="rId8"/>
    <p:sldId id="289" r:id="rId9"/>
    <p:sldId id="345" r:id="rId10"/>
    <p:sldId id="347" r:id="rId11"/>
    <p:sldId id="315" r:id="rId12"/>
    <p:sldId id="350" r:id="rId13"/>
    <p:sldId id="352" r:id="rId14"/>
    <p:sldId id="353" r:id="rId15"/>
    <p:sldId id="354" r:id="rId16"/>
    <p:sldId id="348" r:id="rId17"/>
    <p:sldId id="388" r:id="rId18"/>
    <p:sldId id="356" r:id="rId19"/>
    <p:sldId id="292" r:id="rId20"/>
    <p:sldId id="357" r:id="rId21"/>
    <p:sldId id="355" r:id="rId22"/>
    <p:sldId id="291" r:id="rId23"/>
    <p:sldId id="339" r:id="rId24"/>
    <p:sldId id="358" r:id="rId25"/>
    <p:sldId id="360" r:id="rId26"/>
    <p:sldId id="361" r:id="rId27"/>
    <p:sldId id="359" r:id="rId28"/>
    <p:sldId id="362" r:id="rId29"/>
    <p:sldId id="366" r:id="rId30"/>
    <p:sldId id="313" r:id="rId31"/>
    <p:sldId id="371" r:id="rId32"/>
    <p:sldId id="293" r:id="rId33"/>
    <p:sldId id="364" r:id="rId34"/>
    <p:sldId id="363" r:id="rId35"/>
    <p:sldId id="365" r:id="rId36"/>
    <p:sldId id="316" r:id="rId37"/>
    <p:sldId id="367" r:id="rId38"/>
    <p:sldId id="369" r:id="rId39"/>
    <p:sldId id="368" r:id="rId40"/>
    <p:sldId id="370" r:id="rId41"/>
    <p:sldId id="326" r:id="rId42"/>
    <p:sldId id="379" r:id="rId43"/>
    <p:sldId id="338" r:id="rId44"/>
    <p:sldId id="372" r:id="rId45"/>
    <p:sldId id="374" r:id="rId46"/>
    <p:sldId id="373" r:id="rId47"/>
    <p:sldId id="376" r:id="rId48"/>
    <p:sldId id="377" r:id="rId49"/>
    <p:sldId id="378" r:id="rId50"/>
    <p:sldId id="380" r:id="rId51"/>
    <p:sldId id="375" r:id="rId52"/>
    <p:sldId id="382" r:id="rId53"/>
    <p:sldId id="383" r:id="rId54"/>
    <p:sldId id="381" r:id="rId55"/>
    <p:sldId id="385" r:id="rId56"/>
    <p:sldId id="384" r:id="rId57"/>
    <p:sldId id="387" r:id="rId58"/>
    <p:sldId id="275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F81"/>
    <a:srgbClr val="1E6846"/>
    <a:srgbClr val="81DBB2"/>
    <a:srgbClr val="A5E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17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25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3397-08BC-47EC-ADBC-B826DCF91B67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8CD6-3AA0-46B9-83E9-585592F28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531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14B78-F45E-4CE5-B66D-9D3AE8AC4CC5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1907-E044-4F15-8B7E-BBA304B68C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6521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Zelená barva: RGB 30-104-70</a:t>
            </a:r>
          </a:p>
          <a:p>
            <a:r>
              <a:rPr lang="cs-CZ" dirty="0"/>
              <a:t>Světle zelená barva: RGB 165-229-200</a:t>
            </a:r>
          </a:p>
          <a:p>
            <a:r>
              <a:rPr lang="cs-CZ" dirty="0"/>
              <a:t>Použitý</a:t>
            </a:r>
            <a:r>
              <a:rPr lang="cs-CZ" baseline="0" dirty="0"/>
              <a:t> font: </a:t>
            </a:r>
            <a:r>
              <a:rPr lang="cs-CZ" baseline="0" dirty="0" err="1"/>
              <a:t>Arial</a:t>
            </a:r>
            <a:endParaRPr lang="cs-CZ" baseline="0" dirty="0"/>
          </a:p>
          <a:p>
            <a:r>
              <a:rPr lang="cs-CZ" baseline="0" dirty="0" err="1"/>
              <a:t>Mezinadpis</a:t>
            </a:r>
            <a:r>
              <a:rPr lang="cs-CZ" baseline="0" dirty="0"/>
              <a:t>: </a:t>
            </a:r>
            <a:r>
              <a:rPr lang="cs-CZ" baseline="0" dirty="0" err="1"/>
              <a:t>Arial</a:t>
            </a:r>
            <a:r>
              <a:rPr lang="cs-CZ" baseline="0" dirty="0"/>
              <a:t>, 24 b., světle zelená barva, tučně, kapitálky</a:t>
            </a:r>
          </a:p>
          <a:p>
            <a:r>
              <a:rPr lang="cs-CZ" baseline="0" dirty="0"/>
              <a:t>Nadpis č. 1_ </a:t>
            </a:r>
            <a:r>
              <a:rPr lang="cs-CZ" baseline="0" dirty="0" err="1"/>
              <a:t>Arial</a:t>
            </a:r>
            <a:r>
              <a:rPr lang="cs-CZ" baseline="0" dirty="0"/>
              <a:t>, 60 b.</a:t>
            </a:r>
          </a:p>
          <a:p>
            <a:r>
              <a:rPr lang="cs-CZ" baseline="0" dirty="0"/>
              <a:t>Autor: </a:t>
            </a:r>
            <a:r>
              <a:rPr lang="cs-CZ" baseline="0" dirty="0" err="1"/>
              <a:t>Arial</a:t>
            </a:r>
            <a:r>
              <a:rPr lang="cs-CZ" baseline="0" dirty="0"/>
              <a:t>, 24 b.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666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1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019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96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87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50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496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55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37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150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40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992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746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84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976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211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11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013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474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307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475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21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00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407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76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901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031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438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773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0603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320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5794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18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365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256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763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491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745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8181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8719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1955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312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9064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25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393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0875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1571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8702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9514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115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1958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546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6458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6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48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32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25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Nadpis</a:t>
            </a:r>
            <a:r>
              <a:rPr lang="cs-CZ" baseline="0" dirty="0"/>
              <a:t> č. 2: </a:t>
            </a:r>
            <a:r>
              <a:rPr lang="cs-CZ" baseline="0" dirty="0" err="1"/>
              <a:t>Arial</a:t>
            </a:r>
            <a:r>
              <a:rPr lang="cs-CZ" baseline="0" dirty="0"/>
              <a:t>, 32 - 44 b.</a:t>
            </a:r>
          </a:p>
          <a:p>
            <a:r>
              <a:rPr lang="cs-CZ" baseline="0" dirty="0"/>
              <a:t>Podtitulek: </a:t>
            </a:r>
            <a:r>
              <a:rPr lang="cs-CZ" baseline="0" dirty="0" err="1"/>
              <a:t>Arial</a:t>
            </a:r>
            <a:r>
              <a:rPr lang="cs-CZ" baseline="0" dirty="0"/>
              <a:t>, 24 b.</a:t>
            </a:r>
          </a:p>
          <a:p>
            <a:r>
              <a:rPr lang="cs-CZ" dirty="0"/>
              <a:t>Výčet:</a:t>
            </a:r>
            <a:r>
              <a:rPr lang="cs-CZ" baseline="0" dirty="0"/>
              <a:t> </a:t>
            </a:r>
            <a:r>
              <a:rPr lang="cs-CZ" baseline="0" dirty="0" err="1"/>
              <a:t>Arial</a:t>
            </a:r>
            <a:r>
              <a:rPr lang="cs-CZ" baseline="0" dirty="0"/>
              <a:t>, 18 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38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12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F8BED-673F-4A4D-81B5-11AEE1CF24CA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7E61B6-4ED9-4C86-AA21-D6FAC3AC699B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1450" y="6356350"/>
            <a:ext cx="2743200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95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DA5EF-D5BD-48FE-8E9B-E7D8F5634BA1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4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CC962F-FACB-41DC-9A01-866140EE273E}" type="datetime1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67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8B95E-60DA-42EE-89EC-6DEE45E7A96F}" type="datetime1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9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A91A01-8221-4C63-BEED-6CC0192634A2}" type="datetime1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98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B842C-B20B-443D-B859-D5D8A8F89AD5}" type="datetime1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4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7CE531-470E-43A3-B7E9-C0D45F157BA0}" type="datetime1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05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1D11ED-5B2B-4DB4-989F-C17B03F7845E}" type="datetime1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64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8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85B9-0B82-488A-B2CD-90494C9C52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28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nacenitabaku.cz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hyperlink" Target="https://stc.cz/produkty/track-tra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agri.cz/public/web/mze/potraviny/tabakove-vyrobky/sledovatelnost-tabakovych-vyrobku/jmenovani-statni-tiskarny-cenin-s-p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pi.gov.cz/clanek/prohlaseni-o-pravni-a-financni-nezavislosti-poskytovatelu-prostredku-k-overeni-neopravnene-manipulace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pi.gov.cz/sledovatelnost-tabakovych-vyrobku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health/system/files/2019-07/primaryrepositories_approvedproviders_en_0.pdf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mailto:SANTE-TT-SW@ec.europa.eu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zpi.gov.cz/clanek/oznameni-navrhovanych-poskytovatelu-primarnich-ulozist-a-navrh-smluv-o-uchovavani-udaju-s-poskytovateli.aspx" TargetMode="External"/><Relationship Id="rId5" Type="http://schemas.openxmlformats.org/officeDocument/2006/relationships/hyperlink" Target="https://ec.europa.eu/health/tobacco/product-regulation/systems-tobacco-traceability-and-security-features_en#notification-of-proposed-primary-data-storage-providers-and-draft-data-storage-contracts" TargetMode="External"/><Relationship Id="rId4" Type="http://schemas.openxmlformats.org/officeDocument/2006/relationships/hyperlink" Target="https://ec.europa.eu/health/system/files/2018-04/2018_technicalspecifications_analysis_annex3_en_0.pdf" TargetMode="External"/><Relationship Id="rId9" Type="http://schemas.openxmlformats.org/officeDocument/2006/relationships/image" Target="../media/image1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u-secondary.dentsuaegistracking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nacenitabaku.cz/tpd/" TargetMode="External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265290" y="493975"/>
            <a:ext cx="10947887" cy="6364025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0601" y="1279629"/>
            <a:ext cx="10570148" cy="277208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Sledovatelnost tabákových výrobků</a:t>
            </a: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SZPI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0514" y="5620428"/>
            <a:ext cx="5412899" cy="691147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Ing. Šárka Hanzelková sarka.hanzelkova@szpi.gov.cz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2414788" y="4051709"/>
            <a:ext cx="79558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1" name="Ovál 20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0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24000" y="1813930"/>
            <a:ext cx="1041097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§ 12c odst. 1 - výrobce, dovozce, maloobchodní prodejce a distributor tabákových výrobků jsou povinni požádat v případech uvedených v čl. 9, 10, 14, 16 a 18 prováděcího nařízení Komise (EU) 2018/574 </a:t>
            </a:r>
            <a:r>
              <a:rPr lang="cs-CZ" sz="2100" b="1" dirty="0"/>
              <a:t>Státní tiskárnu cenin</a:t>
            </a:r>
            <a:r>
              <a:rPr lang="cs-CZ" sz="2100" dirty="0"/>
              <a:t>, s. p. o přidělení jedinečného identifikátoru, jedinečného identifikátoru na úrovni skupinových balení a identifikačního kódu hospodářského subjektu, zařízení a stroje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rgbClr val="C00000"/>
                </a:solidFill>
              </a:rPr>
              <a:t>§ 12c odst. 3 </a:t>
            </a:r>
            <a:r>
              <a:rPr lang="cs-CZ" sz="2100" dirty="0"/>
              <a:t>- výrobce, dovozce, maloobchodní prodejce a distributor tabákových výrobků jsou povinni zajistit, aby jednotkové balení </a:t>
            </a:r>
            <a:r>
              <a:rPr lang="cs-CZ" sz="2100" dirty="0">
                <a:solidFill>
                  <a:srgbClr val="C00000"/>
                </a:solidFill>
              </a:rPr>
              <a:t>tabákového výrobku jiného než cigarety nebo tabáku určeného k ručnímu balení cigaret </a:t>
            </a:r>
            <a:r>
              <a:rPr lang="cs-CZ" sz="2100" dirty="0"/>
              <a:t>bylo označeno </a:t>
            </a:r>
            <a:r>
              <a:rPr lang="cs-CZ" sz="2100" b="1" dirty="0"/>
              <a:t>jedinečným identifikátorem vydaným Státní tiskárnou cenin </a:t>
            </a:r>
            <a:r>
              <a:rPr lang="cs-CZ" sz="2100" dirty="0"/>
              <a:t>a způsobem stanoveným prováděcím právním předpisem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100" dirty="0"/>
              <a:t>§ 12c odst. 4 - výrobce, dovozce, maloobchodní prodejce a distributor tabákových výrobků jsou povinni zajistit, aby jednotkové balení tabákového výrobku jiného než cigarety nebo tabáku určeného k ručnímu balení cigaret bylo označeno </a:t>
            </a:r>
            <a:r>
              <a:rPr lang="cs-CZ" sz="2100" b="1" dirty="0"/>
              <a:t>bezpečnostním prvkem </a:t>
            </a:r>
            <a:r>
              <a:rPr lang="cs-CZ" sz="2100" dirty="0"/>
              <a:t>způsobem stanoveným prováděcím právním předpisem. Ustanovení věty první se nepoužije, pokud je jednotkové balení označeno tabákovou nálepkou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10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34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82474" y="1905042"/>
            <a:ext cx="99815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§ 13f - výrobce, dovozce, distributor a maloobchodní prodejce tabákových výrobků jsou povinni </a:t>
            </a:r>
            <a:r>
              <a:rPr lang="cs-CZ" sz="2400" b="1" dirty="0"/>
              <a:t>zaznamenávat převzetí všech jednotkových balení do svého držení, jakož i veškeré přesuny</a:t>
            </a:r>
            <a:r>
              <a:rPr lang="cs-CZ" sz="2400" dirty="0"/>
              <a:t> v rámci jejich držení a konečný výstup jednotkových balení z jejich držení. Tuto povinnost lze splnit označením a záznamem celého balení, například kartonu, krabice kartonů či palety, zůstane-li umožněno sledování a vyhledávání všech jednotkových balení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Výrobce, dovozce, distributor a maloobchodní prodejce tabákových výrobků jsou povinni vést úplné a přesné záznamy o veškerém nakládání s tabákovými výrobky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§ 13f odst. 8 - </a:t>
            </a:r>
            <a:r>
              <a:rPr lang="cs-CZ" sz="2400" b="1" dirty="0"/>
              <a:t>povinnosti maloobchodního prodejce tabákových výrobků se nevztahují na místo maloobchodního prodeje tabákových výrobků, kde uvádí tabákové výrobky na trh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11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61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97978" y="1956817"/>
            <a:ext cx="93609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§ 13f odst. 3 </a:t>
            </a:r>
            <a:r>
              <a:rPr lang="cs-CZ" sz="2400" dirty="0"/>
              <a:t>- výrobce a dovozce tabákových výrobků jsou povinni: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uzavřít smlouvu o uchovávání údajů s nezávislou třetí stranou</a:t>
            </a:r>
            <a:r>
              <a:rPr lang="cs-CZ" sz="2400" dirty="0"/>
              <a:t>, která bude spravovat zařízení pro uchovávání všech příslušných údajů; smlouvu lze uzavřít po jejím předchozím schválení Evropskou komisí (primární úložiště)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zajistit, aby se zařízení pro uchovávání údajů fyzicky nacházelo na území členského státu Evropské unie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uvést informace, které jsou obchodním tajemstvím nebo obchodně citlivými informacemi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12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6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88352" y="1868808"/>
            <a:ext cx="93705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§ 13f odst. 4 </a:t>
            </a:r>
            <a:r>
              <a:rPr lang="cs-CZ" sz="2400" dirty="0"/>
              <a:t>- výrobce tabákových výrobků je povinen: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poskytnout dovozcům, distributorům a maloobchodním prodejcům tabákových výrobků </a:t>
            </a:r>
            <a:r>
              <a:rPr lang="cs-CZ" sz="2400" b="1" dirty="0"/>
              <a:t>nezbytné zařízení</a:t>
            </a:r>
            <a:r>
              <a:rPr lang="cs-CZ" sz="2400" dirty="0"/>
              <a:t>, které umožní zaznamenávat zakoupení, prodej, uskladnění a přepravu tabákových výrobků nebo jiné nakládání s nimi a je schopné přečíst a předat zaznamenané údaje v elektronické podobě do primárního úložiště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zajistit nezávislého </a:t>
            </a:r>
            <a:r>
              <a:rPr lang="cs-CZ" sz="2400" b="1" dirty="0"/>
              <a:t>externího odborníka</a:t>
            </a:r>
            <a:r>
              <a:rPr lang="cs-CZ" sz="2400" dirty="0"/>
              <a:t>, který monitoruje činnost třetí strany a kterého schvaluje Evropská komise (auditor) (předává </a:t>
            </a:r>
            <a:r>
              <a:rPr lang="cs-CZ" sz="2400" dirty="0" err="1"/>
              <a:t>Mze</a:t>
            </a:r>
            <a:r>
              <a:rPr lang="cs-CZ" sz="2400" dirty="0"/>
              <a:t> a EK výroční zprávu)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13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36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88353" y="1868808"/>
            <a:ext cx="9260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§ 13f odst. 9 – výrobce a dovozce tabákových výrobků na žádost Státní zemědělské a potravinářské inspekce poskytnou plný přístup k záznamu ověřovacího postupu vytvořeného prostředkem k ověření neoprávněné manipulace podle čl. 7 prováděcího nařízení Komise (EU) 2018/574</a:t>
            </a:r>
          </a:p>
          <a:p>
            <a:endParaRPr lang="cs-CZ" sz="2400" dirty="0"/>
          </a:p>
          <a:p>
            <a:r>
              <a:rPr lang="cs-CZ" sz="2400" dirty="0"/>
              <a:t>§ 13g odst. 5 - nezávislá třetí strana, která dodala a nainstalovala prostředek k ověření neoprávněné manipulace, předloží po jeho instalaci bez zbytečného odkladu SZPI a EK prohlášení podle čl. 7 prováděcího nařízení Komise (EU) 2018/574</a:t>
            </a:r>
          </a:p>
          <a:p>
            <a:r>
              <a:rPr lang="cs-CZ" sz="2400" b="1" dirty="0"/>
              <a:t> 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14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19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88353" y="1868808"/>
            <a:ext cx="9260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§ 13g odst. 4 - v</a:t>
            </a:r>
            <a:r>
              <a:rPr lang="cs-CZ" sz="2400" b="1" dirty="0"/>
              <a:t> </a:t>
            </a:r>
            <a:r>
              <a:rPr lang="cs-CZ" sz="2400" dirty="0"/>
              <a:t>případě odesílání a překládky jednotkových nebo skupinových balení tabákových výrobků s celkovou hmotností nižší než 10 kg určených mimo Evropskou unii lze povinnosti podle čl. 32 odst. 1 písm. c) až e) prováděcího nařízení Komise (EU) 2018/574 splnit poskytnutím přístupu k záznamům systému sledování zásilek, který patří provozovateli logistických nebo poštovních služeb</a:t>
            </a:r>
          </a:p>
          <a:p>
            <a:r>
              <a:rPr lang="cs-CZ" sz="2400" b="1" dirty="0"/>
              <a:t> 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15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01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Povinnosti subjektů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830553" y="2033730"/>
            <a:ext cx="9205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§ 12c odst. 5 - výrobce a dovozce tabákových výrobků poskytnou vzorky tabákových výrobků, které jsou uváděny na trh, SZPI na základě její žádosti. Vzorky musí být poskytnuty ve formátu jednotkových balení a musí obsahovat použitý bezpečnostní prvek. Státní zemědělská a potravinářská inspekce zaplatí za poskytnuté vzorky náhradu.</a:t>
            </a:r>
          </a:p>
          <a:p>
            <a:r>
              <a:rPr lang="cs-CZ" sz="2400" dirty="0"/>
              <a:t>  </a:t>
            </a:r>
          </a:p>
          <a:p>
            <a:r>
              <a:rPr lang="cs-CZ" sz="2400" dirty="0"/>
              <a:t>§ 12c odst. 6 - dojde-li k ohrožení integrity ověřovacího elementu bezpečnostního prvku podle čl. 6 odst. 2 prováděcího rozhodnutí Komise (EU)  2018/576, ústřední inspektorát SZPI nařídí nahrazení nebo změnu bezpečnostního prvku výrobci tabákových výrobků, dovozci tabákových výrobků a poskytovateli bezpečnostního prvku.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16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37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Bezpečnostní prvek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830552" y="2033730"/>
            <a:ext cx="96502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Nařízení (EU) 2018/576, o technických normách pro bezpečnostní prvky používané na tabákové výrobky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bezpečnostní prvky tvoří nejméně pět typů ověřovacích elementů, z nichž alespoň jeden je zjevný, jeden je poloskrytý a jeden je skrytý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alespoň jeden z ověřovacích elementů musí dodávat poskytovatel, který je nezávislou třetí stranou a splňuje požadavky na nezávislost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17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11" name="Picture 2" descr="http://ftp.aspi.cz/obr/full/pr/82-201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1070" y="4941788"/>
            <a:ext cx="1316735" cy="25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ftp.aspi.cz/obr/full/pr/82-2019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0461" y="4937595"/>
            <a:ext cx="1297489" cy="254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3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Integrita bezpečnostního prvku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88353" y="1868808"/>
            <a:ext cx="9514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 § 15b odst. 7 – SZPI v návaznosti informuje výrobce a dovozce tabákových výrobků a poskytovatele bezpečnostního prvku o ohrožení bezpečnostního prvku podle čl. 6 odst. 2 prováděcího rozhodnutí Komise (EU) 2018/576</a:t>
            </a: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 § 15b odst. 8 - Generální ředitelství cel bezodkladně informuje SZPI o narušení integrity tabákové nálepky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18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342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Vydavatel identifikátorů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41714" y="1945388"/>
            <a:ext cx="101932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cs typeface="Arial" panose="020B0604020202020204" pitchFamily="34" charset="0"/>
              </a:rPr>
              <a:t>§ 13g odst. 1 - </a:t>
            </a:r>
            <a:r>
              <a:rPr lang="cs-CZ" sz="2200" b="1" dirty="0"/>
              <a:t>Státní tiskárna cenin, </a:t>
            </a:r>
            <a:r>
              <a:rPr lang="cs-CZ" sz="2200" b="1" dirty="0" err="1"/>
              <a:t>s.p</a:t>
            </a:r>
            <a:r>
              <a:rPr lang="cs-CZ" sz="2200" b="1" dirty="0"/>
              <a:t> </a:t>
            </a:r>
            <a:r>
              <a:rPr lang="cs-CZ" sz="2200" dirty="0"/>
              <a:t>je podle čl. 3 prováděcího nařízení Komise (EU) 2018/574 na území České republiky jediným vydavatelem</a:t>
            </a:r>
          </a:p>
          <a:p>
            <a:r>
              <a:rPr lang="cs-CZ" sz="2200" dirty="0"/>
              <a:t>a) jedinečného identifikátoru na úrovni jednotkového balení podle čl. 6 prováděcího nařízení Komise (EU) 2018/574,</a:t>
            </a:r>
          </a:p>
          <a:p>
            <a:r>
              <a:rPr lang="cs-CZ" sz="2200" dirty="0"/>
              <a:t>b) jedinečného identifikátoru na úrovni skupinového balení podle čl. 10 prováděcího nařízení Komise (EU) 2018/574,</a:t>
            </a:r>
          </a:p>
          <a:p>
            <a:r>
              <a:rPr lang="cs-CZ" sz="2200" dirty="0"/>
              <a:t>c) identifikačního kódu hospodářského subjektu podle čl. 14 prováděcího nařízení Komise (EU) 2018/574,</a:t>
            </a:r>
          </a:p>
          <a:p>
            <a:r>
              <a:rPr lang="cs-CZ" sz="2200" dirty="0"/>
              <a:t>d) identifikačního kódu zařízení podle čl. 16 prováděcího nařízení Komise (EU) 2018/574 a</a:t>
            </a:r>
          </a:p>
          <a:p>
            <a:r>
              <a:rPr lang="cs-CZ" sz="2200" dirty="0"/>
              <a:t>e) identifikačního kódu stroje podle čl. 18 prováděcího nařízení Komise (EU) 2018/574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cs typeface="Arial" panose="020B0604020202020204" pitchFamily="34" charset="0"/>
              </a:rPr>
              <a:t>Kód vydavatele LESTC               </a:t>
            </a:r>
            <a:r>
              <a:rPr lang="cs-CZ" sz="2400" dirty="0">
                <a:hlinkClick r:id="rId3"/>
              </a:rPr>
              <a:t>https://znacenitabaku.cz</a:t>
            </a:r>
            <a:endParaRPr lang="cs-CZ" sz="2400" dirty="0">
              <a:hlinkClick r:id="rId4"/>
            </a:endParaRPr>
          </a:p>
          <a:p>
            <a:pPr lvl="1" algn="ctr"/>
            <a:r>
              <a:rPr lang="cs-CZ" sz="2400" dirty="0">
                <a:hlinkClick r:id="rId4"/>
              </a:rPr>
              <a:t>https://stc.cz/produkty/track-trace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19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11" name="Picture 4" descr="VÃ½sledek obrÃ¡zku pro statni tiskarna cenin"/>
          <p:cNvPicPr>
            <a:picLocks noChangeAspect="1" noChangeArrowheads="1"/>
          </p:cNvPicPr>
          <p:nvPr/>
        </p:nvPicPr>
        <p:blipFill>
          <a:blip r:embed="rId7" cstate="print"/>
          <a:srcRect l="26750" r="30216" b="29542"/>
          <a:stretch>
            <a:fillRect/>
          </a:stretch>
        </p:blipFill>
        <p:spPr bwMode="auto">
          <a:xfrm>
            <a:off x="10013596" y="109795"/>
            <a:ext cx="1853499" cy="1853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55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53453" y="199641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SZPI informace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108652"/>
            <a:ext cx="920546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2021 – 550 zaměstnanců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7 krajských inspektorátů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2 specializované akreditované laboratoře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mobilní kanceláře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přes 65 000 kontrolovaných osob, cca 81 000 kontrolovaných provozoven</a:t>
            </a:r>
            <a:endParaRPr lang="cs-CZ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2021 – 44 218 kontrol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227183" y="6355064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2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5415" y="2042119"/>
            <a:ext cx="2063856" cy="18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Vydavatel identifikátorů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14712" y="2052587"/>
            <a:ext cx="98829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cs typeface="Arial" panose="020B0604020202020204" pitchFamily="34" charset="0"/>
              </a:rPr>
              <a:t>§ 15b odst. 6 - </a:t>
            </a:r>
            <a:r>
              <a:rPr lang="cs-CZ" sz="2800" dirty="0" err="1">
                <a:cs typeface="Arial" panose="020B0604020202020204" pitchFamily="34" charset="0"/>
              </a:rPr>
              <a:t>MZe</a:t>
            </a:r>
            <a:r>
              <a:rPr lang="cs-CZ" sz="2800" dirty="0"/>
              <a:t> oznámí EK jmenování vydavatele identifikátorů a identifikačních kódů na území České republiky a údaje o něm zveřejní podle čl. 3 prováděcího nařízení Komise (EU) 2018/574</a:t>
            </a:r>
          </a:p>
          <a:p>
            <a:endParaRPr lang="cs-CZ" sz="2000" dirty="0"/>
          </a:p>
          <a:p>
            <a:r>
              <a:rPr lang="cs-CZ" sz="2400" dirty="0">
                <a:hlinkClick r:id="rId3"/>
              </a:rPr>
              <a:t>https://eagri.cz/public/web/mze/potraviny/tabakove-vyrobky/sledovatelnost-tabakovych-vyrobku/jmenovani-statni-tiskarny-cenin-s-p.html</a:t>
            </a:r>
            <a:endParaRPr lang="cs-CZ" sz="2400" dirty="0"/>
          </a:p>
          <a:p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20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25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Deaktivace identifikačních kódů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88352" y="1868808"/>
            <a:ext cx="101466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 </a:t>
            </a:r>
            <a:r>
              <a:rPr lang="cs-CZ" sz="2400" dirty="0"/>
              <a:t>§ 13g odst. 6 – v případě zjištění vážného porušení požadavků na výrobu, dovoz, distribuci nebo uvádění tabákových výrobků na trh stanovených tímto zákonem nebo přímo použitelným předpisem EU rozhodne ústřední inspektorát SZPI o deaktivaci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identifikačního kódu hospodářského subjektu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identifikačního kódu zařízení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identifikačního kódu 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STC identifikační kódy neprodleně deaktivuje a o deaktivaci kódu informuje SZPI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SZPI s uvedením důvodů informuje o deaktivaci kódu výrobce, dovozce, distributora, maloobchodního prodejce nebo provozovatele první maloobchodní prodejny, jehož kódy byly deaktivovány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Rozhodnutí může být prvním úkonem v řízení</a:t>
            </a:r>
            <a:endParaRPr lang="cs-CZ" sz="3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21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89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EU legislativa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65514" y="2108652"/>
            <a:ext cx="100311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cs typeface="Arial" panose="020B0604020202020204" pitchFamily="34" charset="0"/>
              </a:rPr>
              <a:t>Nařízení (EU) 2018/573 primární úložiště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6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cs typeface="Arial" panose="020B0604020202020204" pitchFamily="34" charset="0"/>
              </a:rPr>
              <a:t>Nařízení (EU) 2018/574 sledovatelnost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6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cs typeface="Arial" panose="020B0604020202020204" pitchFamily="34" charset="0"/>
              </a:rPr>
              <a:t>Nařízení (EU) 2018/576 bezpečnostní prvky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22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9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Jedinečný identifikátor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775653" y="17230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04834" y="1827828"/>
            <a:ext cx="8542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Informace v jedinečném identifikátoru: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Vydavatel identifikátoru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Vydání a aplikace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Výrobce, zařízení, stroj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Doba výroby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Značka a druh výrobku (TP ID z EUCEG)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Země uvedení na trh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Zamýšlená trasa přepravy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i="1" dirty="0"/>
              <a:t>Dovozce v případě dovozu do Evropské unie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i="1" dirty="0"/>
              <a:t>Pohyb výrobku (generování, aplikace, odeslání, příjem, překládka, </a:t>
            </a:r>
            <a:r>
              <a:rPr lang="cs-CZ" sz="2400" i="1" dirty="0" err="1"/>
              <a:t>disagregace</a:t>
            </a:r>
            <a:r>
              <a:rPr lang="cs-CZ" sz="2400" i="1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i="1" dirty="0"/>
              <a:t>Odběratelé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i="1" dirty="0"/>
              <a:t>Finanční transakce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23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4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Jedinečný identifikátor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43050" y="1875273"/>
            <a:ext cx="889524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série alfanumerických znaků obsahující: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identifikační kód vydavatele identifikátorů (5 znaků) (LESTC)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Sériové číslo (9 znaků)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Identifikační informace (kód produktu) (7 znaků)</a:t>
            </a:r>
            <a:endParaRPr lang="cs-CZ" sz="2800" b="1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24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481" y="4514672"/>
            <a:ext cx="9671313" cy="16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2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Jedinečný identifikátor - příklad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43050" y="1875273"/>
            <a:ext cx="1024255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UI vygenerované STC: </a:t>
            </a:r>
            <a:r>
              <a:rPr lang="cs-CZ" sz="2800" b="1" dirty="0">
                <a:solidFill>
                  <a:srgbClr val="FF0000"/>
                </a:solidFill>
              </a:rPr>
              <a:t>LESTC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vm6EHjk6E</a:t>
            </a:r>
            <a:r>
              <a:rPr lang="cs-CZ" sz="2800" b="1" dirty="0">
                <a:solidFill>
                  <a:srgbClr val="37BF81"/>
                </a:solidFill>
              </a:rPr>
              <a:t>ROD72iF</a:t>
            </a:r>
            <a:r>
              <a:rPr lang="cs-CZ" sz="2800" b="1" dirty="0"/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UI po přidání časového razítka ve formátu </a:t>
            </a:r>
            <a:r>
              <a:rPr lang="cs-CZ" sz="2800" dirty="0" err="1"/>
              <a:t>RRMMDDhh</a:t>
            </a:r>
            <a:r>
              <a:rPr lang="cs-CZ" sz="2800" dirty="0"/>
              <a:t> hospodářským subjektem: LESTCvm6EHjk6EROD72iF</a:t>
            </a:r>
            <a:r>
              <a:rPr lang="cs-CZ" sz="2800" dirty="0">
                <a:solidFill>
                  <a:srgbClr val="FFC000"/>
                </a:solidFill>
              </a:rPr>
              <a:t>19113013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Časové razítko lze přidat po aplikaci UI na výrobek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UI poskytované vydavatelem musí být žadatelem upraven, než dojde k zakódování do datového média pomocí kvalifikátorů povinných údajů a oddělovači (do úložiště se odesílá do sekundárního úložiště bez kvalifikátorů)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25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2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Jedinečný identifikátor - žádost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43050" y="1875273"/>
            <a:ext cx="1024255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="1" dirty="0"/>
              <a:t>Žádost STC o jedinečné identifikátory podává výrobce a dovozce </a:t>
            </a:r>
            <a:r>
              <a:rPr lang="cs-CZ" sz="2800" dirty="0"/>
              <a:t>dle kapitoly II oddílu 2 bodu 2.1 přílohy II nař. (EU 2018/574)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STC </a:t>
            </a:r>
            <a:r>
              <a:rPr lang="cs-CZ" sz="2800" b="1" dirty="0"/>
              <a:t>do 2 pracovních dnů </a:t>
            </a:r>
            <a:r>
              <a:rPr lang="cs-CZ" sz="2800" dirty="0"/>
              <a:t>od přijetí žádosti vygeneruje jedinečné identifikátory, předá je prostřednictvím </a:t>
            </a:r>
            <a:r>
              <a:rPr lang="cs-CZ" sz="2800" dirty="0" err="1"/>
              <a:t>routeru</a:t>
            </a:r>
            <a:r>
              <a:rPr lang="cs-CZ" sz="2800" dirty="0"/>
              <a:t> do primárního úložiště výrobce nebo dovozce a pak předá kódy elektronicky výrobci nebo dovozci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Fyzické dodání jedinečných identifikátorů na úrovni jednotkových balení jako alternativa k elektronickému dodání </a:t>
            </a:r>
            <a:r>
              <a:rPr lang="pl-PL" sz="2800" dirty="0"/>
              <a:t>do 10 pracovních dnů od přijetí žádosti v </a:t>
            </a:r>
            <a:r>
              <a:rPr lang="cs-CZ" sz="2800" dirty="0"/>
              <a:t>ve formě optických čárových kódů umístěných na fyzických nosičích, jako jsou nálepky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26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967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Jedinečný identifikátor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43050" y="1875273"/>
            <a:ext cx="1039192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§ 7 odst. 1 vyhl. č. 261/2016 Sb. - jedinečný identifikátor musí být vytištěn nebo upevněn neodstranitelně, musí být nesmazatelný a nesmí být žádným způsobem skryt nebo narušen, a to ani použitím tabákové nálepky nebo cenovky či při otevíraní balení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Datová média na jednotkovém balení: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datová matice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QR kód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err="1"/>
              <a:t>DotCode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27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14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Jedinečný identifikátor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43050" y="1875273"/>
            <a:ext cx="822646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časové razítko - může být přidáno samostatně ve formátu </a:t>
            </a:r>
            <a:r>
              <a:rPr lang="cs-CZ" sz="2800" dirty="0" err="1"/>
              <a:t>RRMMDDhh</a:t>
            </a:r>
            <a:r>
              <a:rPr lang="cs-CZ" sz="2800" dirty="0"/>
              <a:t> jako okem čitelné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každé datové médium musí zahrnovat </a:t>
            </a:r>
            <a:r>
              <a:rPr lang="cs-CZ" sz="2800" b="1" dirty="0"/>
              <a:t>kód čitelný lidským okem </a:t>
            </a:r>
            <a:r>
              <a:rPr lang="cs-CZ" sz="2800" dirty="0"/>
              <a:t>(prvních 14 znaků UI), nejlépe vedle optického datového média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u="sng" dirty="0"/>
              <a:t>čitelnost</a:t>
            </a:r>
            <a:r>
              <a:rPr lang="cs-CZ" sz="2800" dirty="0"/>
              <a:t> optických datových médií alespoň 3,5 v souladu s normou ISO/IEC 15415:2011 pro dvourozměrná datová média nebo v souladu s normou ISO/IEC 15416:2016 pro lineární symboly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nutnost zachovat čitelnost po dobu alespoň pěti let od svého vytvoření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28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17619" r="21534" b="6666"/>
          <a:stretch/>
        </p:blipFill>
        <p:spPr>
          <a:xfrm>
            <a:off x="9769511" y="143576"/>
            <a:ext cx="2173784" cy="4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2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978087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dirty="0"/>
              <a:t>Prostředek k ověření neoprávněné manipulace</a:t>
            </a:r>
            <a:endParaRPr lang="cs-CZ" b="1" dirty="0">
              <a:cs typeface="Arial" panose="020B0604020202020204" pitchFamily="34" charset="0"/>
            </a:endParaRP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43050" y="1875273"/>
            <a:ext cx="100339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Výrobci a dovozci zajistí kontrolu správnosti aplikace a čitelnosti jedinečného identifikátoru prostředkem k ověření neoprávněné manipulace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záznam procesu ověřování následujícího po aplikaci každého jedinečného identifikátoru na úrovni jednotkových balení pomocí videa nebo protokolového souboru (uchování 9 měsíců)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Prostředek dodaný a nainstalovaným nezávislou třetí stranou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Na žádost se záznam poskytne SZPI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</a:rPr>
              <a:t>Nepoužije se na plně manuální výrobní procesy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/>
              <a:t>Prohlášení o právní a finanční nezávislosti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hlinkClick r:id="rId3"/>
              </a:rPr>
              <a:t>https://www.szpi.gov.cz/clanek/prohlaseni-o-pravni-a-financni-nezavislosti-poskytovatelu-prostredku-k-overeni-neopravnene-manipulace.aspx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29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4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53453" y="199641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SZPI informace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108652"/>
            <a:ext cx="92054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webové stránky SZPI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sekce Informace – Podnikatelé – Tabákové výrobky – Sledovatelnost tabákových výrobků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800" dirty="0"/>
          </a:p>
          <a:p>
            <a:pPr>
              <a:defRPr/>
            </a:pPr>
            <a:r>
              <a:rPr lang="cs-CZ" sz="2400" dirty="0">
                <a:hlinkClick r:id="rId3"/>
              </a:rPr>
              <a:t>https://www.szpi.gov.cz/sledovatelnost-tabakovych-vyrobku.aspx</a:t>
            </a:r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227183" y="6355064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42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Jedinečný identifikátor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65515" y="1955005"/>
            <a:ext cx="921697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Skupinové balení </a:t>
            </a:r>
            <a:r>
              <a:rPr lang="cs-CZ" sz="2400" dirty="0">
                <a:cs typeface="Arial" panose="020B0604020202020204" pitchFamily="34" charset="0"/>
              </a:rPr>
              <a:t>– </a:t>
            </a:r>
            <a:r>
              <a:rPr lang="cs-CZ" sz="2400" dirty="0"/>
              <a:t>karton, bedna, paleta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Záznamové povinnosti lze plnit pomocí záznamů skupinových balení</a:t>
            </a:r>
            <a:endParaRPr lang="cs-CZ" sz="24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Formát dle normy </a:t>
            </a:r>
            <a:r>
              <a:rPr lang="cs-CZ" sz="2400" dirty="0"/>
              <a:t>ISO/IEC 15459-1:2014 nebo ISO/IEC 15459- 4:2014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Hospodářské subjekty je vydávají sami nebo lze požádat vydavatele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propojení s identifikátory na nižších úrovních!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může se přidat označení „TTT“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30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13" name="Obrázek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270465" y="5133370"/>
            <a:ext cx="4747208" cy="1404257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7340" y="4197266"/>
            <a:ext cx="27818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54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Systém úložišť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65515" y="1955005"/>
            <a:ext cx="921697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31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14" name="Obrázek 13" descr="C:\Users\hanzelkova\Documents\Tabákové výrobky\Sledovatelnost\prezentace\Seminář 2019\schema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12" y="1414069"/>
            <a:ext cx="10947888" cy="5443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1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úložiště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65515" y="2108652"/>
            <a:ext cx="9862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každý výrobce a dovozce zajistí zřízení primárního úložiště na základě smlouvy předložené EK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primární úložiště = nezávislá třetí strana - </a:t>
            </a:r>
            <a:r>
              <a:rPr lang="cs-CZ" sz="2400" dirty="0"/>
              <a:t>výběr v souladu s postupem stanoveným v oddílu A přílohy I nařízení (EU) 2018/573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každé primární úložiště spravuje výhradně informace, které se týkají tabákových výrobků výrobce nebo dovozce, který si toto úložiště sjednal</a:t>
            </a:r>
            <a:endParaRPr lang="cs-CZ" sz="24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nezávislost na tabákovém průmyslu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data jsou zasílána přes </a:t>
            </a:r>
            <a:r>
              <a:rPr lang="cs-CZ" sz="2400" dirty="0" err="1">
                <a:cs typeface="Arial" panose="020B0604020202020204" pitchFamily="34" charset="0"/>
              </a:rPr>
              <a:t>router</a:t>
            </a:r>
            <a:r>
              <a:rPr lang="cs-CZ" sz="2400" dirty="0">
                <a:cs typeface="Arial" panose="020B0604020202020204" pitchFamily="34" charset="0"/>
              </a:rPr>
              <a:t> (směrovací služba) do sekundárního úložiště </a:t>
            </a:r>
            <a:r>
              <a:rPr lang="cs-CZ" sz="2400" dirty="0"/>
              <a:t>souladu se společným datovým slovníkem poskytnutým sekundárním úložištěm</a:t>
            </a: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32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577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úložiště schválená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33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904" y="1901826"/>
            <a:ext cx="7840153" cy="452165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99248" y="6408585"/>
            <a:ext cx="9435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hlinkClick r:id="rId6"/>
              </a:rPr>
              <a:t>https://ec.europa.eu/health/system/files/2019-07/primaryrepositories_approvedproviders_en_0.pdf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9371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úložiště – návrh smlouvy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17802" y="1914678"/>
            <a:ext cx="100767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dle přílohy I části A odst. 6 nařízení (EU) 2018/574  výrobci a dovozci tabákových výrobků jiných než cigaret a tabáku k ručnímu balení cigaret </a:t>
            </a:r>
            <a:r>
              <a:rPr lang="cs-CZ" sz="2800" dirty="0">
                <a:solidFill>
                  <a:srgbClr val="C00000"/>
                </a:solidFill>
              </a:rPr>
              <a:t>oznámí Komisi </a:t>
            </a:r>
            <a:r>
              <a:rPr lang="cs-CZ" sz="2800" b="1" dirty="0">
                <a:solidFill>
                  <a:srgbClr val="C00000"/>
                </a:solidFill>
              </a:rPr>
              <a:t>do 31. prosince 2022 </a:t>
            </a:r>
            <a:r>
              <a:rPr lang="cs-CZ" sz="2800" dirty="0">
                <a:solidFill>
                  <a:srgbClr val="C00000"/>
                </a:solidFill>
              </a:rPr>
              <a:t>totožnost navrhovaného poskytovatele, návrh smlouvy o uchovávání údajů </a:t>
            </a:r>
            <a:r>
              <a:rPr lang="cs-CZ" sz="2800" dirty="0"/>
              <a:t>obsahující klíčové prvky stanovené v nařízení v přenesené pravomoci (EU) 2018/573 ke schválení Komisí </a:t>
            </a:r>
            <a:r>
              <a:rPr lang="cs-CZ" sz="2800" dirty="0">
                <a:solidFill>
                  <a:srgbClr val="C00000"/>
                </a:solidFill>
              </a:rPr>
              <a:t>a další dokumentaci </a:t>
            </a:r>
            <a:r>
              <a:rPr lang="cs-CZ" sz="2800" dirty="0"/>
              <a:t>(písemné prohlášení o technické a provozní odbornosti, písemné prohlášení o právní a finanční nezávislosti a tabulku znázorňující srovnání mezi smluvními ustanoveními a požadavky stanovenými v nařízení v přenesené pravomoci (EU) 2018/573)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34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277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957875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Primární úložiště – návrh poskytovatele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468816" y="1898527"/>
            <a:ext cx="1014079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EK do 3 měsíců od přijetí oznámení navrhovaného poskytovatele a návrh smlouvy schválí, nebo zamítne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Pokud EK návrh nechválí, </a:t>
            </a:r>
            <a:r>
              <a:rPr lang="cs-CZ" sz="2400" dirty="0"/>
              <a:t>dotčený výrobce nebo dovozce do 1 měsíce od okamžiku, kdy byl EK informován navrhne alternativního poskytovatele a/nebo provede potřebné změny v návrhu smlouvy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oznámení na </a:t>
            </a:r>
            <a:r>
              <a:rPr lang="cs-CZ" sz="2400" dirty="0">
                <a:cs typeface="Arial" panose="020B0604020202020204" pitchFamily="34" charset="0"/>
                <a:hlinkClick r:id="rId3"/>
              </a:rPr>
              <a:t>SANTE-TT-SW@ec.europa.eu</a:t>
            </a:r>
            <a:endParaRPr lang="cs-CZ" sz="24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Vzorová smlouva </a:t>
            </a:r>
            <a:r>
              <a:rPr lang="cs-CZ" sz="1600" dirty="0">
                <a:cs typeface="Arial" panose="020B0604020202020204" pitchFamily="34" charset="0"/>
                <a:hlinkClick r:id="rId4"/>
              </a:rPr>
              <a:t>https://ec.europa.eu/health/system/files/2018-04/2018_technicalspecifications_analysis_annex3_en_0.pdf</a:t>
            </a:r>
            <a:endParaRPr lang="cs-CZ" sz="16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Vzory dokumentace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  <a:hlinkClick r:id="rId5"/>
              </a:rPr>
              <a:t>https://ec.europa.eu/health/tobacco/product-regulation/systems-tobacco-traceability-and-security-features_en#notification-of-proposed-primary-data-storage-providers-and-draft-data-storage-contracts</a:t>
            </a:r>
            <a:endParaRPr lang="cs-CZ" sz="1600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  <a:hlinkClick r:id="rId6"/>
              </a:rPr>
              <a:t>https://www.szpi.gov.cz/clanek/oznameni-navrhovanych-poskytovatelu-primarnich-ulozist-a-navrh-smluv-o-uchovavani-udaju-s-poskytovateli.aspx</a:t>
            </a: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35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SANTE-TT-SW  </a:t>
            </a:r>
            <a:r>
              <a:rPr kumimoji="0" lang="cs-CZ" altLang="cs-CZ" sz="6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ec</a:t>
            </a: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.europa.eu</a:t>
            </a:r>
            <a:r>
              <a:rPr kumimoji="0" lang="cs-CZ" altLang="cs-CZ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900" b="0" i="0" u="sng" strike="noStrike" cap="none" normalizeH="0" baseline="0">
              <a:ln>
                <a:noFill/>
              </a:ln>
              <a:solidFill>
                <a:srgbClr val="22783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avinac.gif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-68263"/>
            <a:ext cx="104775" cy="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SANTE-TT-SW  </a:t>
            </a:r>
            <a:r>
              <a:rPr kumimoji="0" lang="cs-CZ" altLang="cs-CZ" sz="6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ec</a:t>
            </a: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22783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.europa.eu</a:t>
            </a:r>
            <a:r>
              <a:rPr kumimoji="0" lang="cs-CZ" altLang="cs-CZ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900" b="0" i="0" u="sng" strike="noStrike" cap="none" normalizeH="0" baseline="0">
              <a:ln>
                <a:noFill/>
              </a:ln>
              <a:solidFill>
                <a:srgbClr val="22783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zavinac.gif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4137"/>
            <a:ext cx="104775" cy="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899F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SANTE-TT-SW  </a:t>
            </a:r>
            <a:r>
              <a:rPr kumimoji="0" lang="cs-CZ" altLang="cs-CZ" sz="600" b="0" i="0" u="sng" strike="noStrike" cap="none" normalizeH="0" baseline="0">
                <a:ln>
                  <a:noFill/>
                </a:ln>
                <a:solidFill>
                  <a:srgbClr val="899F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899F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ec</a:t>
            </a:r>
            <a:r>
              <a:rPr kumimoji="0" lang="cs-CZ" altLang="cs-CZ" sz="900" b="0" i="0" u="sng" strike="noStrike" cap="none" normalizeH="0" baseline="0">
                <a:ln>
                  <a:noFill/>
                </a:ln>
                <a:solidFill>
                  <a:srgbClr val="899F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.europa.eu</a:t>
            </a:r>
            <a:r>
              <a:rPr kumimoji="0" lang="cs-CZ" altLang="cs-CZ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900" b="0" i="0" u="sng" strike="noStrike" cap="none" normalizeH="0" baseline="0">
              <a:ln>
                <a:noFill/>
              </a:ln>
              <a:solidFill>
                <a:srgbClr val="899F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zavinac.gif">
            <a:hlinkClick r:id="rId3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6537"/>
            <a:ext cx="104775" cy="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13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úložiště + router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65515" y="2108652"/>
            <a:ext cx="949340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Provozovatelem</a:t>
            </a:r>
            <a:r>
              <a:rPr lang="cs-CZ" sz="2400" b="1" dirty="0">
                <a:cs typeface="Arial" panose="020B0604020202020204" pitchFamily="34" charset="0"/>
              </a:rPr>
              <a:t> </a:t>
            </a:r>
            <a:r>
              <a:rPr lang="cs-CZ" sz="2400" b="1" dirty="0" err="1">
                <a:cs typeface="Arial" panose="020B0604020202020204" pitchFamily="34" charset="0"/>
              </a:rPr>
              <a:t>Dentsu</a:t>
            </a:r>
            <a:r>
              <a:rPr lang="cs-CZ" sz="2400" b="1" dirty="0">
                <a:cs typeface="Arial" panose="020B0604020202020204" pitchFamily="34" charset="0"/>
              </a:rPr>
              <a:t> Aegis Network </a:t>
            </a:r>
            <a:r>
              <a:rPr lang="cs-CZ" sz="2400" b="1" dirty="0" err="1">
                <a:cs typeface="Arial" panose="020B0604020202020204" pitchFamily="34" charset="0"/>
              </a:rPr>
              <a:t>Switzerland</a:t>
            </a:r>
            <a:r>
              <a:rPr lang="cs-CZ" sz="2400" b="1" dirty="0">
                <a:cs typeface="Arial" panose="020B0604020202020204" pitchFamily="34" charset="0"/>
              </a:rPr>
              <a:t> AG </a:t>
            </a:r>
            <a:r>
              <a:rPr lang="cs-CZ" sz="2400" dirty="0">
                <a:cs typeface="Arial" panose="020B0604020202020204" pitchFamily="34" charset="0"/>
              </a:rPr>
              <a:t>(smlouva s EK)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Vydává technické specifikace a datový slovník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err="1">
                <a:cs typeface="Arial" panose="020B0604020202020204" pitchFamily="34" charset="0"/>
              </a:rPr>
              <a:t>router</a:t>
            </a:r>
            <a:r>
              <a:rPr lang="cs-CZ" sz="2400" dirty="0">
                <a:cs typeface="Arial" panose="020B0604020202020204" pitchFamily="34" charset="0"/>
              </a:rPr>
              <a:t> směřuje zprávy od distributorů do příslušných primárních úložišť a dále do sekundárního úložiště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Standardní a pokročilé uživatelské rozhraní a mobilní aplikace </a:t>
            </a:r>
            <a:r>
              <a:rPr lang="cs-CZ" sz="2400" b="1" dirty="0">
                <a:cs typeface="Arial" panose="020B0604020202020204" pitchFamily="34" charset="0"/>
              </a:rPr>
              <a:t>pro státní správu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b="1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  <a:hlinkClick r:id="rId3"/>
              </a:rPr>
              <a:t>https://eu-secondary.dentsuaegistracking.com</a:t>
            </a:r>
            <a:endParaRPr lang="cs-CZ" sz="2400" b="1" dirty="0"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b="1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36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871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kódy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37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2" name="TextovéPole 1"/>
          <p:cNvSpPr txBox="1"/>
          <p:nvPr/>
        </p:nvSpPr>
        <p:spPr>
          <a:xfrm>
            <a:off x="1823156" y="1981200"/>
            <a:ext cx="10111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Hospodářský subjekt, zařízení, stroj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Registrace na základě žádosti u STC </a:t>
            </a:r>
            <a:r>
              <a:rPr lang="cs-CZ" sz="2800" dirty="0">
                <a:hlinkClick r:id="rId5"/>
              </a:rPr>
              <a:t>https://znacenitabaku.cz/tpd/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U provozovatelů prvních maloobchodních prodejen může být s jeho souhlasem povinnost požádat o identifikační kód hospodářského subjektu splněna také kterýmkoli jiným registrovaným hospodářským subjektem (předá identifikační kódy)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Identifikační kódy předá STC do dvou pracovních dnů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Hospodářské subjekty si vyměňují informace o svých příslušných identifikačních kódech</a:t>
            </a:r>
          </a:p>
        </p:txBody>
      </p:sp>
    </p:spTree>
    <p:extLst>
      <p:ext uri="{BB962C8B-B14F-4D97-AF65-F5344CB8AC3E}">
        <p14:creationId xmlns:p14="http://schemas.microsoft.com/office/powerpoint/2010/main" val="1489329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420602" y="143576"/>
            <a:ext cx="10646212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kód hospodářského subjektu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38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2" name="TextovéPole 1"/>
          <p:cNvSpPr txBox="1"/>
          <p:nvPr/>
        </p:nvSpPr>
        <p:spPr>
          <a:xfrm>
            <a:off x="1823156" y="1981200"/>
            <a:ext cx="1011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Hospodářský subjekt – kód pro každý členský stát, v němž provozují alespoň jedno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Dovozci požádají o identifikační kód od vydavatele identifikátorů příslušného pro každý členský stát, na jehož trh uvádějí své výrobky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Hospodářské subjekty informují vydavatele identifikátorů o všech identifikačních kódech hospodářského subjektu, které jim přiřadili jiní vydavatelé identifikátorů (do 2 dnů)</a:t>
            </a:r>
          </a:p>
        </p:txBody>
      </p:sp>
    </p:spTree>
    <p:extLst>
      <p:ext uri="{BB962C8B-B14F-4D97-AF65-F5344CB8AC3E}">
        <p14:creationId xmlns:p14="http://schemas.microsoft.com/office/powerpoint/2010/main" val="1445531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kód zařízení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39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2" name="TextovéPole 1"/>
          <p:cNvSpPr txBox="1"/>
          <p:nvPr/>
        </p:nvSpPr>
        <p:spPr>
          <a:xfrm>
            <a:off x="1823156" y="1981200"/>
            <a:ext cx="9335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Zařízení – vygenerován vydavatelem příslušným pro území, na němž se zařízení nachází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Povinnost požádat o identifikační kód zařízení týkající se výrobních zařízení nacházejících se mimo EU má dovozce se sídlem v EU u vydavatele ČS, na jehož trh uvádí své výrobky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Se souhlasem subjektu odpovědného za zařízení mimo EU</a:t>
            </a:r>
          </a:p>
        </p:txBody>
      </p:sp>
    </p:spTree>
    <p:extLst>
      <p:ext uri="{BB962C8B-B14F-4D97-AF65-F5344CB8AC3E}">
        <p14:creationId xmlns:p14="http://schemas.microsoft.com/office/powerpoint/2010/main" val="132019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Sledovatelnost TV – základní informace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108652"/>
            <a:ext cx="92054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Zákon č. 110/1997 Sb.</a:t>
            </a:r>
            <a:r>
              <a:rPr lang="cs-CZ" sz="2400" dirty="0">
                <a:cs typeface="Arial" panose="020B0604020202020204" pitchFamily="34" charset="0"/>
              </a:rPr>
              <a:t>, o potravinách a tabákových výrobcích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Vyhláška č. 261/2016 Sb.</a:t>
            </a:r>
            <a:r>
              <a:rPr lang="cs-CZ" sz="2400" dirty="0">
                <a:cs typeface="Arial" panose="020B0604020202020204" pitchFamily="34" charset="0"/>
              </a:rPr>
              <a:t>, o tabákových výrobcích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Prováděcí nařízení Komise (EU) 2018/574, </a:t>
            </a:r>
            <a:r>
              <a:rPr lang="cs-CZ" sz="2400" dirty="0">
                <a:cs typeface="Arial" panose="020B0604020202020204" pitchFamily="34" charset="0"/>
              </a:rPr>
              <a:t>o technických normách pro zavedení a provoz systému sledovatelnosti tabákových výrobků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Nařízení Komise v přenesené pravomoc (EU) 2018/573</a:t>
            </a:r>
            <a:r>
              <a:rPr lang="cs-CZ" sz="2400" dirty="0"/>
              <a:t>, o klíčových prvcích smluv o uchovávání údajů, jež mají být uzavírány v rámci systému sledovatelnosti tabákových výrobků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cs typeface="Arial" panose="020B0604020202020204" pitchFamily="34" charset="0"/>
              </a:rPr>
              <a:t>Prováděcí nařízení Komise (EU) 2018/576</a:t>
            </a:r>
            <a:r>
              <a:rPr lang="cs-CZ" sz="2400" dirty="0">
                <a:cs typeface="Arial" panose="020B0604020202020204" pitchFamily="34" charset="0"/>
              </a:rPr>
              <a:t>, </a:t>
            </a:r>
            <a:r>
              <a:rPr lang="cs-CZ" sz="2400" dirty="0"/>
              <a:t>o technických normách pro bezpečnostní prvky používané na tabákové výrobky</a:t>
            </a: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148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Identifikační kód stroje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40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2" name="TextovéPole 1"/>
          <p:cNvSpPr txBox="1"/>
          <p:nvPr/>
        </p:nvSpPr>
        <p:spPr>
          <a:xfrm>
            <a:off x="1708856" y="1924403"/>
            <a:ext cx="9450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Stroj – kód vydaný vydavatelem příslušným pro území, na němž se stroj nachází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Povinnost požádat o identifikační kód strojů, které se nacházejí ve výrobních zařízeních mimo EU, má dovozce se sídlem v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Žádost vydavateli ČS, na jehož trh uvádí své výrobky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Se souhlasem subjektu odpovědného za zařízení mimo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Registrace dovozcem podléhá souhlasu subjektu odpovědného za výrobní zařízení v třetí zemi</a:t>
            </a:r>
          </a:p>
        </p:txBody>
      </p:sp>
    </p:spTree>
    <p:extLst>
      <p:ext uri="{BB962C8B-B14F-4D97-AF65-F5344CB8AC3E}">
        <p14:creationId xmlns:p14="http://schemas.microsoft.com/office/powerpoint/2010/main" val="2993178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Dovozce, distributor - záznamy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106136" y="6226023"/>
            <a:ext cx="2743200" cy="365125"/>
          </a:xfrm>
        </p:spPr>
        <p:txBody>
          <a:bodyPr/>
          <a:lstStyle/>
          <a:p>
            <a:fld id="{507385B9-0B82-488A-B2CD-90494C9C521D}" type="slidenum">
              <a:rPr lang="cs-CZ" smtClean="0"/>
              <a:t>41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sp>
        <p:nvSpPr>
          <p:cNvPr id="2" name="TextovéPole 1"/>
          <p:cNvSpPr txBox="1"/>
          <p:nvPr/>
        </p:nvSpPr>
        <p:spPr>
          <a:xfrm>
            <a:off x="1823156" y="1981200"/>
            <a:ext cx="8589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Výrobce tabákových výrobků je povinen poskytnout dovozcům a distributorům tabákových výrobků nezbytné zařízení, které umožní zaznamenávat zakoupení, prodej, uskladnění a přepravu tabákových výrobků nebo jiné nakládání s nimi a je schopné přečíst a předat zaznamenané údaje v elektronické podobě do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Skenery, hardware,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Cigarety a tabák určený k ručnímu balení cigaret - prostřednictvím jednotného kontaktního místa formou náhrad za zakoupení zařízení (https://ontrack.sgs.com/</a:t>
            </a:r>
            <a:r>
              <a:rPr lang="cs-CZ" sz="2400" dirty="0" err="1"/>
              <a:t>cs-cz</a:t>
            </a:r>
            <a:r>
              <a:rPr lang="cs-CZ" sz="2400" dirty="0"/>
              <a:t>)</a:t>
            </a:r>
          </a:p>
        </p:txBody>
      </p:sp>
      <p:pic>
        <p:nvPicPr>
          <p:cNvPr id="13" name="Picture 2" descr="SouvisejÃ­cÃ­ obrÃ¡zek"/>
          <p:cNvPicPr>
            <a:picLocks noChangeAspect="1" noChangeArrowheads="1"/>
          </p:cNvPicPr>
          <p:nvPr/>
        </p:nvPicPr>
        <p:blipFill>
          <a:blip r:embed="rId5" cstate="print"/>
          <a:srcRect l="22680" r="23321"/>
          <a:stretch>
            <a:fillRect/>
          </a:stretch>
        </p:blipFill>
        <p:spPr bwMode="auto">
          <a:xfrm>
            <a:off x="10393084" y="3036132"/>
            <a:ext cx="1593231" cy="295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683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Záznamy pohybu a finančních transakcí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73043" y="2052587"/>
            <a:ext cx="99815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Zaznamenává a předává 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aplikace jedinečných identifikátorů na úrovni jednotkových balení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aplikace jedinečných identifikátorů na úrovni skupinových balení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odeslání tabákových výrobků ze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příjem tabákových výrobků do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překládka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deaktivace jedinečného identifikátoru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Formát dle přílohy II nař. (EU) 2018/574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42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177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Záznamy pohybu a finančních transakcí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73044" y="2052587"/>
            <a:ext cx="93858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Dále se zaznamenává a předává: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rozčlenění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dodání prodejním vozem do maloobchodní prodejny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vystavení faktury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vystavení čísla objednávky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přijetí platby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odvolání žádostí a zpráv týkajících se provozu a transakcí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43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892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Aplikace jedinečných identifikátorů na úrovni jednotkových balení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052587"/>
            <a:ext cx="92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zpráva je odesílána subjektem, který jedinečné identifikátory aplikuje na jednotkové balení (výrobce, dovozce)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zpráva obsahuje všechny požadované informace o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</a:t>
            </a:r>
            <a:r>
              <a:rPr lang="cs-CZ" sz="2400" b="1" dirty="0"/>
              <a:t>do 24 hodin od výskytu události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3 hodin od výskytu události od 20. května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44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387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Aplikace jedinečných identifikátorů na úrovni skupinových balení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047774"/>
            <a:ext cx="9205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zpráva je odeslána po aplikaci skupinových jedinečných identifikátorů (výrobce, dovozce, distributor, velkoobchodník)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zpráva obsahuje seznam všech jedinečných identifikátorů na nižších úrovních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</a:t>
            </a:r>
            <a:r>
              <a:rPr lang="cs-CZ" sz="2400" b="1" dirty="0"/>
              <a:t>do 24 hodin od výskytu události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3 hodin od výskytu události od 20. května 2028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45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360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Odeslání tabákových výrobků ze zařízení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1889383"/>
            <a:ext cx="9205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zprávu odesílá hospodářský subjekt, z jehož zařízení jsou tabákové výrobky odeslány na další zařízení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zpráva obsahuje informace o jedinečných identifikátorech obsažených v zásilce, zamýšlený čas výskytu události, identifikační kód cílového zařízení (sklad, velkoobchod, první maloobchodní prodejna), identifikace použitelného dopravního prostředku (SPZ)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možnost dodání prodejním vozem</a:t>
            </a:r>
          </a:p>
          <a:p>
            <a:pPr lvl="0"/>
            <a:endParaRPr lang="cs-CZ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</a:t>
            </a:r>
            <a:r>
              <a:rPr lang="cs-CZ" sz="2800" b="1" dirty="0"/>
              <a:t>během 24 hodin před odesláním </a:t>
            </a:r>
            <a:r>
              <a:rPr lang="cs-CZ" sz="2800" dirty="0"/>
              <a:t>(může být 24 h či 1 vteřina před odesláním)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46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9403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Příjem tabákových výrobků do zařízení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10379" y="1889383"/>
            <a:ext cx="97068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zprávu odesílá ten hospodářský subjekt, na jehož zařízení byly tabákové výrobky přijaty (povinnost se netýká první maloobchodní prodejny)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zpráva musí obsahovat informaci, jestli se jedná o vratku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</a:t>
            </a:r>
            <a:r>
              <a:rPr lang="cs-CZ" sz="2800" b="1" dirty="0"/>
              <a:t>do 24 hodin od výskytu události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do 3 hodin od výskytu události od 20. května 2028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47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582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Překládka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108652"/>
            <a:ext cx="9205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zpráva je využívána při nutnosti přeložit tabákové výrobky z jednoho dopravního prostředku na jiný (např. v případě poruchy vozidla)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uvádí se zamýšlený čas výskytu události, identifikační kód cílového zařízení, identifikace vozidla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</a:t>
            </a:r>
            <a:r>
              <a:rPr lang="cs-CZ" sz="2800" b="1" dirty="0"/>
              <a:t>během 24 hodin před odesláním </a:t>
            </a:r>
            <a:r>
              <a:rPr lang="cs-CZ" sz="2800" dirty="0"/>
              <a:t>(může být 24 h či 1 vteřina před odesláním)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48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0171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Rozčlenění jedinečných identifikátorů na úrovni skupinových balení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10380" y="1926883"/>
            <a:ext cx="99815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zprávu o rozčlenění je nutné odeslat v případě, kdy došlo k rozčlenění skupinového balení označeného jedinečným identifikátorem a kdy je záměrem hospodářského subjektu aplikovat tento stejný skupinový jedinečný identifikátor pro agregaci dalšího skupinového balení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pokud je rozčleněno skupinové balení a subjekt nehodlá stejný skupinová jedinečný identifikátor znovu použít, zpráva o rozčlenění se nezasílá. Pokud tomu tak není, nemusí být zasílána zpráva o rozčlenění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</a:t>
            </a:r>
            <a:r>
              <a:rPr lang="cs-CZ" sz="2400" b="1" dirty="0"/>
              <a:t>do 24 hodin od výskytu události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3 hodin od výskytu události od 20. května 2028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49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83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sledovatelnosti TV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108652"/>
            <a:ext cx="9205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2014 - směrnice </a:t>
            </a:r>
            <a:r>
              <a:rPr lang="cs-CZ" sz="2800" b="1" dirty="0"/>
              <a:t>2014/40/EU</a:t>
            </a:r>
            <a:r>
              <a:rPr lang="cs-CZ" sz="2800" dirty="0"/>
              <a:t> stanovila povinnost zavést sledovatelnost TV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řešení problematiky nelegálního obchodu s tabákovými výrobky v Evropě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celosvětově ojedinělý systém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finanční, pracovní a časová náročnost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687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Zpráva o dodání prodejním vozem do maloobchodní prodejny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10380" y="1926883"/>
            <a:ext cx="9981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zprávu odesílá subjekt, který rozváží tabákové výrobky do více prodejen prodejním vozem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neprodané tabákové výrobky jsou oznámeny po návratu na sklad jako příjem tabákových výrobků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Lhůta </a:t>
            </a:r>
            <a:r>
              <a:rPr lang="cs-CZ" sz="2800" b="1" dirty="0"/>
              <a:t>do 24 hodin od výskytu události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Lhůta do 3 hodin od výskytu události od 20. května 2028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50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23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Vystavení faktury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67267" y="1900899"/>
            <a:ext cx="9949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zprávu zasílá prodejce, který fakturu vystavil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faktura se vztahuje na konkrétní jedinečné identifikátory uvedené ve zprávě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obsahuje také totožnost kupujícího, identifikaci předmětných tabákových výrobků (TPID) a informaci o celkové čisté částce faktury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</a:t>
            </a:r>
            <a:r>
              <a:rPr lang="cs-CZ" sz="2400" b="1" dirty="0"/>
              <a:t>do 24 hodin od výskytu události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3 hodin od výskytu události od 20. května 2028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51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645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Vystavení čísla objednávky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830553" y="1949884"/>
            <a:ext cx="97866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zprávu zasílá prodejce, který objednávku tabákových výrobků vystavil; objednávka se vztahuje na konkrétní jedinečné identifikátory uvedené ve zprávě; je uvedena také informace o času výskytu události a čísle objednávky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</a:t>
            </a:r>
            <a:r>
              <a:rPr lang="cs-CZ" sz="2800" b="1" dirty="0"/>
              <a:t>do 24 hodin od výskytu události</a:t>
            </a:r>
            <a:endParaRPr lang="cs-CZ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do 3 hodin od výskytu události od 20. května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  <a:endParaRPr lang="cs-CZ" sz="6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52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078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Přijetí platby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543050" y="1902797"/>
            <a:ext cx="1010442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zprávu zasílá prodejce, který obdržel platbu za prodané tabákové výrobky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objednávka se vztahuje na konkrétní jedinečné identifikátory uvedené ve zprávě; je uvedena také informace o času výskytu události, datu přijetí platby, čísle faktury, výši platby a totožnosti plátce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Lhůta </a:t>
            </a:r>
            <a:r>
              <a:rPr lang="cs-CZ" sz="2400" b="1" dirty="0"/>
              <a:t>do 24 hodin od výskytu události</a:t>
            </a:r>
            <a:endParaRPr lang="cs-CZ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Lhůta do 3 hodin od výskytu události od 20. května 2028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Lhůta do 24 hodin od výskytu události (malé a střední podniky nebo subjekt použil v předchozím kalendářním roce na úrovni EU méně než 120 milionů jedinečných identifikátorů na úrovni jednotkových balení)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53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841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Odvolání zpráv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10380" y="1926883"/>
            <a:ext cx="92485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zprávu využívá subjekt, který zamýšlí odvolat některou ze zpráv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kód pro odvolání zprávy je poskytnutý odesílateli zprávy v rámci potvrzení původní zprávy, jež má být odvolána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54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553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Deaktivace jedinečného identifikátoru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10380" y="1926883"/>
            <a:ext cx="92485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Jestliže jsou po aplikaci jedinečného identifikátoru tabákové výrobky zničeny nebo odcizeny, hospodářské subjekty neprodleně zašlou žádost o deaktivaci jedinečných identifikátorů na úrovni jednotkového balení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55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280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Záznamy pohybu a finančních transakcích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10380" y="1926883"/>
            <a:ext cx="99604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má za to, že události nastaly v okamžiku, kdy je lze poprvé spojit s příslušnými jednotkovými baleními tabákových výrobků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má se za to, že </a:t>
            </a:r>
            <a:r>
              <a:rPr lang="cs-CZ" sz="2400" b="1" dirty="0"/>
              <a:t>informace o této události byly řádně předány po přijetí kladného potvrzení z primárního úložiště nebo </a:t>
            </a:r>
            <a:r>
              <a:rPr lang="cs-CZ" sz="2400" b="1" dirty="0" err="1"/>
              <a:t>routeru</a:t>
            </a:r>
            <a:r>
              <a:rPr lang="cs-CZ" sz="2400" dirty="0"/>
              <a:t>. Potvrzení zahrnuje kód pro odvolání zprávy, který hospodářský subjekt použije, je-li zapotřebí původní zprávu zrušit.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je nutné zaznamenávat jedinečné identifikátory na nejvyšší dostupné úrovni skupinového balení (pokud byla při odeslání zaslána zpráva s využitím skupinového jedinečného identifikátoru na úrovni palety, je nutné při přijímání této zásilky použít rovněž tento jedinečný identifikátor)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/>
              <a:t>všechny zprávy generované v rámci systému sledovatelnosti tabákových výrobků musí obsahovat identifikaci původce a časové razítko s přesností na sekundy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56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8806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0" y="143576"/>
            <a:ext cx="9706853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Dotazy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665452" y="3188805"/>
            <a:ext cx="9248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6000" dirty="0"/>
              <a:t>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57</a:t>
            </a:fld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4635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244113" y="493974"/>
            <a:ext cx="10947887" cy="6364025"/>
          </a:xfrm>
          <a:prstGeom prst="rect">
            <a:avLst/>
          </a:prstGeom>
          <a:gradFill flip="none" rotWithShape="1">
            <a:gsLst>
              <a:gs pos="0">
                <a:srgbClr val="A1A1A1">
                  <a:shade val="30000"/>
                  <a:satMod val="115000"/>
                </a:srgbClr>
              </a:gs>
              <a:gs pos="50000">
                <a:srgbClr val="A1A1A1">
                  <a:shade val="67500"/>
                  <a:satMod val="115000"/>
                </a:srgbClr>
              </a:gs>
              <a:gs pos="100000">
                <a:srgbClr val="A1A1A1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2488225" y="2076935"/>
            <a:ext cx="8733256" cy="266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0" y="99278"/>
            <a:ext cx="2107857" cy="295419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58</a:t>
            </a:fld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t="34255" r="15496" b="14905"/>
          <a:stretch/>
        </p:blipFill>
        <p:spPr>
          <a:xfrm>
            <a:off x="584839" y="2590673"/>
            <a:ext cx="1318547" cy="13798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20" y="89012"/>
            <a:ext cx="2161629" cy="3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Dotčené hospodářské subjekty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888267"/>
            <a:ext cx="9205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výrobce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dovozce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distributor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přepravce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velkoobchodní prodejce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maloobchodní prodejce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6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1868939" y="2035730"/>
            <a:ext cx="8585200" cy="508270"/>
            <a:chOff x="360039" y="936104"/>
            <a:chExt cx="5933450" cy="508270"/>
          </a:xfrm>
          <a:solidFill>
            <a:srgbClr val="81DBB2"/>
          </a:solidFill>
        </p:grpSpPr>
        <p:sp>
          <p:nvSpPr>
            <p:cNvPr id="13" name="Zaoblený obdélník 12"/>
            <p:cNvSpPr/>
            <p:nvPr/>
          </p:nvSpPr>
          <p:spPr>
            <a:xfrm>
              <a:off x="360039" y="936104"/>
              <a:ext cx="5933450" cy="5082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Zaoblený obdélník 4"/>
            <p:cNvSpPr/>
            <p:nvPr/>
          </p:nvSpPr>
          <p:spPr>
            <a:xfrm>
              <a:off x="384851" y="960916"/>
              <a:ext cx="5883826" cy="4586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32" tIns="0" rIns="194332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 dirty="0"/>
                <a:t>Každý, kdo je zapojen do výroby, distribuce a prodeje TV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43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Spuštění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712153" y="1903290"/>
            <a:ext cx="920546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Systém byl spuštěn </a:t>
            </a:r>
            <a:r>
              <a:rPr lang="cs-CZ" sz="2400" b="1" dirty="0">
                <a:cs typeface="Arial" panose="020B0604020202020204" pitchFamily="34" charset="0"/>
              </a:rPr>
              <a:t>20. 5. 2019 </a:t>
            </a:r>
            <a:r>
              <a:rPr lang="cs-CZ" sz="2400" dirty="0">
                <a:cs typeface="Arial" panose="020B0604020202020204" pitchFamily="34" charset="0"/>
              </a:rPr>
              <a:t>pro cigarety a tabák určený k ručnímu balení cigaret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Celkem v EU </a:t>
            </a:r>
            <a:r>
              <a:rPr lang="cs-CZ" sz="2400" dirty="0">
                <a:solidFill>
                  <a:srgbClr val="C00000"/>
                </a:solidFill>
                <a:cs typeface="Arial" panose="020B0604020202020204" pitchFamily="34" charset="0"/>
              </a:rPr>
              <a:t>aplikováno 73 miliard jedinečných identifikátorů </a:t>
            </a:r>
            <a:r>
              <a:rPr lang="cs-CZ" sz="2400" dirty="0">
                <a:cs typeface="Arial" panose="020B0604020202020204" pitchFamily="34" charset="0"/>
              </a:rPr>
              <a:t>(pro ČR aplikováno 2,5 miliardy)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od </a:t>
            </a:r>
            <a:r>
              <a:rPr lang="cs-CZ" sz="2400" b="1" dirty="0">
                <a:solidFill>
                  <a:srgbClr val="84AA3F"/>
                </a:solidFill>
              </a:rPr>
              <a:t>20. </a:t>
            </a:r>
            <a:r>
              <a:rPr lang="cs-CZ" sz="2400" b="1">
                <a:solidFill>
                  <a:srgbClr val="84AA3F"/>
                </a:solidFill>
              </a:rPr>
              <a:t>5. 2024 </a:t>
            </a:r>
            <a:r>
              <a:rPr lang="cs-CZ" sz="2400" dirty="0"/>
              <a:t>ostatní TV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Doutníky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Doutníčky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Dýmkový tabák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Tabák určený do vodní dýmky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Tabák šňupací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Tabák žvýkací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Zahřívané tabákové výrobky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7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046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Přechodné období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53453" y="2108652"/>
            <a:ext cx="920546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Dle čl. 37 odst. 2. nař. (EU) 2018/574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Tabákové výrobky jiné než cigarety a tabák k ručnímu balení cigaret, které byly vyrobeny v EU nebo dovezeny do EU před 20. 5. 2024 mohou zůstat ve volném oběhu do 20. 5. 2026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Tyto tabákové výrobky nemusí být označeny jedinečným identifikátorem a nevztahují se na ně povinnosti hospodářských subjektů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Po 20. 5. 2026 nesmí být uváděny na TV bez jedinečného identifikátoru a musí být sledován jejich pohyb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8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17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0" y="0"/>
            <a:ext cx="1244113" cy="6858000"/>
          </a:xfrm>
          <a:prstGeom prst="rect">
            <a:avLst/>
          </a:prstGeom>
          <a:solidFill>
            <a:srgbClr val="1E68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Nadpis 1"/>
          <p:cNvSpPr txBox="1">
            <a:spLocks/>
          </p:cNvSpPr>
          <p:nvPr/>
        </p:nvSpPr>
        <p:spPr>
          <a:xfrm>
            <a:off x="1910381" y="143576"/>
            <a:ext cx="8502316" cy="1909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Kompetence ke kontrole</a:t>
            </a:r>
          </a:p>
        </p:txBody>
      </p:sp>
      <p:cxnSp>
        <p:nvCxnSpPr>
          <p:cNvPr id="34" name="Přímá spojnice 33"/>
          <p:cNvCxnSpPr/>
          <p:nvPr/>
        </p:nvCxnSpPr>
        <p:spPr>
          <a:xfrm>
            <a:off x="1953453" y="1811943"/>
            <a:ext cx="920546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1910381" y="1973089"/>
            <a:ext cx="94043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Dle </a:t>
            </a:r>
            <a:r>
              <a:rPr lang="cs-CZ" sz="2400" b="1" dirty="0">
                <a:cs typeface="Arial" panose="020B0604020202020204" pitchFamily="34" charset="0"/>
              </a:rPr>
              <a:t>§ 16 odst. 5 </a:t>
            </a:r>
            <a:r>
              <a:rPr lang="cs-CZ" sz="2400" b="1" dirty="0"/>
              <a:t>zákona č. 110/1997 Sb.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SZPI </a:t>
            </a:r>
            <a:r>
              <a:rPr lang="cs-CZ" sz="2400" dirty="0"/>
              <a:t>vykonává kontrolu dodržování povinností výrobce, dovozce, distributora a maloobchodního prodejce tabákových výrobků stanovených tímto zákonem a na základě tohoto zákona pro výrobu, distribuci a uvádění tabákových výrobků na trh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včetně povinností výrobců, dovozců, distributorů a maloobchodních prodejců týkající se sledovatelnosti TV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Dle § 15a odst. 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zjistí-li </a:t>
            </a:r>
            <a:r>
              <a:rPr lang="cs-CZ" sz="2400" b="1" dirty="0"/>
              <a:t>Celní správa České republiky </a:t>
            </a:r>
            <a:r>
              <a:rPr lang="cs-CZ" sz="2400" dirty="0"/>
              <a:t>při výkonu své činnosti, že byla porušena povinnost sledovatelnost TV, sdělí tuto skutečnost bezodkladně SZPI</a:t>
            </a:r>
            <a:r>
              <a:rPr lang="cs-CZ" sz="2400" b="1" dirty="0"/>
              <a:t> </a:t>
            </a:r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85B9-0B82-488A-B2CD-90494C9C521D}" type="slidenum">
              <a:rPr lang="cs-CZ" smtClean="0"/>
              <a:t>9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7" y="6410501"/>
            <a:ext cx="1797921" cy="254252"/>
          </a:xfrm>
          <a:prstGeom prst="rect">
            <a:avLst/>
          </a:prstGeom>
        </p:spPr>
      </p:pic>
      <p:grpSp>
        <p:nvGrpSpPr>
          <p:cNvPr id="19" name="Skupina 18"/>
          <p:cNvGrpSpPr/>
          <p:nvPr/>
        </p:nvGrpSpPr>
        <p:grpSpPr>
          <a:xfrm>
            <a:off x="-5018" y="365358"/>
            <a:ext cx="1249130" cy="1249130"/>
            <a:chOff x="-5018" y="365358"/>
            <a:chExt cx="1249130" cy="1249130"/>
          </a:xfrm>
        </p:grpSpPr>
        <p:sp>
          <p:nvSpPr>
            <p:cNvPr id="20" name="Ovál 19"/>
            <p:cNvSpPr/>
            <p:nvPr/>
          </p:nvSpPr>
          <p:spPr>
            <a:xfrm>
              <a:off x="-5018" y="365358"/>
              <a:ext cx="1249130" cy="12491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89" y="565777"/>
              <a:ext cx="891135" cy="84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0997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5593</Words>
  <Application>Microsoft Office PowerPoint</Application>
  <PresentationFormat>Širokoúhlá obrazovka</PresentationFormat>
  <Paragraphs>557</Paragraphs>
  <Slides>58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Motiv Office</vt:lpstr>
      <vt:lpstr>Sledovatelnost tabákových výrobků SZPI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Běťáková Eva, Ing.</dc:creator>
  <cp:lastModifiedBy>Třísková Alena</cp:lastModifiedBy>
  <cp:revision>389</cp:revision>
  <dcterms:created xsi:type="dcterms:W3CDTF">2019-04-24T09:45:41Z</dcterms:created>
  <dcterms:modified xsi:type="dcterms:W3CDTF">2022-10-17T10:52:51Z</dcterms:modified>
</cp:coreProperties>
</file>