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30"/>
  </p:notesMasterIdLst>
  <p:sldIdLst>
    <p:sldId id="267" r:id="rId2"/>
    <p:sldId id="268" r:id="rId3"/>
    <p:sldId id="270" r:id="rId4"/>
    <p:sldId id="283" r:id="rId5"/>
    <p:sldId id="284" r:id="rId6"/>
    <p:sldId id="285" r:id="rId7"/>
    <p:sldId id="271" r:id="rId8"/>
    <p:sldId id="256" r:id="rId9"/>
    <p:sldId id="257" r:id="rId10"/>
    <p:sldId id="258" r:id="rId11"/>
    <p:sldId id="259" r:id="rId12"/>
    <p:sldId id="286" r:id="rId13"/>
    <p:sldId id="261" r:id="rId14"/>
    <p:sldId id="262" r:id="rId15"/>
    <p:sldId id="263" r:id="rId16"/>
    <p:sldId id="266" r:id="rId17"/>
    <p:sldId id="272" r:id="rId18"/>
    <p:sldId id="273" r:id="rId19"/>
    <p:sldId id="274" r:id="rId20"/>
    <p:sldId id="275" r:id="rId21"/>
    <p:sldId id="282" r:id="rId22"/>
    <p:sldId id="276" r:id="rId23"/>
    <p:sldId id="278" r:id="rId24"/>
    <p:sldId id="277" r:id="rId25"/>
    <p:sldId id="279" r:id="rId26"/>
    <p:sldId id="280" r:id="rId27"/>
    <p:sldId id="281" r:id="rId28"/>
    <p:sldId id="269"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za Typoltová" initials="T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3655" autoAdjust="0"/>
  </p:normalViewPr>
  <p:slideViewPr>
    <p:cSldViewPr snapToGrid="0">
      <p:cViewPr varScale="1">
        <p:scale>
          <a:sx n="107" d="100"/>
          <a:sy n="107" d="100"/>
        </p:scale>
        <p:origin x="56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70401-6851-41DE-9716-DBA095F7DA7C}" type="datetimeFigureOut">
              <a:rPr lang="cs-CZ" smtClean="0"/>
              <a:t>02.02.2024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4CC29-CB63-4618-94C7-AFFD15D21653}" type="slidenum">
              <a:rPr lang="cs-CZ" smtClean="0"/>
              <a:t>‹#›</a:t>
            </a:fld>
            <a:endParaRPr lang="cs-CZ"/>
          </a:p>
        </p:txBody>
      </p:sp>
    </p:spTree>
    <p:extLst>
      <p:ext uri="{BB962C8B-B14F-4D97-AF65-F5344CB8AC3E}">
        <p14:creationId xmlns:p14="http://schemas.microsoft.com/office/powerpoint/2010/main" val="301485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64CC29-CB63-4618-94C7-AFFD15D21653}" type="slidenum">
              <a:rPr lang="cs-CZ" smtClean="0"/>
              <a:t>1</a:t>
            </a:fld>
            <a:endParaRPr lang="cs-CZ"/>
          </a:p>
        </p:txBody>
      </p:sp>
    </p:spTree>
    <p:extLst>
      <p:ext uri="{BB962C8B-B14F-4D97-AF65-F5344CB8AC3E}">
        <p14:creationId xmlns:p14="http://schemas.microsoft.com/office/powerpoint/2010/main" val="122683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F1881A-E69A-4641-B89E-1BC17A09C4B7}"/>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DB6ADF7-AE77-4DEF-9CE0-8B108FA213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9C05EC9-0F8C-4453-8256-D6EBA10BA8FD}"/>
              </a:ext>
            </a:extLst>
          </p:cNvPr>
          <p:cNvSpPr>
            <a:spLocks noGrp="1"/>
          </p:cNvSpPr>
          <p:nvPr>
            <p:ph type="dt" sz="half" idx="10"/>
          </p:nvPr>
        </p:nvSpPr>
        <p:spPr/>
        <p:txBody>
          <a:bodyPr/>
          <a:lstStyle/>
          <a:p>
            <a:fld id="{95DEE9DA-3F8E-44D1-9475-F5C32CFFC7DA}" type="datetimeFigureOut">
              <a:rPr lang="cs-CZ" smtClean="0"/>
              <a:t>02.02.2024</a:t>
            </a:fld>
            <a:endParaRPr lang="cs-CZ"/>
          </a:p>
        </p:txBody>
      </p:sp>
      <p:sp>
        <p:nvSpPr>
          <p:cNvPr id="5" name="Zástupný symbol pro zápatí 4">
            <a:extLst>
              <a:ext uri="{FF2B5EF4-FFF2-40B4-BE49-F238E27FC236}">
                <a16:creationId xmlns:a16="http://schemas.microsoft.com/office/drawing/2014/main" id="{2AC86DBF-6059-45FF-916D-A52707A7E54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6424CFF-B592-4F42-85F5-F4E906A31363}"/>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3991264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91B7DF-6D48-43EF-847E-ACD04514DC8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F3F4F72-519A-418E-9C75-1D1307EC4F13}"/>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AF6D2C6-F6C8-46E2-B68D-50A94DA5887D}"/>
              </a:ext>
            </a:extLst>
          </p:cNvPr>
          <p:cNvSpPr>
            <a:spLocks noGrp="1"/>
          </p:cNvSpPr>
          <p:nvPr>
            <p:ph type="dt" sz="half" idx="10"/>
          </p:nvPr>
        </p:nvSpPr>
        <p:spPr/>
        <p:txBody>
          <a:bodyPr/>
          <a:lstStyle/>
          <a:p>
            <a:fld id="{95DEE9DA-3F8E-44D1-9475-F5C32CFFC7DA}" type="datetimeFigureOut">
              <a:rPr lang="cs-CZ" smtClean="0"/>
              <a:t>02.02.2024</a:t>
            </a:fld>
            <a:endParaRPr lang="cs-CZ"/>
          </a:p>
        </p:txBody>
      </p:sp>
      <p:sp>
        <p:nvSpPr>
          <p:cNvPr id="5" name="Zástupný symbol pro zápatí 4">
            <a:extLst>
              <a:ext uri="{FF2B5EF4-FFF2-40B4-BE49-F238E27FC236}">
                <a16:creationId xmlns:a16="http://schemas.microsoft.com/office/drawing/2014/main" id="{4448DA01-3A96-429F-BCB2-7A0A9DC18F3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84B89A2-1203-47D9-B95E-EB7E5B188B3D}"/>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346481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A133F9A-943A-44C2-95E0-40AB59FF497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91DF6DF7-EE9D-4DBD-94B7-C38564787AAF}"/>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FC29BC2-513B-4619-9B58-080E108897AD}"/>
              </a:ext>
            </a:extLst>
          </p:cNvPr>
          <p:cNvSpPr>
            <a:spLocks noGrp="1"/>
          </p:cNvSpPr>
          <p:nvPr>
            <p:ph type="dt" sz="half" idx="10"/>
          </p:nvPr>
        </p:nvSpPr>
        <p:spPr/>
        <p:txBody>
          <a:bodyPr/>
          <a:lstStyle/>
          <a:p>
            <a:fld id="{95DEE9DA-3F8E-44D1-9475-F5C32CFFC7DA}" type="datetimeFigureOut">
              <a:rPr lang="cs-CZ" smtClean="0"/>
              <a:t>02.02.2024</a:t>
            </a:fld>
            <a:endParaRPr lang="cs-CZ"/>
          </a:p>
        </p:txBody>
      </p:sp>
      <p:sp>
        <p:nvSpPr>
          <p:cNvPr id="5" name="Zástupný symbol pro zápatí 4">
            <a:extLst>
              <a:ext uri="{FF2B5EF4-FFF2-40B4-BE49-F238E27FC236}">
                <a16:creationId xmlns:a16="http://schemas.microsoft.com/office/drawing/2014/main" id="{E4B60B07-6471-461D-8F36-02A71236C5B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C97FF87-A0A1-4DAC-A48B-C23F0BD4C671}"/>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123725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701350-AF71-40DF-9A12-C38C76064C8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07E4130-A7AA-4B5A-9FF0-67E571AA5584}"/>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6AB8A2D-1C61-450B-8DEB-FC478D64F984}"/>
              </a:ext>
            </a:extLst>
          </p:cNvPr>
          <p:cNvSpPr>
            <a:spLocks noGrp="1"/>
          </p:cNvSpPr>
          <p:nvPr>
            <p:ph type="dt" sz="half" idx="10"/>
          </p:nvPr>
        </p:nvSpPr>
        <p:spPr/>
        <p:txBody>
          <a:bodyPr/>
          <a:lstStyle/>
          <a:p>
            <a:fld id="{95DEE9DA-3F8E-44D1-9475-F5C32CFFC7DA}" type="datetimeFigureOut">
              <a:rPr lang="cs-CZ" smtClean="0"/>
              <a:t>02.02.2024</a:t>
            </a:fld>
            <a:endParaRPr lang="cs-CZ"/>
          </a:p>
        </p:txBody>
      </p:sp>
      <p:sp>
        <p:nvSpPr>
          <p:cNvPr id="5" name="Zástupný symbol pro zápatí 4">
            <a:extLst>
              <a:ext uri="{FF2B5EF4-FFF2-40B4-BE49-F238E27FC236}">
                <a16:creationId xmlns:a16="http://schemas.microsoft.com/office/drawing/2014/main" id="{BCDB19F1-6447-436F-B937-1504D64D52B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DFED60C-DB5A-45F0-B09E-573FAD509170}"/>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355840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201021-8319-4B36-B394-8D362025137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8E0FC2E-DB0A-4D9A-89B3-CDE6AC1449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B5A36F6-D09D-4D41-9E35-3AF872B6D00B}"/>
              </a:ext>
            </a:extLst>
          </p:cNvPr>
          <p:cNvSpPr>
            <a:spLocks noGrp="1"/>
          </p:cNvSpPr>
          <p:nvPr>
            <p:ph type="dt" sz="half" idx="10"/>
          </p:nvPr>
        </p:nvSpPr>
        <p:spPr/>
        <p:txBody>
          <a:bodyPr/>
          <a:lstStyle/>
          <a:p>
            <a:fld id="{95DEE9DA-3F8E-44D1-9475-F5C32CFFC7DA}" type="datetimeFigureOut">
              <a:rPr lang="cs-CZ" smtClean="0"/>
              <a:t>02.02.2024</a:t>
            </a:fld>
            <a:endParaRPr lang="cs-CZ"/>
          </a:p>
        </p:txBody>
      </p:sp>
      <p:sp>
        <p:nvSpPr>
          <p:cNvPr id="5" name="Zástupný symbol pro zápatí 4">
            <a:extLst>
              <a:ext uri="{FF2B5EF4-FFF2-40B4-BE49-F238E27FC236}">
                <a16:creationId xmlns:a16="http://schemas.microsoft.com/office/drawing/2014/main" id="{1CC4643D-9652-41F3-ACB4-081B000E493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DB45CB3-C5EC-4447-B64B-526032778F86}"/>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1537800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B056EF-572F-4342-A0CF-5B85C129313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EF21EE9-6A06-4B61-8739-16416E11703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AE3FE08-8B63-4943-97C3-972D80040B8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F763043-B03F-4991-83FB-FDD96A096A75}"/>
              </a:ext>
            </a:extLst>
          </p:cNvPr>
          <p:cNvSpPr>
            <a:spLocks noGrp="1"/>
          </p:cNvSpPr>
          <p:nvPr>
            <p:ph type="dt" sz="half" idx="10"/>
          </p:nvPr>
        </p:nvSpPr>
        <p:spPr/>
        <p:txBody>
          <a:bodyPr/>
          <a:lstStyle/>
          <a:p>
            <a:fld id="{95DEE9DA-3F8E-44D1-9475-F5C32CFFC7DA}" type="datetimeFigureOut">
              <a:rPr lang="cs-CZ" smtClean="0"/>
              <a:t>02.02.2024</a:t>
            </a:fld>
            <a:endParaRPr lang="cs-CZ"/>
          </a:p>
        </p:txBody>
      </p:sp>
      <p:sp>
        <p:nvSpPr>
          <p:cNvPr id="6" name="Zástupný symbol pro zápatí 5">
            <a:extLst>
              <a:ext uri="{FF2B5EF4-FFF2-40B4-BE49-F238E27FC236}">
                <a16:creationId xmlns:a16="http://schemas.microsoft.com/office/drawing/2014/main" id="{BBC2FD98-B651-4942-B2A6-0EF6A83C16C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B87D829-00A2-4445-A813-0716135CD0BC}"/>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310882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E57D7F-1593-422B-A949-7D03BFEF2A87}"/>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F6C41CCD-498E-414B-97D5-08C9BE3502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26CBFAB-7FC5-49F5-B833-A36D2BAD514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3226886-4401-413C-9A20-1802054120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0B8F5021-1FD0-41DD-A513-50F3D7CBC38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B408325B-93D1-4CC4-9CB7-7781B7EABC3F}"/>
              </a:ext>
            </a:extLst>
          </p:cNvPr>
          <p:cNvSpPr>
            <a:spLocks noGrp="1"/>
          </p:cNvSpPr>
          <p:nvPr>
            <p:ph type="dt" sz="half" idx="10"/>
          </p:nvPr>
        </p:nvSpPr>
        <p:spPr/>
        <p:txBody>
          <a:bodyPr/>
          <a:lstStyle/>
          <a:p>
            <a:fld id="{95DEE9DA-3F8E-44D1-9475-F5C32CFFC7DA}" type="datetimeFigureOut">
              <a:rPr lang="cs-CZ" smtClean="0"/>
              <a:t>02.02.2024</a:t>
            </a:fld>
            <a:endParaRPr lang="cs-CZ"/>
          </a:p>
        </p:txBody>
      </p:sp>
      <p:sp>
        <p:nvSpPr>
          <p:cNvPr id="8" name="Zástupný symbol pro zápatí 7">
            <a:extLst>
              <a:ext uri="{FF2B5EF4-FFF2-40B4-BE49-F238E27FC236}">
                <a16:creationId xmlns:a16="http://schemas.microsoft.com/office/drawing/2014/main" id="{D8BDA18B-26EB-4C00-B352-801A5045D14E}"/>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00D53B5-A82B-4E32-8A2C-5B71C18838AA}"/>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149894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A2CACE-A805-47A7-9AF3-578872101AD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DAD9072-D038-422D-867E-3632BBBD90C2}"/>
              </a:ext>
            </a:extLst>
          </p:cNvPr>
          <p:cNvSpPr>
            <a:spLocks noGrp="1"/>
          </p:cNvSpPr>
          <p:nvPr>
            <p:ph type="dt" sz="half" idx="10"/>
          </p:nvPr>
        </p:nvSpPr>
        <p:spPr/>
        <p:txBody>
          <a:bodyPr/>
          <a:lstStyle/>
          <a:p>
            <a:fld id="{95DEE9DA-3F8E-44D1-9475-F5C32CFFC7DA}" type="datetimeFigureOut">
              <a:rPr lang="cs-CZ" smtClean="0"/>
              <a:t>02.02.2024</a:t>
            </a:fld>
            <a:endParaRPr lang="cs-CZ"/>
          </a:p>
        </p:txBody>
      </p:sp>
      <p:sp>
        <p:nvSpPr>
          <p:cNvPr id="4" name="Zástupný symbol pro zápatí 3">
            <a:extLst>
              <a:ext uri="{FF2B5EF4-FFF2-40B4-BE49-F238E27FC236}">
                <a16:creationId xmlns:a16="http://schemas.microsoft.com/office/drawing/2014/main" id="{DE3E1BE6-001F-4C59-B617-A07D5F0910C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9C5CC0D-447D-411C-AC65-DC202B2C57D7}"/>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37835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8D0D5BC-F207-46EF-BFCA-5F1C85D989B7}"/>
              </a:ext>
            </a:extLst>
          </p:cNvPr>
          <p:cNvSpPr>
            <a:spLocks noGrp="1"/>
          </p:cNvSpPr>
          <p:nvPr>
            <p:ph type="dt" sz="half" idx="10"/>
          </p:nvPr>
        </p:nvSpPr>
        <p:spPr/>
        <p:txBody>
          <a:bodyPr/>
          <a:lstStyle/>
          <a:p>
            <a:fld id="{95DEE9DA-3F8E-44D1-9475-F5C32CFFC7DA}" type="datetimeFigureOut">
              <a:rPr lang="cs-CZ" smtClean="0"/>
              <a:t>02.02.2024</a:t>
            </a:fld>
            <a:endParaRPr lang="cs-CZ"/>
          </a:p>
        </p:txBody>
      </p:sp>
      <p:sp>
        <p:nvSpPr>
          <p:cNvPr id="3" name="Zástupný symbol pro zápatí 2">
            <a:extLst>
              <a:ext uri="{FF2B5EF4-FFF2-40B4-BE49-F238E27FC236}">
                <a16:creationId xmlns:a16="http://schemas.microsoft.com/office/drawing/2014/main" id="{D5CB35C1-A1DC-4725-8861-665FE5F3A14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8D6A8125-B05C-468E-BD97-42271C15CA13}"/>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118155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F21DDB-0099-4FDA-8CCD-D787DF15159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6DEAABFD-8C2C-4BC8-AC7F-A92B6499E1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D0EE146-3FEB-4CD0-8F53-402C256B8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456BD29-C789-41B2-BD1C-28D46C9D5281}"/>
              </a:ext>
            </a:extLst>
          </p:cNvPr>
          <p:cNvSpPr>
            <a:spLocks noGrp="1"/>
          </p:cNvSpPr>
          <p:nvPr>
            <p:ph type="dt" sz="half" idx="10"/>
          </p:nvPr>
        </p:nvSpPr>
        <p:spPr/>
        <p:txBody>
          <a:bodyPr/>
          <a:lstStyle/>
          <a:p>
            <a:fld id="{95DEE9DA-3F8E-44D1-9475-F5C32CFFC7DA}" type="datetimeFigureOut">
              <a:rPr lang="cs-CZ" smtClean="0"/>
              <a:t>02.02.2024</a:t>
            </a:fld>
            <a:endParaRPr lang="cs-CZ"/>
          </a:p>
        </p:txBody>
      </p:sp>
      <p:sp>
        <p:nvSpPr>
          <p:cNvPr id="6" name="Zástupný symbol pro zápatí 5">
            <a:extLst>
              <a:ext uri="{FF2B5EF4-FFF2-40B4-BE49-F238E27FC236}">
                <a16:creationId xmlns:a16="http://schemas.microsoft.com/office/drawing/2014/main" id="{64251C43-5424-49B9-A7D8-546B57B02FA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BF4F068-A2E0-4232-B848-34E77D89EFDC}"/>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289688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46D17B-EDE6-44DB-AED1-7F708D8B03C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F623C89-9D65-41C3-A1F3-FE640ADA7A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EFEB4E02-DDEF-40B6-B7A9-6216C553E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9210CBA-9D70-4775-922D-27D59B5A0D7C}"/>
              </a:ext>
            </a:extLst>
          </p:cNvPr>
          <p:cNvSpPr>
            <a:spLocks noGrp="1"/>
          </p:cNvSpPr>
          <p:nvPr>
            <p:ph type="dt" sz="half" idx="10"/>
          </p:nvPr>
        </p:nvSpPr>
        <p:spPr/>
        <p:txBody>
          <a:bodyPr/>
          <a:lstStyle/>
          <a:p>
            <a:fld id="{95DEE9DA-3F8E-44D1-9475-F5C32CFFC7DA}" type="datetimeFigureOut">
              <a:rPr lang="cs-CZ" smtClean="0"/>
              <a:t>02.02.2024</a:t>
            </a:fld>
            <a:endParaRPr lang="cs-CZ"/>
          </a:p>
        </p:txBody>
      </p:sp>
      <p:sp>
        <p:nvSpPr>
          <p:cNvPr id="6" name="Zástupný symbol pro zápatí 5">
            <a:extLst>
              <a:ext uri="{FF2B5EF4-FFF2-40B4-BE49-F238E27FC236}">
                <a16:creationId xmlns:a16="http://schemas.microsoft.com/office/drawing/2014/main" id="{D9C5197A-8900-4C72-A4C0-061DDAE200E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351E29D-B0EB-4BF6-A310-7FBB1852A95F}"/>
              </a:ext>
            </a:extLst>
          </p:cNvPr>
          <p:cNvSpPr>
            <a:spLocks noGrp="1"/>
          </p:cNvSpPr>
          <p:nvPr>
            <p:ph type="sldNum" sz="quarter" idx="12"/>
          </p:nvPr>
        </p:nvSpPr>
        <p:spPr/>
        <p:txBody>
          <a:bodyPr/>
          <a:lstStyle/>
          <a:p>
            <a:fld id="{18C13EC1-8CC3-4B56-8947-C600E675CA1C}" type="slidenum">
              <a:rPr lang="cs-CZ" smtClean="0"/>
              <a:t>‹#›</a:t>
            </a:fld>
            <a:endParaRPr lang="cs-CZ"/>
          </a:p>
        </p:txBody>
      </p:sp>
    </p:spTree>
    <p:extLst>
      <p:ext uri="{BB962C8B-B14F-4D97-AF65-F5344CB8AC3E}">
        <p14:creationId xmlns:p14="http://schemas.microsoft.com/office/powerpoint/2010/main" val="122034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05A11F2-86E2-4C74-8AB0-370EFEDD95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32E69F1-1FC6-45A0-86CD-8761A1C26D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B0E1DAA-1761-4A06-9007-D4A9EEF7E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EE9DA-3F8E-44D1-9475-F5C32CFFC7DA}" type="datetimeFigureOut">
              <a:rPr lang="cs-CZ" smtClean="0"/>
              <a:t>02.02.2024</a:t>
            </a:fld>
            <a:endParaRPr lang="cs-CZ"/>
          </a:p>
        </p:txBody>
      </p:sp>
      <p:sp>
        <p:nvSpPr>
          <p:cNvPr id="5" name="Zástupný symbol pro zápatí 4">
            <a:extLst>
              <a:ext uri="{FF2B5EF4-FFF2-40B4-BE49-F238E27FC236}">
                <a16:creationId xmlns:a16="http://schemas.microsoft.com/office/drawing/2014/main" id="{CB8F235B-8D31-45F4-9E1C-091F54359F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603A991-3FF0-4C44-8AFC-535ACE93D9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13EC1-8CC3-4B56-8947-C600E675CA1C}" type="slidenum">
              <a:rPr lang="cs-CZ" smtClean="0"/>
              <a:t>‹#›</a:t>
            </a:fld>
            <a:endParaRPr lang="cs-CZ"/>
          </a:p>
        </p:txBody>
      </p:sp>
    </p:spTree>
    <p:extLst>
      <p:ext uri="{BB962C8B-B14F-4D97-AF65-F5344CB8AC3E}">
        <p14:creationId xmlns:p14="http://schemas.microsoft.com/office/powerpoint/2010/main" val="45541051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isprofin.mfcr.cz/rispf" TargetMode="External"/><Relationship Id="rId2" Type="http://schemas.openxmlformats.org/officeDocument/2006/relationships/hyperlink" Target="https://eagri.cz/public/portal/mze/dotace/narodni-dotace/dotace-ve-vodnim-hospodarstvi/vodovody-a-kanalizac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sprofin.mfcr.cz/risp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sprofin.mfcr.cz/risp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502BA4-803C-4294-A90F-1F1A727F1FE0}"/>
              </a:ext>
            </a:extLst>
          </p:cNvPr>
          <p:cNvSpPr>
            <a:spLocks noGrp="1"/>
          </p:cNvSpPr>
          <p:nvPr>
            <p:ph type="ctrTitle"/>
          </p:nvPr>
        </p:nvSpPr>
        <p:spPr>
          <a:xfrm>
            <a:off x="0" y="1627533"/>
            <a:ext cx="12192000" cy="3163542"/>
          </a:xfrm>
        </p:spPr>
        <p:txBody>
          <a:bodyPr>
            <a:normAutofit/>
          </a:bodyPr>
          <a:lstStyle/>
          <a:p>
            <a:r>
              <a:rPr lang="cs-CZ" sz="4000" b="1" dirty="0">
                <a:latin typeface="Book Antiqua" panose="02040602050305030304" pitchFamily="18" charset="0"/>
              </a:rPr>
              <a:t>Programy VaK</a:t>
            </a:r>
            <a:br>
              <a:rPr lang="cs-CZ" sz="4000" b="1" dirty="0">
                <a:latin typeface="Book Antiqua" panose="02040602050305030304" pitchFamily="18" charset="0"/>
              </a:rPr>
            </a:br>
            <a:br>
              <a:rPr lang="cs-CZ" sz="4000" b="1" dirty="0">
                <a:latin typeface="Book Antiqua" panose="02040602050305030304" pitchFamily="18" charset="0"/>
              </a:rPr>
            </a:br>
            <a:br>
              <a:rPr lang="cs-CZ" sz="3200" b="1" dirty="0">
                <a:solidFill>
                  <a:schemeClr val="tx1"/>
                </a:solidFill>
                <a:latin typeface="Book Antiqua" panose="02040602050305030304" pitchFamily="18" charset="0"/>
              </a:rPr>
            </a:br>
            <a:br>
              <a:rPr lang="cs-CZ" sz="4000" b="1" dirty="0">
                <a:solidFill>
                  <a:schemeClr val="tx1"/>
                </a:solidFill>
                <a:latin typeface="Book Antiqua" panose="02040602050305030304" pitchFamily="18" charset="0"/>
              </a:rPr>
            </a:br>
            <a:endParaRPr lang="cs-CZ" sz="2400" b="1" i="1" dirty="0">
              <a:solidFill>
                <a:schemeClr val="tx1"/>
              </a:solidFill>
              <a:latin typeface="Book Antiqua" panose="02040602050305030304" pitchFamily="18" charset="0"/>
            </a:endParaRPr>
          </a:p>
        </p:txBody>
      </p:sp>
      <p:pic>
        <p:nvPicPr>
          <p:cNvPr id="6" name="Logo MZe">
            <a:extLst>
              <a:ext uri="{FF2B5EF4-FFF2-40B4-BE49-F238E27FC236}">
                <a16:creationId xmlns:a16="http://schemas.microsoft.com/office/drawing/2014/main" id="{08D2A949-9AFC-42D6-97BC-A39ADD6F47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5435"/>
            <a:ext cx="3133350" cy="1353315"/>
          </a:xfrm>
          <a:prstGeom prst="rect">
            <a:avLst/>
          </a:prstGeom>
        </p:spPr>
      </p:pic>
      <p:sp>
        <p:nvSpPr>
          <p:cNvPr id="5" name="Podnadpis 4">
            <a:extLst>
              <a:ext uri="{FF2B5EF4-FFF2-40B4-BE49-F238E27FC236}">
                <a16:creationId xmlns:a16="http://schemas.microsoft.com/office/drawing/2014/main" id="{FC22532B-34A3-F250-2B66-5109421341BE}"/>
              </a:ext>
            </a:extLst>
          </p:cNvPr>
          <p:cNvSpPr>
            <a:spLocks noGrp="1"/>
          </p:cNvSpPr>
          <p:nvPr>
            <p:ph type="subTitle" idx="1"/>
          </p:nvPr>
        </p:nvSpPr>
        <p:spPr/>
        <p:txBody>
          <a:bodyPr>
            <a:normAutofit/>
          </a:bodyPr>
          <a:lstStyle/>
          <a:p>
            <a:r>
              <a:rPr lang="cs-CZ" sz="2800" b="1" dirty="0">
                <a:solidFill>
                  <a:schemeClr val="tx1"/>
                </a:solidFill>
                <a:latin typeface="Book Antiqua" panose="02040602050305030304" pitchFamily="18" charset="0"/>
              </a:rPr>
              <a:t>Návod pro použití Jednotného dotačního portálu</a:t>
            </a:r>
            <a:endParaRPr lang="cs-CZ" sz="2800" dirty="0"/>
          </a:p>
        </p:txBody>
      </p:sp>
    </p:spTree>
    <p:extLst>
      <p:ext uri="{BB962C8B-B14F-4D97-AF65-F5344CB8AC3E}">
        <p14:creationId xmlns:p14="http://schemas.microsoft.com/office/powerpoint/2010/main" val="3003309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F70BE-2A9B-49E6-8DDA-BFD4C1EDC2BD}"/>
              </a:ext>
            </a:extLst>
          </p:cNvPr>
          <p:cNvSpPr>
            <a:spLocks noGrp="1"/>
          </p:cNvSpPr>
          <p:nvPr>
            <p:ph type="title"/>
          </p:nvPr>
        </p:nvSpPr>
        <p:spPr>
          <a:xfrm>
            <a:off x="3533064" y="345618"/>
            <a:ext cx="5125872" cy="661548"/>
          </a:xfrm>
        </p:spPr>
        <p:txBody>
          <a:bodyPr>
            <a:normAutofit/>
          </a:bodyPr>
          <a:lstStyle/>
          <a:p>
            <a:pPr algn="ctr"/>
            <a:r>
              <a:rPr lang="cs-CZ" sz="3200" b="1" dirty="0">
                <a:latin typeface="Book Antiqua" panose="02040602050305030304" pitchFamily="18" charset="0"/>
              </a:rPr>
              <a:t>Přihlášení</a:t>
            </a:r>
          </a:p>
        </p:txBody>
      </p:sp>
      <p:pic>
        <p:nvPicPr>
          <p:cNvPr id="6" name="Obrázek 5">
            <a:extLst>
              <a:ext uri="{FF2B5EF4-FFF2-40B4-BE49-F238E27FC236}">
                <a16:creationId xmlns:a16="http://schemas.microsoft.com/office/drawing/2014/main" id="{734DB599-1C92-4609-A843-D1311FD54012}"/>
              </a:ext>
            </a:extLst>
          </p:cNvPr>
          <p:cNvPicPr>
            <a:picLocks noChangeAspect="1"/>
          </p:cNvPicPr>
          <p:nvPr/>
        </p:nvPicPr>
        <p:blipFill>
          <a:blip r:embed="rId2"/>
          <a:stretch>
            <a:fillRect/>
          </a:stretch>
        </p:blipFill>
        <p:spPr>
          <a:xfrm>
            <a:off x="3678016" y="3243378"/>
            <a:ext cx="3752850" cy="3200400"/>
          </a:xfrm>
          <a:prstGeom prst="rect">
            <a:avLst/>
          </a:prstGeom>
        </p:spPr>
      </p:pic>
      <p:pic>
        <p:nvPicPr>
          <p:cNvPr id="10" name="Obrázek 9">
            <a:extLst>
              <a:ext uri="{FF2B5EF4-FFF2-40B4-BE49-F238E27FC236}">
                <a16:creationId xmlns:a16="http://schemas.microsoft.com/office/drawing/2014/main" id="{A0B432D0-4688-42E7-B807-8950FF8AC054}"/>
              </a:ext>
            </a:extLst>
          </p:cNvPr>
          <p:cNvPicPr>
            <a:picLocks noChangeAspect="1"/>
          </p:cNvPicPr>
          <p:nvPr/>
        </p:nvPicPr>
        <p:blipFill>
          <a:blip r:embed="rId3"/>
          <a:stretch>
            <a:fillRect/>
          </a:stretch>
        </p:blipFill>
        <p:spPr>
          <a:xfrm>
            <a:off x="0" y="1099931"/>
            <a:ext cx="12192000" cy="2143447"/>
          </a:xfrm>
          <a:prstGeom prst="rect">
            <a:avLst/>
          </a:prstGeom>
        </p:spPr>
      </p:pic>
      <p:sp>
        <p:nvSpPr>
          <p:cNvPr id="11" name="Ovál 10">
            <a:extLst>
              <a:ext uri="{FF2B5EF4-FFF2-40B4-BE49-F238E27FC236}">
                <a16:creationId xmlns:a16="http://schemas.microsoft.com/office/drawing/2014/main" id="{DCFFE1DC-07B4-439A-B440-5E9D6945536D}"/>
              </a:ext>
            </a:extLst>
          </p:cNvPr>
          <p:cNvSpPr/>
          <p:nvPr/>
        </p:nvSpPr>
        <p:spPr>
          <a:xfrm>
            <a:off x="10936355" y="1007166"/>
            <a:ext cx="900000" cy="6626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w="19050">
                <a:solidFill>
                  <a:srgbClr val="FF0000"/>
                </a:solidFill>
              </a:ln>
            </a:endParaRPr>
          </a:p>
        </p:txBody>
      </p:sp>
      <p:sp>
        <p:nvSpPr>
          <p:cNvPr id="12" name="Oválný bublinový popisek 14">
            <a:extLst>
              <a:ext uri="{FF2B5EF4-FFF2-40B4-BE49-F238E27FC236}">
                <a16:creationId xmlns:a16="http://schemas.microsoft.com/office/drawing/2014/main" id="{16299DFF-EAD2-4F16-A4AD-1127362C6571}"/>
              </a:ext>
            </a:extLst>
          </p:cNvPr>
          <p:cNvSpPr/>
          <p:nvPr/>
        </p:nvSpPr>
        <p:spPr>
          <a:xfrm>
            <a:off x="9481355" y="3314750"/>
            <a:ext cx="2132890" cy="1066181"/>
          </a:xfrm>
          <a:prstGeom prst="wedgeEllipseCallout">
            <a:avLst>
              <a:gd name="adj1" fmla="val -127317"/>
              <a:gd name="adj2" fmla="val 62365"/>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Zadejte email a heslo.</a:t>
            </a:r>
          </a:p>
        </p:txBody>
      </p:sp>
      <p:sp>
        <p:nvSpPr>
          <p:cNvPr id="13" name="Oválný bublinový popisek 15">
            <a:extLst>
              <a:ext uri="{FF2B5EF4-FFF2-40B4-BE49-F238E27FC236}">
                <a16:creationId xmlns:a16="http://schemas.microsoft.com/office/drawing/2014/main" id="{2FFBE286-3A19-40C9-922E-3E13EBDE2595}"/>
              </a:ext>
            </a:extLst>
          </p:cNvPr>
          <p:cNvSpPr/>
          <p:nvPr/>
        </p:nvSpPr>
        <p:spPr>
          <a:xfrm>
            <a:off x="8599228" y="5065302"/>
            <a:ext cx="3375546" cy="1378476"/>
          </a:xfrm>
          <a:prstGeom prst="wedgeEllipseCallout">
            <a:avLst>
              <a:gd name="adj1" fmla="val -88231"/>
              <a:gd name="adj2" fmla="val 28824"/>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V případě, že si nemůžete vzpomenout na heslo, zadejte „Zapomenuté heslo“. </a:t>
            </a:r>
          </a:p>
        </p:txBody>
      </p:sp>
    </p:spTree>
    <p:extLst>
      <p:ext uri="{BB962C8B-B14F-4D97-AF65-F5344CB8AC3E}">
        <p14:creationId xmlns:p14="http://schemas.microsoft.com/office/powerpoint/2010/main" val="395629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FF58DFF5-54EB-47DA-B2B0-8468D487043F}"/>
              </a:ext>
            </a:extLst>
          </p:cNvPr>
          <p:cNvPicPr>
            <a:picLocks noChangeAspect="1"/>
          </p:cNvPicPr>
          <p:nvPr/>
        </p:nvPicPr>
        <p:blipFill>
          <a:blip r:embed="rId2"/>
          <a:stretch>
            <a:fillRect/>
          </a:stretch>
        </p:blipFill>
        <p:spPr>
          <a:xfrm>
            <a:off x="0" y="1640864"/>
            <a:ext cx="11749295" cy="4471957"/>
          </a:xfrm>
          <a:prstGeom prst="rect">
            <a:avLst/>
          </a:prstGeom>
        </p:spPr>
      </p:pic>
      <p:sp>
        <p:nvSpPr>
          <p:cNvPr id="2" name="Nadpis 1">
            <a:extLst>
              <a:ext uri="{FF2B5EF4-FFF2-40B4-BE49-F238E27FC236}">
                <a16:creationId xmlns:a16="http://schemas.microsoft.com/office/drawing/2014/main" id="{1F6EAE5E-8E29-4371-A851-1E4E9063F647}"/>
              </a:ext>
            </a:extLst>
          </p:cNvPr>
          <p:cNvSpPr>
            <a:spLocks noGrp="1"/>
          </p:cNvSpPr>
          <p:nvPr>
            <p:ph type="title"/>
          </p:nvPr>
        </p:nvSpPr>
        <p:spPr>
          <a:xfrm>
            <a:off x="1031087" y="397269"/>
            <a:ext cx="4683566" cy="708301"/>
          </a:xfrm>
          <a:noFill/>
        </p:spPr>
        <p:txBody>
          <a:bodyPr>
            <a:normAutofit/>
          </a:bodyPr>
          <a:lstStyle/>
          <a:p>
            <a:r>
              <a:rPr lang="cs-CZ" sz="3200" b="1" dirty="0">
                <a:latin typeface="Book Antiqua" panose="02040602050305030304" pitchFamily="18" charset="0"/>
              </a:rPr>
              <a:t>Vytvoření nové žádosti</a:t>
            </a:r>
          </a:p>
        </p:txBody>
      </p:sp>
      <p:sp>
        <p:nvSpPr>
          <p:cNvPr id="7" name="Zaoblený obdélníkový bublinový popisek 4">
            <a:extLst>
              <a:ext uri="{FF2B5EF4-FFF2-40B4-BE49-F238E27FC236}">
                <a16:creationId xmlns:a16="http://schemas.microsoft.com/office/drawing/2014/main" id="{CCDD2DA2-424C-418E-A539-B3E2C7F451E7}"/>
              </a:ext>
            </a:extLst>
          </p:cNvPr>
          <p:cNvSpPr/>
          <p:nvPr/>
        </p:nvSpPr>
        <p:spPr>
          <a:xfrm>
            <a:off x="6294784" y="211433"/>
            <a:ext cx="3061252" cy="1558217"/>
          </a:xfrm>
          <a:prstGeom prst="wedgeRoundRectCallout">
            <a:avLst>
              <a:gd name="adj1" fmla="val 87075"/>
              <a:gd name="adj2" fmla="val 55817"/>
              <a:gd name="adj3" fmla="val 16667"/>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600" dirty="0">
                <a:ln w="0"/>
                <a:solidFill>
                  <a:schemeClr val="tx1"/>
                </a:solidFill>
                <a:latin typeface="Book Antiqua" panose="02040602050305030304" pitchFamily="18" charset="0"/>
              </a:rPr>
              <a:t>Po přihlášení se dostanete na úvodní stránku, kde je dostupné tlačítko „</a:t>
            </a:r>
            <a:r>
              <a:rPr lang="cs-CZ" sz="1600" b="1" dirty="0">
                <a:ln w="0"/>
                <a:solidFill>
                  <a:schemeClr val="tx1"/>
                </a:solidFill>
                <a:latin typeface="Book Antiqua" panose="02040602050305030304" pitchFamily="18" charset="0"/>
              </a:rPr>
              <a:t>Vytvořit novou žádost</a:t>
            </a:r>
            <a:r>
              <a:rPr lang="cs-CZ" sz="1600" dirty="0">
                <a:ln w="0"/>
                <a:solidFill>
                  <a:schemeClr val="tx1"/>
                </a:solidFill>
                <a:latin typeface="Book Antiqua" panose="02040602050305030304" pitchFamily="18" charset="0"/>
              </a:rPr>
              <a:t>“, popř. je zde seznam žádostí, které jste již vytvořili dříve.</a:t>
            </a:r>
          </a:p>
        </p:txBody>
      </p:sp>
      <p:sp>
        <p:nvSpPr>
          <p:cNvPr id="8" name="Zaoblený obdélníkový bublinový popisek 7">
            <a:extLst>
              <a:ext uri="{FF2B5EF4-FFF2-40B4-BE49-F238E27FC236}">
                <a16:creationId xmlns:a16="http://schemas.microsoft.com/office/drawing/2014/main" id="{61A97606-1CB6-423B-95D3-93331AE0A108}"/>
              </a:ext>
            </a:extLst>
          </p:cNvPr>
          <p:cNvSpPr/>
          <p:nvPr/>
        </p:nvSpPr>
        <p:spPr>
          <a:xfrm>
            <a:off x="8292549" y="3564835"/>
            <a:ext cx="3061252" cy="3238737"/>
          </a:xfrm>
          <a:prstGeom prst="wedgeRoundRectCallout">
            <a:avLst>
              <a:gd name="adj1" fmla="val 45771"/>
              <a:gd name="adj2" fmla="val -60027"/>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V případě zjištění chyby, kterou si žadatel uvědomí před uzavřením portálu a vypršením lhůty pro zaslání žádosti, je možné ji zde „Zrušit“ </a:t>
            </a:r>
            <a:r>
              <a:rPr lang="cs-CZ" sz="1600" i="1" dirty="0">
                <a:solidFill>
                  <a:schemeClr val="tx1"/>
                </a:solidFill>
                <a:latin typeface="Book Antiqua" panose="02040602050305030304" pitchFamily="18" charset="0"/>
              </a:rPr>
              <a:t>(a vytvořit žádost novou). </a:t>
            </a:r>
            <a:r>
              <a:rPr lang="cs-CZ" sz="1600" dirty="0">
                <a:solidFill>
                  <a:schemeClr val="tx1"/>
                </a:solidFill>
                <a:latin typeface="Book Antiqua" panose="02040602050305030304" pitchFamily="18" charset="0"/>
              </a:rPr>
              <a:t>Toto platí jen v případě, že žadatel ještě nezaslal žádost na </a:t>
            </a:r>
            <a:r>
              <a:rPr lang="cs-CZ" sz="1600" dirty="0" err="1">
                <a:solidFill>
                  <a:schemeClr val="tx1"/>
                </a:solidFill>
                <a:latin typeface="Book Antiqua" panose="02040602050305030304" pitchFamily="18" charset="0"/>
              </a:rPr>
              <a:t>MZe</a:t>
            </a:r>
            <a:r>
              <a:rPr lang="cs-CZ" sz="1600" dirty="0">
                <a:solidFill>
                  <a:schemeClr val="tx1"/>
                </a:solidFill>
                <a:latin typeface="Book Antiqua" panose="02040602050305030304" pitchFamily="18" charset="0"/>
              </a:rPr>
              <a:t> a pouze do doby, kdy „Administrátor žádosti“ zůstane „neuveden“.</a:t>
            </a:r>
          </a:p>
        </p:txBody>
      </p:sp>
      <p:sp>
        <p:nvSpPr>
          <p:cNvPr id="11" name="Ovál 10">
            <a:extLst>
              <a:ext uri="{FF2B5EF4-FFF2-40B4-BE49-F238E27FC236}">
                <a16:creationId xmlns:a16="http://schemas.microsoft.com/office/drawing/2014/main" id="{2E9387B7-0049-4894-9327-A7A37097F750}"/>
              </a:ext>
            </a:extLst>
          </p:cNvPr>
          <p:cNvSpPr/>
          <p:nvPr/>
        </p:nvSpPr>
        <p:spPr>
          <a:xfrm>
            <a:off x="149087" y="4187686"/>
            <a:ext cx="1764000" cy="61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nice se šipkou 12">
            <a:extLst>
              <a:ext uri="{FF2B5EF4-FFF2-40B4-BE49-F238E27FC236}">
                <a16:creationId xmlns:a16="http://schemas.microsoft.com/office/drawing/2014/main" id="{A99B1B6B-7E53-4A5F-A858-7C4AB485E4AA}"/>
              </a:ext>
            </a:extLst>
          </p:cNvPr>
          <p:cNvCxnSpPr>
            <a:cxnSpLocks/>
            <a:stCxn id="11" idx="5"/>
          </p:cNvCxnSpPr>
          <p:nvPr/>
        </p:nvCxnSpPr>
        <p:spPr>
          <a:xfrm>
            <a:off x="1654755" y="4710061"/>
            <a:ext cx="6945905" cy="1558217"/>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071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47A840A-8AA1-524C-4774-1F2EFAC5E4B8}"/>
              </a:ext>
            </a:extLst>
          </p:cNvPr>
          <p:cNvPicPr>
            <a:picLocks noChangeAspect="1"/>
          </p:cNvPicPr>
          <p:nvPr/>
        </p:nvPicPr>
        <p:blipFill>
          <a:blip r:embed="rId2"/>
          <a:stretch>
            <a:fillRect/>
          </a:stretch>
        </p:blipFill>
        <p:spPr>
          <a:xfrm>
            <a:off x="656615" y="1457089"/>
            <a:ext cx="10350088" cy="3991211"/>
          </a:xfrm>
          <a:prstGeom prst="rect">
            <a:avLst/>
          </a:prstGeom>
        </p:spPr>
      </p:pic>
      <p:sp>
        <p:nvSpPr>
          <p:cNvPr id="2" name="Nadpis 1">
            <a:extLst>
              <a:ext uri="{FF2B5EF4-FFF2-40B4-BE49-F238E27FC236}">
                <a16:creationId xmlns:a16="http://schemas.microsoft.com/office/drawing/2014/main" id="{42F1B232-4FD4-4158-9510-C34DA914C6F3}"/>
              </a:ext>
            </a:extLst>
          </p:cNvPr>
          <p:cNvSpPr>
            <a:spLocks noGrp="1"/>
          </p:cNvSpPr>
          <p:nvPr>
            <p:ph type="title"/>
          </p:nvPr>
        </p:nvSpPr>
        <p:spPr>
          <a:xfrm>
            <a:off x="838200" y="365126"/>
            <a:ext cx="10515600" cy="761310"/>
          </a:xfrm>
        </p:spPr>
        <p:txBody>
          <a:bodyPr>
            <a:normAutofit/>
          </a:bodyPr>
          <a:lstStyle/>
          <a:p>
            <a:r>
              <a:rPr lang="cs-CZ" sz="3200" b="1" dirty="0">
                <a:latin typeface="Book Antiqua" panose="02040602050305030304" pitchFamily="18" charset="0"/>
              </a:rPr>
              <a:t>Volba poskytovatele a typu výzvy</a:t>
            </a:r>
          </a:p>
        </p:txBody>
      </p:sp>
      <p:sp>
        <p:nvSpPr>
          <p:cNvPr id="11" name="Oválný bublinový popisek 2">
            <a:extLst>
              <a:ext uri="{FF2B5EF4-FFF2-40B4-BE49-F238E27FC236}">
                <a16:creationId xmlns:a16="http://schemas.microsoft.com/office/drawing/2014/main" id="{4A3FC84B-08C1-4822-85C5-06D4221A95FD}"/>
              </a:ext>
            </a:extLst>
          </p:cNvPr>
          <p:cNvSpPr/>
          <p:nvPr/>
        </p:nvSpPr>
        <p:spPr>
          <a:xfrm>
            <a:off x="7758773" y="1649440"/>
            <a:ext cx="3909352" cy="1179485"/>
          </a:xfrm>
          <a:prstGeom prst="wedgeEllipseCallout">
            <a:avLst>
              <a:gd name="adj1" fmla="val -77680"/>
              <a:gd name="adj2" fmla="val 43008"/>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Jako poskytovatele zvolte: „Ministerstvo zemědělství“.</a:t>
            </a:r>
          </a:p>
        </p:txBody>
      </p:sp>
      <p:sp>
        <p:nvSpPr>
          <p:cNvPr id="6" name="Oválný bublinový popisek 2">
            <a:extLst>
              <a:ext uri="{FF2B5EF4-FFF2-40B4-BE49-F238E27FC236}">
                <a16:creationId xmlns:a16="http://schemas.microsoft.com/office/drawing/2014/main" id="{A8BCF06D-560E-4596-8EEF-5D3AB456B2AC}"/>
              </a:ext>
            </a:extLst>
          </p:cNvPr>
          <p:cNvSpPr/>
          <p:nvPr/>
        </p:nvSpPr>
        <p:spPr>
          <a:xfrm>
            <a:off x="7781471" y="5400911"/>
            <a:ext cx="3998091" cy="1391189"/>
          </a:xfrm>
          <a:prstGeom prst="wedgeEllipseCallout">
            <a:avLst>
              <a:gd name="adj1" fmla="val -45028"/>
              <a:gd name="adj2" fmla="val -801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Zvolte jeden z typů výzvy Programu VaK.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1592882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ázek 15">
            <a:extLst>
              <a:ext uri="{FF2B5EF4-FFF2-40B4-BE49-F238E27FC236}">
                <a16:creationId xmlns:a16="http://schemas.microsoft.com/office/drawing/2014/main" id="{186C99CF-0F23-F71B-BF00-108B31C9D505}"/>
              </a:ext>
            </a:extLst>
          </p:cNvPr>
          <p:cNvPicPr>
            <a:picLocks noChangeAspect="1"/>
          </p:cNvPicPr>
          <p:nvPr/>
        </p:nvPicPr>
        <p:blipFill>
          <a:blip r:embed="rId2"/>
          <a:stretch>
            <a:fillRect/>
          </a:stretch>
        </p:blipFill>
        <p:spPr>
          <a:xfrm>
            <a:off x="2605286" y="594513"/>
            <a:ext cx="6785812" cy="6096107"/>
          </a:xfrm>
          <a:prstGeom prst="rect">
            <a:avLst/>
          </a:prstGeom>
        </p:spPr>
      </p:pic>
      <p:sp>
        <p:nvSpPr>
          <p:cNvPr id="2" name="Nadpis 1">
            <a:extLst>
              <a:ext uri="{FF2B5EF4-FFF2-40B4-BE49-F238E27FC236}">
                <a16:creationId xmlns:a16="http://schemas.microsoft.com/office/drawing/2014/main" id="{906932F6-1131-43CC-A73B-D94368A564EA}"/>
              </a:ext>
            </a:extLst>
          </p:cNvPr>
          <p:cNvSpPr>
            <a:spLocks noGrp="1"/>
          </p:cNvSpPr>
          <p:nvPr>
            <p:ph type="title"/>
          </p:nvPr>
        </p:nvSpPr>
        <p:spPr>
          <a:xfrm>
            <a:off x="2954790" y="152814"/>
            <a:ext cx="5807194" cy="502478"/>
          </a:xfrm>
        </p:spPr>
        <p:txBody>
          <a:bodyPr>
            <a:normAutofit/>
          </a:bodyPr>
          <a:lstStyle/>
          <a:p>
            <a:r>
              <a:rPr lang="cs-CZ" sz="2800" b="1" dirty="0">
                <a:latin typeface="Book Antiqua" panose="02040602050305030304" pitchFamily="18" charset="0"/>
              </a:rPr>
              <a:t>Záložka „Identifikace žadatele“ </a:t>
            </a:r>
          </a:p>
        </p:txBody>
      </p:sp>
      <p:sp>
        <p:nvSpPr>
          <p:cNvPr id="9" name="Oválný bublinový popisek 4">
            <a:extLst>
              <a:ext uri="{FF2B5EF4-FFF2-40B4-BE49-F238E27FC236}">
                <a16:creationId xmlns:a16="http://schemas.microsoft.com/office/drawing/2014/main" id="{B11EE4AC-871E-4057-A456-52DB084BEBDD}"/>
              </a:ext>
            </a:extLst>
          </p:cNvPr>
          <p:cNvSpPr/>
          <p:nvPr/>
        </p:nvSpPr>
        <p:spPr>
          <a:xfrm>
            <a:off x="236795" y="1064038"/>
            <a:ext cx="2328985" cy="1142248"/>
          </a:xfrm>
          <a:prstGeom prst="wedgeEllipseCallout">
            <a:avLst>
              <a:gd name="adj1" fmla="val 45871"/>
              <a:gd name="adj2" fmla="val -52551"/>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cs-CZ" sz="1100" dirty="0">
                <a:solidFill>
                  <a:schemeClr val="tx1"/>
                </a:solidFill>
                <a:latin typeface="Book Antiqua" panose="02040602050305030304" pitchFamily="18" charset="0"/>
              </a:rPr>
              <a:t>Vyplňte Vámi zvolený název projektu (je vhodné, aby název obsahoval místo realizace projektu) .</a:t>
            </a:r>
          </a:p>
        </p:txBody>
      </p:sp>
      <p:sp>
        <p:nvSpPr>
          <p:cNvPr id="10" name="Oválný bublinový popisek 6">
            <a:extLst>
              <a:ext uri="{FF2B5EF4-FFF2-40B4-BE49-F238E27FC236}">
                <a16:creationId xmlns:a16="http://schemas.microsoft.com/office/drawing/2014/main" id="{B0F92149-66CD-4A86-AB22-90913C1F9C6F}"/>
              </a:ext>
            </a:extLst>
          </p:cNvPr>
          <p:cNvSpPr/>
          <p:nvPr/>
        </p:nvSpPr>
        <p:spPr>
          <a:xfrm>
            <a:off x="201306" y="3301969"/>
            <a:ext cx="2003799" cy="1693276"/>
          </a:xfrm>
          <a:prstGeom prst="wedgeEllipseCallout">
            <a:avLst>
              <a:gd name="adj1" fmla="val 100329"/>
              <a:gd name="adj2" fmla="val -2656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latin typeface="Book Antiqua" panose="02040602050305030304" pitchFamily="18" charset="0"/>
              </a:rPr>
              <a:t>Zadejte správné IČO a použijte tlačítko: „</a:t>
            </a:r>
            <a:r>
              <a:rPr lang="cs-CZ" sz="1200" b="1" dirty="0">
                <a:solidFill>
                  <a:schemeClr val="tx1"/>
                </a:solidFill>
                <a:latin typeface="Book Antiqua" panose="02040602050305030304" pitchFamily="18" charset="0"/>
              </a:rPr>
              <a:t>Načti z ARES“ – </a:t>
            </a:r>
            <a:r>
              <a:rPr lang="cs-CZ" sz="1200" dirty="0">
                <a:solidFill>
                  <a:schemeClr val="tx1"/>
                </a:solidFill>
                <a:latin typeface="Book Antiqua" panose="02040602050305030304" pitchFamily="18" charset="0"/>
              </a:rPr>
              <a:t>automaticky se pak ve správním tvaru doplní informace.</a:t>
            </a:r>
            <a:endParaRPr lang="cs-CZ" sz="1200" b="1" dirty="0">
              <a:solidFill>
                <a:schemeClr val="tx1"/>
              </a:solidFill>
              <a:latin typeface="Book Antiqua" panose="02040602050305030304" pitchFamily="18" charset="0"/>
            </a:endParaRPr>
          </a:p>
        </p:txBody>
      </p:sp>
      <p:sp>
        <p:nvSpPr>
          <p:cNvPr id="11" name="Oválný bublinový popisek 16">
            <a:extLst>
              <a:ext uri="{FF2B5EF4-FFF2-40B4-BE49-F238E27FC236}">
                <a16:creationId xmlns:a16="http://schemas.microsoft.com/office/drawing/2014/main" id="{21715C51-23D4-4ED0-A5B7-781E447E0AB6}"/>
              </a:ext>
            </a:extLst>
          </p:cNvPr>
          <p:cNvSpPr/>
          <p:nvPr/>
        </p:nvSpPr>
        <p:spPr>
          <a:xfrm>
            <a:off x="619165" y="5562939"/>
            <a:ext cx="1766277" cy="1142247"/>
          </a:xfrm>
          <a:prstGeom prst="wedgeEllipseCallout">
            <a:avLst>
              <a:gd name="adj1" fmla="val 104934"/>
              <a:gd name="adj2" fmla="val -119308"/>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latin typeface="Book Antiqua" panose="02040602050305030304" pitchFamily="18" charset="0"/>
              </a:rPr>
              <a:t>Doplňte jméno a kontakt na statutárního zástupce.</a:t>
            </a:r>
          </a:p>
        </p:txBody>
      </p:sp>
      <p:sp>
        <p:nvSpPr>
          <p:cNvPr id="12" name="Ohnutý roh 22">
            <a:extLst>
              <a:ext uri="{FF2B5EF4-FFF2-40B4-BE49-F238E27FC236}">
                <a16:creationId xmlns:a16="http://schemas.microsoft.com/office/drawing/2014/main" id="{4AFB9718-1DF3-4BD6-AD4F-31E27F4C2FF3}"/>
              </a:ext>
            </a:extLst>
          </p:cNvPr>
          <p:cNvSpPr/>
          <p:nvPr/>
        </p:nvSpPr>
        <p:spPr>
          <a:xfrm>
            <a:off x="9914431" y="255813"/>
            <a:ext cx="2242457" cy="3231842"/>
          </a:xfrm>
          <a:prstGeom prst="foldedCorner">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cs-CZ" sz="1200" dirty="0">
              <a:solidFill>
                <a:schemeClr val="tx1"/>
              </a:solidFill>
              <a:latin typeface="Book Antiqua" panose="02040602050305030304" pitchFamily="18" charset="0"/>
            </a:endParaRPr>
          </a:p>
          <a:p>
            <a:endParaRPr lang="cs-CZ" sz="1200" dirty="0">
              <a:solidFill>
                <a:schemeClr val="tx1"/>
              </a:solidFill>
              <a:latin typeface="Book Antiqua" panose="02040602050305030304" pitchFamily="18" charset="0"/>
            </a:endParaRPr>
          </a:p>
          <a:p>
            <a:r>
              <a:rPr lang="cs-CZ" sz="1200" dirty="0">
                <a:solidFill>
                  <a:schemeClr val="tx1"/>
                </a:solidFill>
                <a:latin typeface="Book Antiqua" panose="02040602050305030304" pitchFamily="18" charset="0"/>
              </a:rPr>
              <a:t>Zde jsou uvedeny jednotlivé záložky žádosti. </a:t>
            </a:r>
            <a:r>
              <a:rPr lang="cs-CZ" sz="1200" b="1" dirty="0">
                <a:solidFill>
                  <a:schemeClr val="tx1"/>
                </a:solidFill>
                <a:latin typeface="Book Antiqua" panose="02040602050305030304" pitchFamily="18" charset="0"/>
              </a:rPr>
              <a:t>Doporučujeme žádost vyplňovat postupně, jak vás formulář sám navádí a záložky nepřeskakovat. </a:t>
            </a:r>
            <a:endParaRPr lang="cs-CZ" sz="1200" dirty="0">
              <a:solidFill>
                <a:schemeClr val="tx1"/>
              </a:solidFill>
              <a:latin typeface="Book Antiqua" panose="02040602050305030304" pitchFamily="18" charset="0"/>
            </a:endParaRPr>
          </a:p>
          <a:p>
            <a:r>
              <a:rPr lang="cs-CZ" sz="1200" dirty="0">
                <a:solidFill>
                  <a:schemeClr val="tx1"/>
                </a:solidFill>
                <a:latin typeface="Book Antiqua" panose="02040602050305030304" pitchFamily="18" charset="0"/>
              </a:rPr>
              <a:t>V případě, že nezvolíte postupné vyplňování , nemusí se pak správně zobrazovat jednotlivé záložky.</a:t>
            </a:r>
          </a:p>
          <a:p>
            <a:r>
              <a:rPr lang="cs-CZ" sz="1200" dirty="0">
                <a:solidFill>
                  <a:schemeClr val="tx1"/>
                </a:solidFill>
                <a:latin typeface="Book Antiqua" panose="02040602050305030304" pitchFamily="18" charset="0"/>
              </a:rPr>
              <a:t>V případě nevyplnění „Oblasti podpory“ se vám např. nezobrazí údaje v záložce „Přílohy“ a „Výše dotace“.</a:t>
            </a:r>
          </a:p>
        </p:txBody>
      </p:sp>
      <p:sp>
        <p:nvSpPr>
          <p:cNvPr id="13" name="Pravá složená závorka 12">
            <a:extLst>
              <a:ext uri="{FF2B5EF4-FFF2-40B4-BE49-F238E27FC236}">
                <a16:creationId xmlns:a16="http://schemas.microsoft.com/office/drawing/2014/main" id="{256059EE-31FC-426D-B69C-A5DEDB4EB846}"/>
              </a:ext>
            </a:extLst>
          </p:cNvPr>
          <p:cNvSpPr/>
          <p:nvPr/>
        </p:nvSpPr>
        <p:spPr>
          <a:xfrm>
            <a:off x="9409727" y="827065"/>
            <a:ext cx="554370" cy="2158429"/>
          </a:xfrm>
          <a:prstGeom prst="rightBrace">
            <a:avLst>
              <a:gd name="adj1" fmla="val 8333"/>
              <a:gd name="adj2" fmla="val 50596"/>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4" name="Oválný bublinový popisek 17">
            <a:extLst>
              <a:ext uri="{FF2B5EF4-FFF2-40B4-BE49-F238E27FC236}">
                <a16:creationId xmlns:a16="http://schemas.microsoft.com/office/drawing/2014/main" id="{5E8D99FF-61B2-4E3B-B256-2AD874981BA9}"/>
              </a:ext>
            </a:extLst>
          </p:cNvPr>
          <p:cNvSpPr/>
          <p:nvPr/>
        </p:nvSpPr>
        <p:spPr>
          <a:xfrm>
            <a:off x="7924127" y="5256908"/>
            <a:ext cx="3273287" cy="1400992"/>
          </a:xfrm>
          <a:prstGeom prst="wedgeEllipseCallout">
            <a:avLst>
              <a:gd name="adj1" fmla="val -76333"/>
              <a:gd name="adj2" fmla="val -25675"/>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latin typeface="Book Antiqua" panose="02040602050305030304" pitchFamily="18" charset="0"/>
              </a:rPr>
              <a:t>V případě, že kontaktní osoba je shodná se „Zástupcem“ (osobou oprávněnou), využijte tlačítko „</a:t>
            </a:r>
            <a:r>
              <a:rPr lang="cs-CZ" sz="1200" b="1" dirty="0">
                <a:solidFill>
                  <a:schemeClr val="tx1"/>
                </a:solidFill>
                <a:latin typeface="Book Antiqua" panose="02040602050305030304" pitchFamily="18" charset="0"/>
              </a:rPr>
              <a:t>Kopírovat zástupce“.</a:t>
            </a:r>
          </a:p>
        </p:txBody>
      </p:sp>
      <p:sp>
        <p:nvSpPr>
          <p:cNvPr id="3" name="TextovéPole 2">
            <a:extLst>
              <a:ext uri="{FF2B5EF4-FFF2-40B4-BE49-F238E27FC236}">
                <a16:creationId xmlns:a16="http://schemas.microsoft.com/office/drawing/2014/main" id="{4B4F3B23-28B7-41F3-96CD-2A6595A3C630}"/>
              </a:ext>
            </a:extLst>
          </p:cNvPr>
          <p:cNvSpPr txBox="1"/>
          <p:nvPr/>
        </p:nvSpPr>
        <p:spPr>
          <a:xfrm>
            <a:off x="3387011" y="910150"/>
            <a:ext cx="4280452" cy="307777"/>
          </a:xfrm>
          <a:prstGeom prst="rect">
            <a:avLst/>
          </a:prstGeom>
          <a:noFill/>
        </p:spPr>
        <p:txBody>
          <a:bodyPr wrap="square" rtlCol="0">
            <a:spAutoFit/>
          </a:bodyPr>
          <a:lstStyle/>
          <a:p>
            <a:r>
              <a:rPr lang="cs-CZ" sz="1400" dirty="0">
                <a:solidFill>
                  <a:srgbClr val="FF0000"/>
                </a:solidFill>
              </a:rPr>
              <a:t>Př.: Dostavba kanalizace v obci Loučná</a:t>
            </a:r>
          </a:p>
        </p:txBody>
      </p:sp>
      <p:sp>
        <p:nvSpPr>
          <p:cNvPr id="6" name="Oválný bublinový popisek 17">
            <a:extLst>
              <a:ext uri="{FF2B5EF4-FFF2-40B4-BE49-F238E27FC236}">
                <a16:creationId xmlns:a16="http://schemas.microsoft.com/office/drawing/2014/main" id="{5FFD6DB7-83D7-3FDB-CC69-890351F836DF}"/>
              </a:ext>
            </a:extLst>
          </p:cNvPr>
          <p:cNvSpPr/>
          <p:nvPr/>
        </p:nvSpPr>
        <p:spPr>
          <a:xfrm>
            <a:off x="7428774" y="3277209"/>
            <a:ext cx="2865482" cy="861623"/>
          </a:xfrm>
          <a:prstGeom prst="wedgeEllipseCallout">
            <a:avLst>
              <a:gd name="adj1" fmla="val -136919"/>
              <a:gd name="adj2" fmla="val -183280"/>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latin typeface="Book Antiqua" panose="02040602050305030304" pitchFamily="18" charset="0"/>
              </a:rPr>
              <a:t>Účel opište z bubliny, která se zobrazí po najetí kurzoru myši do políčka pro vyplňování účelu</a:t>
            </a:r>
            <a:endParaRPr lang="cs-CZ" sz="1200" b="1" dirty="0">
              <a:solidFill>
                <a:schemeClr val="tx1"/>
              </a:solidFill>
              <a:latin typeface="Book Antiqua" panose="02040602050305030304" pitchFamily="18" charset="0"/>
            </a:endParaRPr>
          </a:p>
        </p:txBody>
      </p:sp>
      <p:sp>
        <p:nvSpPr>
          <p:cNvPr id="7" name="Oválný bublinový popisek 17">
            <a:extLst>
              <a:ext uri="{FF2B5EF4-FFF2-40B4-BE49-F238E27FC236}">
                <a16:creationId xmlns:a16="http://schemas.microsoft.com/office/drawing/2014/main" id="{362F867C-56B5-027E-2799-8F1FA0F997AD}"/>
              </a:ext>
            </a:extLst>
          </p:cNvPr>
          <p:cNvSpPr/>
          <p:nvPr/>
        </p:nvSpPr>
        <p:spPr>
          <a:xfrm>
            <a:off x="7124920" y="4239323"/>
            <a:ext cx="3273288" cy="1012140"/>
          </a:xfrm>
          <a:prstGeom prst="wedgeEllipseCallout">
            <a:avLst>
              <a:gd name="adj1" fmla="val -117900"/>
              <a:gd name="adj2" fmla="val -193852"/>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latin typeface="Book Antiqua" panose="02040602050305030304" pitchFamily="18" charset="0"/>
              </a:rPr>
              <a:t>Uveďte předpokládaný termín kolaudace nebo uvedení do provozu (termín nesmí být delší než 31.12.2025)</a:t>
            </a:r>
          </a:p>
        </p:txBody>
      </p:sp>
    </p:spTree>
    <p:extLst>
      <p:ext uri="{BB962C8B-B14F-4D97-AF65-F5344CB8AC3E}">
        <p14:creationId xmlns:p14="http://schemas.microsoft.com/office/powerpoint/2010/main" val="4016654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C9A613-AEDC-4E76-82FC-C6E6A02035D2}"/>
              </a:ext>
            </a:extLst>
          </p:cNvPr>
          <p:cNvSpPr>
            <a:spLocks noGrp="1"/>
          </p:cNvSpPr>
          <p:nvPr>
            <p:ph type="title"/>
          </p:nvPr>
        </p:nvSpPr>
        <p:spPr>
          <a:xfrm>
            <a:off x="3068870" y="183157"/>
            <a:ext cx="5437545" cy="549275"/>
          </a:xfrm>
        </p:spPr>
        <p:txBody>
          <a:bodyPr>
            <a:noAutofit/>
          </a:bodyPr>
          <a:lstStyle/>
          <a:p>
            <a:r>
              <a:rPr lang="cs-CZ" sz="2800" b="1" dirty="0">
                <a:latin typeface="Book Antiqua" panose="02040602050305030304" pitchFamily="18" charset="0"/>
              </a:rPr>
              <a:t>Záložka „Identifikace žadatele“ </a:t>
            </a:r>
          </a:p>
        </p:txBody>
      </p:sp>
      <p:pic>
        <p:nvPicPr>
          <p:cNvPr id="8" name="Obrázek 7">
            <a:extLst>
              <a:ext uri="{FF2B5EF4-FFF2-40B4-BE49-F238E27FC236}">
                <a16:creationId xmlns:a16="http://schemas.microsoft.com/office/drawing/2014/main" id="{DC7C2738-3AD3-43ED-983A-7A0B34DBD610}"/>
              </a:ext>
            </a:extLst>
          </p:cNvPr>
          <p:cNvPicPr>
            <a:picLocks noChangeAspect="1"/>
          </p:cNvPicPr>
          <p:nvPr/>
        </p:nvPicPr>
        <p:blipFill>
          <a:blip r:embed="rId2"/>
          <a:stretch>
            <a:fillRect/>
          </a:stretch>
        </p:blipFill>
        <p:spPr>
          <a:xfrm>
            <a:off x="14349" y="711326"/>
            <a:ext cx="5895132" cy="6146674"/>
          </a:xfrm>
          <a:prstGeom prst="rect">
            <a:avLst/>
          </a:prstGeom>
        </p:spPr>
      </p:pic>
      <p:sp>
        <p:nvSpPr>
          <p:cNvPr id="9" name="Zaoblený obdélníkový bublinový popisek 25">
            <a:extLst>
              <a:ext uri="{FF2B5EF4-FFF2-40B4-BE49-F238E27FC236}">
                <a16:creationId xmlns:a16="http://schemas.microsoft.com/office/drawing/2014/main" id="{CC8EEF6B-1368-4C05-B280-4EBE54307B14}"/>
              </a:ext>
            </a:extLst>
          </p:cNvPr>
          <p:cNvSpPr/>
          <p:nvPr/>
        </p:nvSpPr>
        <p:spPr>
          <a:xfrm>
            <a:off x="7439389" y="6055415"/>
            <a:ext cx="4222524" cy="681397"/>
          </a:xfrm>
          <a:prstGeom prst="wedgeRoundRectCallout">
            <a:avLst>
              <a:gd name="adj1" fmla="val -83292"/>
              <a:gd name="adj2" fmla="val 31948"/>
              <a:gd name="adj3" fmla="val 16667"/>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solidFill>
                <a:latin typeface="Book Antiqua" panose="02040602050305030304" pitchFamily="18" charset="0"/>
              </a:rPr>
              <a:t>Listovat můžete i pomocí tlačítka „Další strana“, které je umístěno na konci každé záložky.</a:t>
            </a:r>
          </a:p>
        </p:txBody>
      </p:sp>
      <p:sp>
        <p:nvSpPr>
          <p:cNvPr id="10" name="Řečová bublina: oválný bublinový popisek 6">
            <a:extLst>
              <a:ext uri="{FF2B5EF4-FFF2-40B4-BE49-F238E27FC236}">
                <a16:creationId xmlns:a16="http://schemas.microsoft.com/office/drawing/2014/main" id="{6250AFAC-AB7F-423F-9828-2296C893586D}"/>
              </a:ext>
            </a:extLst>
          </p:cNvPr>
          <p:cNvSpPr/>
          <p:nvPr/>
        </p:nvSpPr>
        <p:spPr>
          <a:xfrm>
            <a:off x="7045735" y="1815548"/>
            <a:ext cx="4324629" cy="1292965"/>
          </a:xfrm>
          <a:prstGeom prst="wedgeEllipseCallout">
            <a:avLst>
              <a:gd name="adj1" fmla="val -79045"/>
              <a:gd name="adj2" fmla="val 36086"/>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solidFill>
                <a:latin typeface="Book Antiqua" panose="02040602050305030304" pitchFamily="18" charset="0"/>
              </a:rPr>
              <a:t>Zadejte číslo účtu, který máte zřízen u </a:t>
            </a:r>
            <a:r>
              <a:rPr lang="cs-CZ" sz="1400" b="1" dirty="0">
                <a:solidFill>
                  <a:schemeClr val="tx1"/>
                </a:solidFill>
                <a:latin typeface="Book Antiqua" panose="02040602050305030304" pitchFamily="18" charset="0"/>
              </a:rPr>
              <a:t>ČESKÉ NÁRODNÍ BANKY </a:t>
            </a:r>
            <a:r>
              <a:rPr lang="cs-CZ" sz="1400" dirty="0">
                <a:solidFill>
                  <a:schemeClr val="tx1"/>
                </a:solidFill>
                <a:latin typeface="Book Antiqua" panose="02040602050305030304" pitchFamily="18" charset="0"/>
              </a:rPr>
              <a:t>(vyjma vodohospodářských společností).</a:t>
            </a:r>
            <a:endParaRPr lang="cs-CZ" sz="1400" dirty="0">
              <a:solidFill>
                <a:srgbClr val="FF0000"/>
              </a:solidFill>
              <a:latin typeface="Book Antiqua" panose="02040602050305030304" pitchFamily="18" charset="0"/>
            </a:endParaRPr>
          </a:p>
        </p:txBody>
      </p:sp>
      <p:sp>
        <p:nvSpPr>
          <p:cNvPr id="11" name="Zaoblený obdélníkový bublinový popisek 3">
            <a:extLst>
              <a:ext uri="{FF2B5EF4-FFF2-40B4-BE49-F238E27FC236}">
                <a16:creationId xmlns:a16="http://schemas.microsoft.com/office/drawing/2014/main" id="{010C3BFC-F910-40A7-B511-6E54B9417038}"/>
              </a:ext>
            </a:extLst>
          </p:cNvPr>
          <p:cNvSpPr/>
          <p:nvPr/>
        </p:nvSpPr>
        <p:spPr>
          <a:xfrm>
            <a:off x="6876110" y="3634283"/>
            <a:ext cx="4494254" cy="1493706"/>
          </a:xfrm>
          <a:prstGeom prst="wedgeRoundRectCallout">
            <a:avLst>
              <a:gd name="adj1" fmla="val -68016"/>
              <a:gd name="adj2" fmla="val -35938"/>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400" dirty="0">
                <a:solidFill>
                  <a:schemeClr val="tx1"/>
                </a:solidFill>
                <a:latin typeface="Book Antiqua" panose="02040602050305030304" pitchFamily="18" charset="0"/>
              </a:rPr>
              <a:t>V případě, že jste použili námi doporučované tlačítko „</a:t>
            </a:r>
            <a:r>
              <a:rPr lang="cs-CZ" sz="1400" b="1" dirty="0">
                <a:solidFill>
                  <a:schemeClr val="tx1"/>
                </a:solidFill>
                <a:latin typeface="Book Antiqua" panose="02040602050305030304" pitchFamily="18" charset="0"/>
              </a:rPr>
              <a:t>Načti z ARES“</a:t>
            </a:r>
            <a:r>
              <a:rPr lang="cs-CZ" sz="1400" dirty="0">
                <a:solidFill>
                  <a:schemeClr val="tx1"/>
                </a:solidFill>
                <a:latin typeface="Book Antiqua" panose="02040602050305030304" pitchFamily="18" charset="0"/>
              </a:rPr>
              <a:t> – vyplnila se automaticky ve správném tvaru položka „Adresa sídla žadatele“, a to údaji z Administrativního registru ekonomických subjektů MF.  </a:t>
            </a:r>
          </a:p>
        </p:txBody>
      </p:sp>
      <p:pic>
        <p:nvPicPr>
          <p:cNvPr id="4" name="Obrázek 3">
            <a:extLst>
              <a:ext uri="{FF2B5EF4-FFF2-40B4-BE49-F238E27FC236}">
                <a16:creationId xmlns:a16="http://schemas.microsoft.com/office/drawing/2014/main" id="{629B1DF0-B531-43DB-91A2-1899C9E58010}"/>
              </a:ext>
            </a:extLst>
          </p:cNvPr>
          <p:cNvPicPr>
            <a:picLocks noChangeAspect="1"/>
          </p:cNvPicPr>
          <p:nvPr/>
        </p:nvPicPr>
        <p:blipFill>
          <a:blip r:embed="rId3"/>
          <a:stretch>
            <a:fillRect/>
          </a:stretch>
        </p:blipFill>
        <p:spPr>
          <a:xfrm>
            <a:off x="10267950" y="0"/>
            <a:ext cx="1924050" cy="542925"/>
          </a:xfrm>
          <a:prstGeom prst="rect">
            <a:avLst/>
          </a:prstGeom>
        </p:spPr>
      </p:pic>
    </p:spTree>
    <p:extLst>
      <p:ext uri="{BB962C8B-B14F-4D97-AF65-F5344CB8AC3E}">
        <p14:creationId xmlns:p14="http://schemas.microsoft.com/office/powerpoint/2010/main" val="872498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089B94-C9B1-4714-8DAD-8CD2B8168BA9}"/>
              </a:ext>
            </a:extLst>
          </p:cNvPr>
          <p:cNvSpPr>
            <a:spLocks noGrp="1"/>
          </p:cNvSpPr>
          <p:nvPr>
            <p:ph type="title"/>
          </p:nvPr>
        </p:nvSpPr>
        <p:spPr>
          <a:xfrm>
            <a:off x="3067774" y="134080"/>
            <a:ext cx="5135322" cy="549274"/>
          </a:xfrm>
        </p:spPr>
        <p:txBody>
          <a:bodyPr>
            <a:noAutofit/>
          </a:bodyPr>
          <a:lstStyle/>
          <a:p>
            <a:pPr algn="ctr"/>
            <a:r>
              <a:rPr lang="cs-CZ" sz="2800" b="1" dirty="0">
                <a:latin typeface="Book Antiqua" panose="02040602050305030304" pitchFamily="18" charset="0"/>
              </a:rPr>
              <a:t>Záložka „Oblasti podpory“ </a:t>
            </a:r>
          </a:p>
        </p:txBody>
      </p:sp>
      <p:pic>
        <p:nvPicPr>
          <p:cNvPr id="4" name="Obrázek 3">
            <a:extLst>
              <a:ext uri="{FF2B5EF4-FFF2-40B4-BE49-F238E27FC236}">
                <a16:creationId xmlns:a16="http://schemas.microsoft.com/office/drawing/2014/main" id="{4BAB0C6B-1519-468B-B158-9B1A413638EA}"/>
              </a:ext>
            </a:extLst>
          </p:cNvPr>
          <p:cNvPicPr>
            <a:picLocks noChangeAspect="1"/>
          </p:cNvPicPr>
          <p:nvPr/>
        </p:nvPicPr>
        <p:blipFill>
          <a:blip r:embed="rId2"/>
          <a:stretch>
            <a:fillRect/>
          </a:stretch>
        </p:blipFill>
        <p:spPr>
          <a:xfrm>
            <a:off x="0" y="696036"/>
            <a:ext cx="8318652" cy="6161964"/>
          </a:xfrm>
          <a:prstGeom prst="rect">
            <a:avLst/>
          </a:prstGeom>
        </p:spPr>
      </p:pic>
      <p:sp>
        <p:nvSpPr>
          <p:cNvPr id="7" name="Obdélník: se zakulacenými rohy 6">
            <a:extLst>
              <a:ext uri="{FF2B5EF4-FFF2-40B4-BE49-F238E27FC236}">
                <a16:creationId xmlns:a16="http://schemas.microsoft.com/office/drawing/2014/main" id="{F247F92F-4398-44B5-927C-4B36A7DB60E8}"/>
              </a:ext>
            </a:extLst>
          </p:cNvPr>
          <p:cNvSpPr/>
          <p:nvPr/>
        </p:nvSpPr>
        <p:spPr>
          <a:xfrm>
            <a:off x="9181370" y="1974215"/>
            <a:ext cx="2719083" cy="1714311"/>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400" dirty="0">
                <a:solidFill>
                  <a:schemeClr val="tx1"/>
                </a:solidFill>
                <a:latin typeface="Book Antiqua" panose="02040602050305030304" pitchFamily="18" charset="0"/>
              </a:rPr>
              <a:t>Vyberte oblast podpory dle velikosti obce a zaškrtněte ji – dále se pak zobrazí další nabídka podoblastí, která se bude následně konkretizovat.</a:t>
            </a:r>
          </a:p>
        </p:txBody>
      </p:sp>
      <p:cxnSp>
        <p:nvCxnSpPr>
          <p:cNvPr id="9" name="Přímá spojnice se šipkou 8">
            <a:extLst>
              <a:ext uri="{FF2B5EF4-FFF2-40B4-BE49-F238E27FC236}">
                <a16:creationId xmlns:a16="http://schemas.microsoft.com/office/drawing/2014/main" id="{D6174B51-A3D5-4C27-9312-895F5373EDAB}"/>
              </a:ext>
            </a:extLst>
          </p:cNvPr>
          <p:cNvCxnSpPr>
            <a:cxnSpLocks/>
            <a:stCxn id="7" idx="1"/>
          </p:cNvCxnSpPr>
          <p:nvPr/>
        </p:nvCxnSpPr>
        <p:spPr>
          <a:xfrm flipH="1" flipV="1">
            <a:off x="8318652" y="2729948"/>
            <a:ext cx="862718" cy="1014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78D66AF8-FC7D-4CD8-80DD-8C6E3439C1FB}"/>
              </a:ext>
            </a:extLst>
          </p:cNvPr>
          <p:cNvCxnSpPr>
            <a:cxnSpLocks/>
            <a:stCxn id="7" idx="1"/>
          </p:cNvCxnSpPr>
          <p:nvPr/>
        </p:nvCxnSpPr>
        <p:spPr>
          <a:xfrm flipH="1">
            <a:off x="8318652" y="2831371"/>
            <a:ext cx="862718" cy="59762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C440B0F4-9B71-46E8-B648-9604C39598A7}"/>
              </a:ext>
            </a:extLst>
          </p:cNvPr>
          <p:cNvCxnSpPr>
            <a:cxnSpLocks/>
            <a:stCxn id="7" idx="1"/>
          </p:cNvCxnSpPr>
          <p:nvPr/>
        </p:nvCxnSpPr>
        <p:spPr>
          <a:xfrm flipH="1">
            <a:off x="8318652" y="2831371"/>
            <a:ext cx="862718" cy="13165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059F6DCD-CEC2-4CDB-B1C8-27697B668511}"/>
              </a:ext>
            </a:extLst>
          </p:cNvPr>
          <p:cNvPicPr>
            <a:picLocks noChangeAspect="1"/>
          </p:cNvPicPr>
          <p:nvPr/>
        </p:nvPicPr>
        <p:blipFill>
          <a:blip r:embed="rId3"/>
          <a:stretch>
            <a:fillRect/>
          </a:stretch>
        </p:blipFill>
        <p:spPr>
          <a:xfrm>
            <a:off x="9906000" y="0"/>
            <a:ext cx="2286000" cy="485775"/>
          </a:xfrm>
          <a:prstGeom prst="rect">
            <a:avLst/>
          </a:prstGeom>
        </p:spPr>
      </p:pic>
      <p:sp>
        <p:nvSpPr>
          <p:cNvPr id="11" name="Řečová bublina: obdélníkový bublinový popisek 10">
            <a:extLst>
              <a:ext uri="{FF2B5EF4-FFF2-40B4-BE49-F238E27FC236}">
                <a16:creationId xmlns:a16="http://schemas.microsoft.com/office/drawing/2014/main" id="{CD0AADCD-9771-4C0F-8BB4-E5D5C998313F}"/>
              </a:ext>
            </a:extLst>
          </p:cNvPr>
          <p:cNvSpPr/>
          <p:nvPr/>
        </p:nvSpPr>
        <p:spPr>
          <a:xfrm>
            <a:off x="8587409" y="4441610"/>
            <a:ext cx="3313043" cy="2078460"/>
          </a:xfrm>
          <a:prstGeom prst="wedgeRectCallout">
            <a:avLst>
              <a:gd name="adj1" fmla="val -21583"/>
              <a:gd name="adj2" fmla="val 50015"/>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tx1"/>
                </a:solidFill>
                <a:latin typeface="Book Antiqua" panose="02040602050305030304" pitchFamily="18" charset="0"/>
              </a:rPr>
              <a:t>POZOR!</a:t>
            </a:r>
          </a:p>
          <a:p>
            <a:pPr algn="just"/>
            <a:r>
              <a:rPr lang="cs-CZ" sz="1400" dirty="0">
                <a:solidFill>
                  <a:schemeClr val="tx1"/>
                </a:solidFill>
                <a:latin typeface="Book Antiqua" panose="02040602050305030304" pitchFamily="18" charset="0"/>
              </a:rPr>
              <a:t>V případě, že realizace akce probíhá na katastrálním území více obcí, stanoví se dotace podle nejmenší obce, která má nejmenší počet trvale hlášených obyvatel. V tomto případě vyberte oblast podpory dle velikosti nejmenší obce ve které bude realizaci probíhat.</a:t>
            </a:r>
          </a:p>
        </p:txBody>
      </p:sp>
    </p:spTree>
    <p:extLst>
      <p:ext uri="{BB962C8B-B14F-4D97-AF65-F5344CB8AC3E}">
        <p14:creationId xmlns:p14="http://schemas.microsoft.com/office/powerpoint/2010/main" val="3773456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71D709-F6E0-4927-8986-A6DD3AD16638}"/>
              </a:ext>
            </a:extLst>
          </p:cNvPr>
          <p:cNvSpPr>
            <a:spLocks noGrp="1"/>
          </p:cNvSpPr>
          <p:nvPr>
            <p:ph type="title"/>
          </p:nvPr>
        </p:nvSpPr>
        <p:spPr>
          <a:xfrm>
            <a:off x="3951126" y="90719"/>
            <a:ext cx="3815687" cy="433681"/>
          </a:xfrm>
        </p:spPr>
        <p:txBody>
          <a:bodyPr>
            <a:noAutofit/>
          </a:bodyPr>
          <a:lstStyle/>
          <a:p>
            <a:r>
              <a:rPr lang="cs-CZ" sz="2800" b="1" dirty="0">
                <a:latin typeface="Book Antiqua" panose="02040602050305030304" pitchFamily="18" charset="0"/>
              </a:rPr>
              <a:t>Záložka „Přílohy“</a:t>
            </a:r>
          </a:p>
        </p:txBody>
      </p:sp>
      <p:sp>
        <p:nvSpPr>
          <p:cNvPr id="7" name="Řečová bublina: obdélníkový bublinový popisek se zakulacenými rohy 6">
            <a:extLst>
              <a:ext uri="{FF2B5EF4-FFF2-40B4-BE49-F238E27FC236}">
                <a16:creationId xmlns:a16="http://schemas.microsoft.com/office/drawing/2014/main" id="{B5EF6DC0-B05B-4354-A4C6-38D9D4D936E4}"/>
              </a:ext>
            </a:extLst>
          </p:cNvPr>
          <p:cNvSpPr/>
          <p:nvPr/>
        </p:nvSpPr>
        <p:spPr>
          <a:xfrm>
            <a:off x="5777948" y="2955235"/>
            <a:ext cx="6303450" cy="1683026"/>
          </a:xfrm>
          <a:prstGeom prst="wedgeRoundRectCallout">
            <a:avLst>
              <a:gd name="adj1" fmla="val -16562"/>
              <a:gd name="adj2" fmla="val -43001"/>
              <a:gd name="adj3" fmla="val 16667"/>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600" dirty="0">
                <a:solidFill>
                  <a:schemeClr val="tx1"/>
                </a:solidFill>
                <a:latin typeface="Book Antiqua" panose="02040602050305030304" pitchFamily="18" charset="0"/>
              </a:rPr>
              <a:t>- Jakmile je u přílohy vyznačen </a:t>
            </a:r>
            <a:r>
              <a:rPr lang="cs-CZ" sz="1600" b="1" dirty="0">
                <a:solidFill>
                  <a:schemeClr val="tx1"/>
                </a:solidFill>
                <a:latin typeface="Book Antiqua" panose="02040602050305030304" pitchFamily="18" charset="0"/>
              </a:rPr>
              <a:t>„!“</a:t>
            </a:r>
            <a:r>
              <a:rPr lang="cs-CZ" sz="1600" dirty="0">
                <a:solidFill>
                  <a:schemeClr val="tx1"/>
                </a:solidFill>
                <a:latin typeface="Book Antiqua" panose="02040602050305030304" pitchFamily="18" charset="0"/>
              </a:rPr>
              <a:t> jedná se o </a:t>
            </a:r>
            <a:r>
              <a:rPr lang="cs-CZ" sz="1600" b="1" dirty="0">
                <a:solidFill>
                  <a:schemeClr val="tx1"/>
                </a:solidFill>
                <a:latin typeface="Book Antiqua" panose="02040602050305030304" pitchFamily="18" charset="0"/>
              </a:rPr>
              <a:t>povinnou přílohu</a:t>
            </a:r>
            <a:r>
              <a:rPr lang="cs-CZ" sz="1600" dirty="0">
                <a:solidFill>
                  <a:schemeClr val="tx1"/>
                </a:solidFill>
                <a:latin typeface="Book Antiqua" panose="02040602050305030304" pitchFamily="18" charset="0"/>
              </a:rPr>
              <a:t>. </a:t>
            </a:r>
          </a:p>
          <a:p>
            <a:pPr algn="just"/>
            <a:r>
              <a:rPr lang="cs-CZ" sz="1600" dirty="0">
                <a:solidFill>
                  <a:schemeClr val="tx1"/>
                </a:solidFill>
                <a:latin typeface="Book Antiqua" panose="02040602050305030304" pitchFamily="18" charset="0"/>
              </a:rPr>
              <a:t>- Přílohy, které se nedají vložit v elektronické podobě  přímo do portálu (situace pozemkové mapy a přehledná situace ke SP) zašlete spolu s podepsanou žádostí prostřednictvím datové schránky na podatelnu </a:t>
            </a:r>
            <a:r>
              <a:rPr lang="cs-CZ" sz="1600" dirty="0" err="1">
                <a:solidFill>
                  <a:schemeClr val="tx1"/>
                </a:solidFill>
                <a:latin typeface="Book Antiqua" panose="02040602050305030304" pitchFamily="18" charset="0"/>
              </a:rPr>
              <a:t>MZe</a:t>
            </a:r>
            <a:r>
              <a:rPr lang="cs-CZ" sz="1600" b="1" dirty="0">
                <a:solidFill>
                  <a:schemeClr val="tx1"/>
                </a:solidFill>
                <a:latin typeface="Book Antiqua" panose="02040602050305030304" pitchFamily="18" charset="0"/>
              </a:rPr>
              <a:t>. </a:t>
            </a:r>
            <a:endParaRPr lang="cs-CZ" sz="1600" dirty="0">
              <a:solidFill>
                <a:schemeClr val="tx1"/>
              </a:solidFill>
              <a:latin typeface="Book Antiqua" panose="02040602050305030304" pitchFamily="18" charset="0"/>
            </a:endParaRPr>
          </a:p>
          <a:p>
            <a:pPr algn="just"/>
            <a:r>
              <a:rPr lang="cs-CZ" sz="1600" dirty="0">
                <a:solidFill>
                  <a:schemeClr val="tx1"/>
                </a:solidFill>
                <a:latin typeface="Book Antiqua" panose="02040602050305030304" pitchFamily="18" charset="0"/>
              </a:rPr>
              <a:t>- Bez vložení požadovaných příloh nelze odeslat žádost.</a:t>
            </a:r>
          </a:p>
        </p:txBody>
      </p:sp>
      <p:pic>
        <p:nvPicPr>
          <p:cNvPr id="12" name="Obrázek 11">
            <a:extLst>
              <a:ext uri="{FF2B5EF4-FFF2-40B4-BE49-F238E27FC236}">
                <a16:creationId xmlns:a16="http://schemas.microsoft.com/office/drawing/2014/main" id="{0B48CADD-39F5-4C3B-8C67-0AC0B40CCDCB}"/>
              </a:ext>
            </a:extLst>
          </p:cNvPr>
          <p:cNvPicPr>
            <a:picLocks noChangeAspect="1"/>
          </p:cNvPicPr>
          <p:nvPr/>
        </p:nvPicPr>
        <p:blipFill>
          <a:blip r:embed="rId2"/>
          <a:stretch>
            <a:fillRect/>
          </a:stretch>
        </p:blipFill>
        <p:spPr>
          <a:xfrm>
            <a:off x="8481658" y="1696278"/>
            <a:ext cx="516568" cy="590222"/>
          </a:xfrm>
          <a:prstGeom prst="rect">
            <a:avLst/>
          </a:prstGeom>
          <a:ln>
            <a:solidFill>
              <a:srgbClr val="FF0000"/>
            </a:solidFill>
          </a:ln>
        </p:spPr>
      </p:pic>
      <p:sp>
        <p:nvSpPr>
          <p:cNvPr id="10" name="Zaoblený obdélník 28">
            <a:extLst>
              <a:ext uri="{FF2B5EF4-FFF2-40B4-BE49-F238E27FC236}">
                <a16:creationId xmlns:a16="http://schemas.microsoft.com/office/drawing/2014/main" id="{66DB0699-5D9B-461E-880C-BE124607FD6E}"/>
              </a:ext>
            </a:extLst>
          </p:cNvPr>
          <p:cNvSpPr/>
          <p:nvPr/>
        </p:nvSpPr>
        <p:spPr>
          <a:xfrm>
            <a:off x="6670954" y="1047689"/>
            <a:ext cx="3116904" cy="433681"/>
          </a:xfrm>
          <a:prstGeom prst="wedgeRoundRectCallout">
            <a:avLst>
              <a:gd name="adj1" fmla="val -81132"/>
              <a:gd name="adj2" fmla="val -26329"/>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400" dirty="0">
                <a:solidFill>
                  <a:schemeClr val="tx1"/>
                </a:solidFill>
                <a:latin typeface="Book Antiqua" panose="02040602050305030304" pitchFamily="18" charset="0"/>
              </a:rPr>
              <a:t>Maximální velikost příloh je 10 MB.</a:t>
            </a:r>
          </a:p>
        </p:txBody>
      </p:sp>
      <p:cxnSp>
        <p:nvCxnSpPr>
          <p:cNvPr id="13" name="Přímá spojnice se šipkou 12">
            <a:extLst>
              <a:ext uri="{FF2B5EF4-FFF2-40B4-BE49-F238E27FC236}">
                <a16:creationId xmlns:a16="http://schemas.microsoft.com/office/drawing/2014/main" id="{1A4D7EDC-A505-4E8E-97AC-AEFF3D85FF98}"/>
              </a:ext>
            </a:extLst>
          </p:cNvPr>
          <p:cNvCxnSpPr>
            <a:cxnSpLocks/>
            <a:stCxn id="12" idx="2"/>
          </p:cNvCxnSpPr>
          <p:nvPr/>
        </p:nvCxnSpPr>
        <p:spPr>
          <a:xfrm flipH="1">
            <a:off x="8719832" y="2286500"/>
            <a:ext cx="20110" cy="66873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9" name="Obrázek 18">
            <a:extLst>
              <a:ext uri="{FF2B5EF4-FFF2-40B4-BE49-F238E27FC236}">
                <a16:creationId xmlns:a16="http://schemas.microsoft.com/office/drawing/2014/main" id="{1D4305CA-6F37-403C-AB34-BD7499662BB9}"/>
              </a:ext>
            </a:extLst>
          </p:cNvPr>
          <p:cNvPicPr>
            <a:picLocks noChangeAspect="1"/>
          </p:cNvPicPr>
          <p:nvPr/>
        </p:nvPicPr>
        <p:blipFill>
          <a:blip r:embed="rId3"/>
          <a:stretch>
            <a:fillRect/>
          </a:stretch>
        </p:blipFill>
        <p:spPr>
          <a:xfrm>
            <a:off x="10095875" y="0"/>
            <a:ext cx="2096125" cy="433681"/>
          </a:xfrm>
          <a:prstGeom prst="rect">
            <a:avLst/>
          </a:prstGeom>
        </p:spPr>
      </p:pic>
      <p:pic>
        <p:nvPicPr>
          <p:cNvPr id="4" name="Obrázek 3">
            <a:extLst>
              <a:ext uri="{FF2B5EF4-FFF2-40B4-BE49-F238E27FC236}">
                <a16:creationId xmlns:a16="http://schemas.microsoft.com/office/drawing/2014/main" id="{04F158EA-3ADD-927E-A6CA-723DDE75D56B}"/>
              </a:ext>
            </a:extLst>
          </p:cNvPr>
          <p:cNvPicPr>
            <a:picLocks noChangeAspect="1"/>
          </p:cNvPicPr>
          <p:nvPr/>
        </p:nvPicPr>
        <p:blipFill>
          <a:blip r:embed="rId4"/>
          <a:stretch>
            <a:fillRect/>
          </a:stretch>
        </p:blipFill>
        <p:spPr>
          <a:xfrm>
            <a:off x="52743" y="912658"/>
            <a:ext cx="5586517" cy="5366994"/>
          </a:xfrm>
          <a:prstGeom prst="rect">
            <a:avLst/>
          </a:prstGeom>
        </p:spPr>
      </p:pic>
    </p:spTree>
    <p:extLst>
      <p:ext uri="{BB962C8B-B14F-4D97-AF65-F5344CB8AC3E}">
        <p14:creationId xmlns:p14="http://schemas.microsoft.com/office/powerpoint/2010/main" val="3880734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172925-67D0-4725-949D-97C7DBE6B3B4}"/>
              </a:ext>
            </a:extLst>
          </p:cNvPr>
          <p:cNvSpPr>
            <a:spLocks noGrp="1"/>
          </p:cNvSpPr>
          <p:nvPr>
            <p:ph type="title"/>
          </p:nvPr>
        </p:nvSpPr>
        <p:spPr>
          <a:xfrm>
            <a:off x="3644151" y="276638"/>
            <a:ext cx="4470779" cy="590255"/>
          </a:xfrm>
        </p:spPr>
        <p:txBody>
          <a:bodyPr>
            <a:normAutofit/>
          </a:bodyPr>
          <a:lstStyle/>
          <a:p>
            <a:r>
              <a:rPr lang="cs-CZ" sz="2800" b="1" dirty="0">
                <a:latin typeface="Book Antiqua" panose="02040602050305030304" pitchFamily="18" charset="0"/>
              </a:rPr>
              <a:t>Záložka „Přehled výdajů“</a:t>
            </a:r>
          </a:p>
        </p:txBody>
      </p:sp>
      <p:pic>
        <p:nvPicPr>
          <p:cNvPr id="6" name="Obrázek 5">
            <a:extLst>
              <a:ext uri="{FF2B5EF4-FFF2-40B4-BE49-F238E27FC236}">
                <a16:creationId xmlns:a16="http://schemas.microsoft.com/office/drawing/2014/main" id="{6C86090E-3D86-4CE7-A2A6-F8E486A1C9BD}"/>
              </a:ext>
            </a:extLst>
          </p:cNvPr>
          <p:cNvPicPr>
            <a:picLocks noChangeAspect="1"/>
          </p:cNvPicPr>
          <p:nvPr/>
        </p:nvPicPr>
        <p:blipFill>
          <a:blip r:embed="rId2"/>
          <a:stretch>
            <a:fillRect/>
          </a:stretch>
        </p:blipFill>
        <p:spPr>
          <a:xfrm>
            <a:off x="164228" y="1134191"/>
            <a:ext cx="8761905" cy="5723809"/>
          </a:xfrm>
          <a:prstGeom prst="rect">
            <a:avLst/>
          </a:prstGeom>
        </p:spPr>
      </p:pic>
      <p:sp>
        <p:nvSpPr>
          <p:cNvPr id="5" name="Řečová bublina: obdélníkový bublinový popisek se zakulacenými rohy 4">
            <a:extLst>
              <a:ext uri="{FF2B5EF4-FFF2-40B4-BE49-F238E27FC236}">
                <a16:creationId xmlns:a16="http://schemas.microsoft.com/office/drawing/2014/main" id="{50DC42A7-DE4B-41CA-8ED3-DD2927360FEB}"/>
              </a:ext>
            </a:extLst>
          </p:cNvPr>
          <p:cNvSpPr/>
          <p:nvPr/>
        </p:nvSpPr>
        <p:spPr>
          <a:xfrm>
            <a:off x="9475305" y="866893"/>
            <a:ext cx="2552468" cy="1399229"/>
          </a:xfrm>
          <a:prstGeom prst="wedgeRoundRectCallout">
            <a:avLst>
              <a:gd name="adj1" fmla="val -74907"/>
              <a:gd name="adj2" fmla="val 58419"/>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Vyplňte hodnoty dle jednotlivých vysvětlivek označených * pod tabulkou.</a:t>
            </a:r>
          </a:p>
        </p:txBody>
      </p:sp>
      <p:pic>
        <p:nvPicPr>
          <p:cNvPr id="7" name="Obrázek 6">
            <a:extLst>
              <a:ext uri="{FF2B5EF4-FFF2-40B4-BE49-F238E27FC236}">
                <a16:creationId xmlns:a16="http://schemas.microsoft.com/office/drawing/2014/main" id="{ED1483A6-BB36-41F1-A925-A97AE91A21C5}"/>
              </a:ext>
            </a:extLst>
          </p:cNvPr>
          <p:cNvPicPr>
            <a:picLocks noChangeAspect="1"/>
          </p:cNvPicPr>
          <p:nvPr/>
        </p:nvPicPr>
        <p:blipFill>
          <a:blip r:embed="rId3"/>
          <a:stretch>
            <a:fillRect/>
          </a:stretch>
        </p:blipFill>
        <p:spPr>
          <a:xfrm>
            <a:off x="10157955" y="0"/>
            <a:ext cx="2034045" cy="410817"/>
          </a:xfrm>
          <a:prstGeom prst="rect">
            <a:avLst/>
          </a:prstGeom>
        </p:spPr>
      </p:pic>
    </p:spTree>
    <p:extLst>
      <p:ext uri="{BB962C8B-B14F-4D97-AF65-F5344CB8AC3E}">
        <p14:creationId xmlns:p14="http://schemas.microsoft.com/office/powerpoint/2010/main" val="146110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1817D0-8061-4BF2-9CBD-608751B16C46}"/>
              </a:ext>
            </a:extLst>
          </p:cNvPr>
          <p:cNvSpPr>
            <a:spLocks noGrp="1"/>
          </p:cNvSpPr>
          <p:nvPr>
            <p:ph type="title"/>
          </p:nvPr>
        </p:nvSpPr>
        <p:spPr>
          <a:xfrm>
            <a:off x="3885804" y="0"/>
            <a:ext cx="3788391" cy="633530"/>
          </a:xfrm>
        </p:spPr>
        <p:txBody>
          <a:bodyPr>
            <a:normAutofit/>
          </a:bodyPr>
          <a:lstStyle/>
          <a:p>
            <a:pPr algn="ctr"/>
            <a:r>
              <a:rPr lang="cs-CZ" sz="2800" b="1" dirty="0">
                <a:latin typeface="Book Antiqua" panose="02040602050305030304" pitchFamily="18" charset="0"/>
              </a:rPr>
              <a:t>Záložka „Hodnocení“ </a:t>
            </a:r>
          </a:p>
        </p:txBody>
      </p:sp>
      <p:pic>
        <p:nvPicPr>
          <p:cNvPr id="8" name="Obrázek 7">
            <a:extLst>
              <a:ext uri="{FF2B5EF4-FFF2-40B4-BE49-F238E27FC236}">
                <a16:creationId xmlns:a16="http://schemas.microsoft.com/office/drawing/2014/main" id="{D4585D3E-2164-441F-97B4-CEBE9EB0CF4A}"/>
              </a:ext>
            </a:extLst>
          </p:cNvPr>
          <p:cNvPicPr>
            <a:picLocks noChangeAspect="1"/>
          </p:cNvPicPr>
          <p:nvPr/>
        </p:nvPicPr>
        <p:blipFill>
          <a:blip r:embed="rId2"/>
          <a:stretch>
            <a:fillRect/>
          </a:stretch>
        </p:blipFill>
        <p:spPr>
          <a:xfrm>
            <a:off x="55569" y="633530"/>
            <a:ext cx="6040431" cy="6224470"/>
          </a:xfrm>
          <a:prstGeom prst="rect">
            <a:avLst/>
          </a:prstGeom>
        </p:spPr>
      </p:pic>
      <p:sp>
        <p:nvSpPr>
          <p:cNvPr id="5" name="Řečová bublina: obdélníkový bublinový popisek se zakulacenými rohy 4">
            <a:extLst>
              <a:ext uri="{FF2B5EF4-FFF2-40B4-BE49-F238E27FC236}">
                <a16:creationId xmlns:a16="http://schemas.microsoft.com/office/drawing/2014/main" id="{830DD9F3-8BA0-4C46-80D2-C3269C46523D}"/>
              </a:ext>
            </a:extLst>
          </p:cNvPr>
          <p:cNvSpPr/>
          <p:nvPr/>
        </p:nvSpPr>
        <p:spPr>
          <a:xfrm>
            <a:off x="7483929" y="1905028"/>
            <a:ext cx="3420125" cy="1227158"/>
          </a:xfrm>
          <a:prstGeom prst="wedgeRoundRectCallout">
            <a:avLst>
              <a:gd name="adj1" fmla="val -74736"/>
              <a:gd name="adj2" fmla="val 20613"/>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Vyplňte jednotlivá pole.</a:t>
            </a:r>
          </a:p>
          <a:p>
            <a:pPr algn="ctr"/>
            <a:r>
              <a:rPr lang="cs-CZ" sz="1600" dirty="0">
                <a:solidFill>
                  <a:schemeClr val="tx1"/>
                </a:solidFill>
                <a:latin typeface="Book Antiqua" panose="02040602050305030304" pitchFamily="18" charset="0"/>
              </a:rPr>
              <a:t>Jakmile je u přílohy vyznačen „!“ jedná se o povinný údaj.  </a:t>
            </a:r>
          </a:p>
        </p:txBody>
      </p:sp>
      <p:pic>
        <p:nvPicPr>
          <p:cNvPr id="6" name="Obrázek 5">
            <a:extLst>
              <a:ext uri="{FF2B5EF4-FFF2-40B4-BE49-F238E27FC236}">
                <a16:creationId xmlns:a16="http://schemas.microsoft.com/office/drawing/2014/main" id="{01C067C9-E3F1-4D2A-B580-5CF40BC59C21}"/>
              </a:ext>
            </a:extLst>
          </p:cNvPr>
          <p:cNvPicPr>
            <a:picLocks noChangeAspect="1"/>
          </p:cNvPicPr>
          <p:nvPr/>
        </p:nvPicPr>
        <p:blipFill>
          <a:blip r:embed="rId3"/>
          <a:stretch>
            <a:fillRect/>
          </a:stretch>
        </p:blipFill>
        <p:spPr>
          <a:xfrm>
            <a:off x="10037389" y="0"/>
            <a:ext cx="2154611" cy="437322"/>
          </a:xfrm>
          <a:prstGeom prst="rect">
            <a:avLst/>
          </a:prstGeom>
        </p:spPr>
      </p:pic>
    </p:spTree>
    <p:extLst>
      <p:ext uri="{BB962C8B-B14F-4D97-AF65-F5344CB8AC3E}">
        <p14:creationId xmlns:p14="http://schemas.microsoft.com/office/powerpoint/2010/main" val="3877063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B5AC7DC-3635-410F-B0E5-989C4FAB0036}"/>
              </a:ext>
            </a:extLst>
          </p:cNvPr>
          <p:cNvPicPr>
            <a:picLocks noChangeAspect="1"/>
          </p:cNvPicPr>
          <p:nvPr/>
        </p:nvPicPr>
        <p:blipFill>
          <a:blip r:embed="rId2"/>
          <a:stretch>
            <a:fillRect/>
          </a:stretch>
        </p:blipFill>
        <p:spPr>
          <a:xfrm>
            <a:off x="0" y="1"/>
            <a:ext cx="5848156" cy="6858000"/>
          </a:xfrm>
          <a:prstGeom prst="rect">
            <a:avLst/>
          </a:prstGeom>
        </p:spPr>
      </p:pic>
      <p:sp>
        <p:nvSpPr>
          <p:cNvPr id="4" name="Řečová bublina: obdélníkový bublinový popisek se zakulacenými rohy 3">
            <a:extLst>
              <a:ext uri="{FF2B5EF4-FFF2-40B4-BE49-F238E27FC236}">
                <a16:creationId xmlns:a16="http://schemas.microsoft.com/office/drawing/2014/main" id="{7CD78D43-FA7E-4A03-ABAA-06D0DF7E8DE3}"/>
              </a:ext>
            </a:extLst>
          </p:cNvPr>
          <p:cNvSpPr/>
          <p:nvPr/>
        </p:nvSpPr>
        <p:spPr>
          <a:xfrm>
            <a:off x="6857171" y="724314"/>
            <a:ext cx="5043281" cy="3352800"/>
          </a:xfrm>
          <a:prstGeom prst="wedgeRoundRectCallout">
            <a:avLst>
              <a:gd name="adj1" fmla="val -62003"/>
              <a:gd name="adj2" fmla="val -36797"/>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u="sng" dirty="0">
                <a:solidFill>
                  <a:schemeClr val="tx1"/>
                </a:solidFill>
                <a:latin typeface="Book Antiqua" panose="02040602050305030304" pitchFamily="18" charset="0"/>
              </a:rPr>
              <a:t>Neuznatelnými náklady se rozumí</a:t>
            </a:r>
          </a:p>
          <a:p>
            <a:pPr algn="just"/>
            <a:r>
              <a:rPr lang="cs-CZ" sz="1600" dirty="0">
                <a:solidFill>
                  <a:schemeClr val="tx1"/>
                </a:solidFill>
                <a:latin typeface="Book Antiqua" panose="02040602050305030304" pitchFamily="18" charset="0"/>
              </a:rPr>
              <a:t>např. náklady na přípravu a zabezpečení akce, projektovou dokumentaci, rekonstrukci a opravy vodovodních řadů či stok, náklady na zainvestování pozemků, náklady na vodovodní a kanalizační přípojky, náklady na domovní čerpací stanice (DČS) včetně výtlaku z DČS, náklady na řady vedoucí k rekreační zástavbě a objektům nesloužícím k trvalému bydlení, náklady na dešťovou kanalizaci, jiné neuznatelné náklady, rezervy, apod.). </a:t>
            </a:r>
          </a:p>
        </p:txBody>
      </p:sp>
      <p:pic>
        <p:nvPicPr>
          <p:cNvPr id="6" name="Obrázek 5">
            <a:extLst>
              <a:ext uri="{FF2B5EF4-FFF2-40B4-BE49-F238E27FC236}">
                <a16:creationId xmlns:a16="http://schemas.microsoft.com/office/drawing/2014/main" id="{1DF9A87D-A2B6-420E-8625-82FA83991894}"/>
              </a:ext>
            </a:extLst>
          </p:cNvPr>
          <p:cNvPicPr>
            <a:picLocks noChangeAspect="1"/>
          </p:cNvPicPr>
          <p:nvPr/>
        </p:nvPicPr>
        <p:blipFill>
          <a:blip r:embed="rId3"/>
          <a:stretch>
            <a:fillRect/>
          </a:stretch>
        </p:blipFill>
        <p:spPr>
          <a:xfrm>
            <a:off x="10089091" y="-1"/>
            <a:ext cx="2102910" cy="397565"/>
          </a:xfrm>
          <a:prstGeom prst="rect">
            <a:avLst/>
          </a:prstGeom>
        </p:spPr>
      </p:pic>
      <p:sp>
        <p:nvSpPr>
          <p:cNvPr id="7" name="Řečová bublina: obdélníkový bublinový popisek se zakulacenými rohy 6">
            <a:extLst>
              <a:ext uri="{FF2B5EF4-FFF2-40B4-BE49-F238E27FC236}">
                <a16:creationId xmlns:a16="http://schemas.microsoft.com/office/drawing/2014/main" id="{E4157401-5BAE-4B39-8F5B-0C001D8E72A8}"/>
              </a:ext>
            </a:extLst>
          </p:cNvPr>
          <p:cNvSpPr/>
          <p:nvPr/>
        </p:nvSpPr>
        <p:spPr>
          <a:xfrm>
            <a:off x="6983066" y="4403864"/>
            <a:ext cx="3106025" cy="1268066"/>
          </a:xfrm>
          <a:prstGeom prst="wedgeRoundRectCallout">
            <a:avLst>
              <a:gd name="adj1" fmla="val -81770"/>
              <a:gd name="adj2" fmla="val -31422"/>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Pokud realizace probíhá ve více obcích, uvede se součet za všechny obce.</a:t>
            </a:r>
          </a:p>
        </p:txBody>
      </p:sp>
    </p:spTree>
    <p:extLst>
      <p:ext uri="{BB962C8B-B14F-4D97-AF65-F5344CB8AC3E}">
        <p14:creationId xmlns:p14="http://schemas.microsoft.com/office/powerpoint/2010/main" val="194075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8F2F4D-0D5C-45F2-9481-60E08F3D5AE3}"/>
              </a:ext>
            </a:extLst>
          </p:cNvPr>
          <p:cNvSpPr>
            <a:spLocks noGrp="1"/>
          </p:cNvSpPr>
          <p:nvPr>
            <p:ph type="title"/>
          </p:nvPr>
        </p:nvSpPr>
        <p:spPr>
          <a:xfrm>
            <a:off x="4572000" y="319393"/>
            <a:ext cx="2928730" cy="578965"/>
          </a:xfrm>
        </p:spPr>
        <p:txBody>
          <a:bodyPr>
            <a:noAutofit/>
          </a:bodyPr>
          <a:lstStyle/>
          <a:p>
            <a:pPr algn="ctr"/>
            <a:r>
              <a:rPr lang="cs-CZ" sz="3200" b="1" dirty="0">
                <a:latin typeface="Book Antiqua" panose="02040602050305030304" pitchFamily="18" charset="0"/>
              </a:rPr>
              <a:t>Úvod</a:t>
            </a:r>
          </a:p>
        </p:txBody>
      </p:sp>
      <p:sp>
        <p:nvSpPr>
          <p:cNvPr id="3" name="Zástupný obsah 2">
            <a:extLst>
              <a:ext uri="{FF2B5EF4-FFF2-40B4-BE49-F238E27FC236}">
                <a16:creationId xmlns:a16="http://schemas.microsoft.com/office/drawing/2014/main" id="{0298DC49-B69A-4829-BF0D-3D898B30BA1E}"/>
              </a:ext>
            </a:extLst>
          </p:cNvPr>
          <p:cNvSpPr>
            <a:spLocks noGrp="1"/>
          </p:cNvSpPr>
          <p:nvPr>
            <p:ph idx="1"/>
          </p:nvPr>
        </p:nvSpPr>
        <p:spPr>
          <a:xfrm>
            <a:off x="90985" y="1216410"/>
            <a:ext cx="12101015" cy="5959641"/>
          </a:xfrm>
        </p:spPr>
        <p:txBody>
          <a:bodyPr>
            <a:normAutofit fontScale="92500" lnSpcReduction="20000"/>
          </a:bodyPr>
          <a:lstStyle/>
          <a:p>
            <a:pPr marL="0" indent="0" algn="ctr">
              <a:buNone/>
            </a:pPr>
            <a:r>
              <a:rPr lang="cs-CZ" dirty="0">
                <a:latin typeface="Book Antiqua" panose="02040602050305030304" pitchFamily="18" charset="0"/>
              </a:rPr>
              <a:t>Výzva včetně Pravidel programů Vak jsou i s přílohami v editovatelné podobě zveřejněna na:</a:t>
            </a:r>
          </a:p>
          <a:p>
            <a:pPr marL="0" indent="0" algn="ctr">
              <a:buNone/>
            </a:pPr>
            <a:endParaRPr lang="cs-CZ" dirty="0">
              <a:latin typeface="Book Antiqua" panose="02040602050305030304" pitchFamily="18" charset="0"/>
            </a:endParaRPr>
          </a:p>
          <a:p>
            <a:pPr marL="0" indent="0" algn="ctr">
              <a:buNone/>
            </a:pPr>
            <a:r>
              <a:rPr lang="cs-CZ" sz="2800" b="1" dirty="0">
                <a:solidFill>
                  <a:srgbClr val="0070C0"/>
                </a:solidFill>
                <a:latin typeface="Book Antiqua" panose="02040602050305030304" pitchFamily="18" charset="0"/>
                <a:hlinkClick r:id="rId2"/>
              </a:rPr>
              <a:t>https://eagri.cz/public/portal/mze/dotace/narodni-dotace/dotace-ve-vodnim-hospodarstvi/vodovody-a-kanalizace</a:t>
            </a:r>
            <a:endParaRPr lang="cs-CZ" sz="2800" b="1" dirty="0">
              <a:solidFill>
                <a:srgbClr val="0070C0"/>
              </a:solidFill>
              <a:latin typeface="Book Antiqua" panose="02040602050305030304" pitchFamily="18" charset="0"/>
            </a:endParaRPr>
          </a:p>
          <a:p>
            <a:pPr marL="0" indent="0" algn="ctr">
              <a:buNone/>
            </a:pPr>
            <a:endParaRPr lang="cs-CZ" sz="2800" b="1" dirty="0">
              <a:latin typeface="Book Antiqua" panose="02040602050305030304" pitchFamily="18" charset="0"/>
            </a:endParaRPr>
          </a:p>
          <a:p>
            <a:pPr marL="0" indent="0" algn="ctr">
              <a:buNone/>
            </a:pPr>
            <a:r>
              <a:rPr lang="cs-CZ" sz="2800" b="1" dirty="0">
                <a:latin typeface="Book Antiqua" panose="02040602050305030304" pitchFamily="18" charset="0"/>
              </a:rPr>
              <a:t>Žádosti jsou přijímány pouze elektronickou cestou </a:t>
            </a:r>
            <a:r>
              <a:rPr lang="cs-CZ" sz="2800" dirty="0">
                <a:latin typeface="Book Antiqua" panose="02040602050305030304" pitchFamily="18" charset="0"/>
              </a:rPr>
              <a:t>na internetových stránkách Jednotného dotačního portálu RISPF pod záštitou MF </a:t>
            </a:r>
            <a:r>
              <a:rPr lang="cs-CZ" sz="2400" dirty="0">
                <a:latin typeface="Book Antiqua" panose="02040602050305030304" pitchFamily="18" charset="0"/>
              </a:rPr>
              <a:t>(dále jen portál)</a:t>
            </a:r>
            <a:r>
              <a:rPr lang="cs-CZ" sz="2800" dirty="0">
                <a:latin typeface="Book Antiqua" panose="02040602050305030304" pitchFamily="18" charset="0"/>
              </a:rPr>
              <a:t>:</a:t>
            </a:r>
          </a:p>
          <a:p>
            <a:pPr marL="0" indent="0" algn="ctr">
              <a:buNone/>
            </a:pPr>
            <a:r>
              <a:rPr lang="cs-CZ" sz="2800" b="1" dirty="0">
                <a:latin typeface="Book Antiqua" panose="02040602050305030304" pitchFamily="18" charset="0"/>
                <a:hlinkClick r:id="rId3"/>
              </a:rPr>
              <a:t>https://isprofin.mfcr.cz/rispf</a:t>
            </a:r>
            <a:endParaRPr lang="cs-CZ" sz="2800" b="1" dirty="0">
              <a:latin typeface="Book Antiqua" panose="02040602050305030304" pitchFamily="18" charset="0"/>
            </a:endParaRPr>
          </a:p>
          <a:p>
            <a:pPr marL="0" indent="0">
              <a:spcBef>
                <a:spcPts val="0"/>
              </a:spcBef>
              <a:buNone/>
            </a:pPr>
            <a:endParaRPr lang="cs-CZ" sz="2600" b="1" u="sng" dirty="0">
              <a:solidFill>
                <a:srgbClr val="FF0000"/>
              </a:solidFill>
              <a:latin typeface="Book Antiqua" panose="02040602050305030304" pitchFamily="18" charset="0"/>
            </a:endParaRPr>
          </a:p>
          <a:p>
            <a:pPr marL="0" indent="0">
              <a:spcBef>
                <a:spcPts val="0"/>
              </a:spcBef>
              <a:buNone/>
            </a:pPr>
            <a:endParaRPr lang="cs-CZ" sz="2600" b="1" u="sng" dirty="0">
              <a:solidFill>
                <a:srgbClr val="FF0000"/>
              </a:solidFill>
              <a:latin typeface="Book Antiqua" panose="02040602050305030304" pitchFamily="18" charset="0"/>
            </a:endParaRPr>
          </a:p>
          <a:p>
            <a:pPr marL="0" indent="0" algn="ctr">
              <a:spcBef>
                <a:spcPts val="0"/>
              </a:spcBef>
              <a:buNone/>
            </a:pPr>
            <a:r>
              <a:rPr lang="cs-CZ" sz="2600" b="1" u="sng" dirty="0">
                <a:solidFill>
                  <a:srgbClr val="FF0000"/>
                </a:solidFill>
                <a:latin typeface="Book Antiqua" panose="02040602050305030304" pitchFamily="18" charset="0"/>
              </a:rPr>
              <a:t>Zahájení a ukončení elektronických žádostí v portálu, včetně následného zaslání na Ministerstvo zemědělství je uvedeno ve výzvě ke konkrétnímu programu</a:t>
            </a:r>
            <a:endParaRPr lang="cs-CZ" sz="2600" dirty="0">
              <a:solidFill>
                <a:srgbClr val="FF0000"/>
              </a:solidFill>
              <a:latin typeface="Book Antiqua" panose="02040602050305030304" pitchFamily="18" charset="0"/>
            </a:endParaRPr>
          </a:p>
          <a:p>
            <a:pPr>
              <a:spcBef>
                <a:spcPts val="0"/>
              </a:spcBef>
            </a:pPr>
            <a:endParaRPr lang="cs-CZ" dirty="0"/>
          </a:p>
          <a:p>
            <a:pPr marL="0" indent="0">
              <a:spcBef>
                <a:spcPts val="0"/>
              </a:spcBef>
              <a:buNone/>
            </a:pPr>
            <a:endParaRPr lang="cs-CZ" sz="1600" dirty="0">
              <a:latin typeface="Book Antiqua" panose="02040602050305030304" pitchFamily="18" charset="0"/>
            </a:endParaRPr>
          </a:p>
          <a:p>
            <a:pPr marL="0" indent="0">
              <a:spcBef>
                <a:spcPts val="0"/>
              </a:spcBef>
              <a:buNone/>
            </a:pPr>
            <a:endParaRPr lang="cs-CZ" sz="1600" dirty="0">
              <a:latin typeface="Book Antiqua" panose="02040602050305030304" pitchFamily="18" charset="0"/>
            </a:endParaRPr>
          </a:p>
          <a:p>
            <a:pPr marL="0" indent="0">
              <a:spcBef>
                <a:spcPts val="0"/>
              </a:spcBef>
              <a:buNone/>
            </a:pPr>
            <a:endParaRPr lang="cs-CZ" sz="1600" dirty="0">
              <a:latin typeface="Book Antiqua" panose="02040602050305030304" pitchFamily="18" charset="0"/>
            </a:endParaRPr>
          </a:p>
          <a:p>
            <a:pPr marL="0" indent="0" algn="ctr">
              <a:buNone/>
            </a:pPr>
            <a:r>
              <a:rPr lang="cs-CZ" sz="1900" i="1" dirty="0">
                <a:latin typeface="Book Antiqua" panose="02040602050305030304" pitchFamily="18" charset="0"/>
              </a:rPr>
              <a:t>Veškeré vyplněné kolonky či checkboxy (zaškrtávací pole) jsou v této prezentaci uvedeny pouze jako příkladové !!!</a:t>
            </a:r>
          </a:p>
        </p:txBody>
      </p:sp>
    </p:spTree>
    <p:extLst>
      <p:ext uri="{BB962C8B-B14F-4D97-AF65-F5344CB8AC3E}">
        <p14:creationId xmlns:p14="http://schemas.microsoft.com/office/powerpoint/2010/main" val="161440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Řečová bublina: obdélníkový bublinový popisek se zakulacenými rohy 5">
            <a:extLst>
              <a:ext uri="{FF2B5EF4-FFF2-40B4-BE49-F238E27FC236}">
                <a16:creationId xmlns:a16="http://schemas.microsoft.com/office/drawing/2014/main" id="{86CE787C-576E-4315-8B75-449F0276860A}"/>
              </a:ext>
            </a:extLst>
          </p:cNvPr>
          <p:cNvSpPr/>
          <p:nvPr/>
        </p:nvSpPr>
        <p:spPr>
          <a:xfrm>
            <a:off x="6336407" y="3187976"/>
            <a:ext cx="3212402" cy="970721"/>
          </a:xfrm>
          <a:prstGeom prst="wedgeRoundRectCallout">
            <a:avLst>
              <a:gd name="adj1" fmla="val -76171"/>
              <a:gd name="adj2" fmla="val 3128"/>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solidFill>
                <a:latin typeface="Book Antiqua" panose="02040602050305030304" pitchFamily="18" charset="0"/>
              </a:rPr>
              <a:t>Vyplňte jednotlivá pole.</a:t>
            </a:r>
          </a:p>
          <a:p>
            <a:pPr algn="ctr"/>
            <a:r>
              <a:rPr lang="cs-CZ" sz="1400" dirty="0">
                <a:solidFill>
                  <a:schemeClr val="tx1"/>
                </a:solidFill>
                <a:latin typeface="Book Antiqua" panose="02040602050305030304" pitchFamily="18" charset="0"/>
              </a:rPr>
              <a:t>Jakmile je u přílohy vyznačen „!“ jedná se o povinnou přílohu.  </a:t>
            </a:r>
          </a:p>
        </p:txBody>
      </p:sp>
      <p:sp>
        <p:nvSpPr>
          <p:cNvPr id="7" name="Řečová bublina: obdélníkový bublinový popisek se zakulacenými rohy 6">
            <a:extLst>
              <a:ext uri="{FF2B5EF4-FFF2-40B4-BE49-F238E27FC236}">
                <a16:creationId xmlns:a16="http://schemas.microsoft.com/office/drawing/2014/main" id="{6B9B7CFF-D170-4EE6-9585-60E9E8DC56A4}"/>
              </a:ext>
            </a:extLst>
          </p:cNvPr>
          <p:cNvSpPr/>
          <p:nvPr/>
        </p:nvSpPr>
        <p:spPr>
          <a:xfrm>
            <a:off x="5965654" y="485775"/>
            <a:ext cx="2462729" cy="1421294"/>
          </a:xfrm>
          <a:prstGeom prst="wedgeRoundRectCallout">
            <a:avLst>
              <a:gd name="adj1" fmla="val -49535"/>
              <a:gd name="adj2" fmla="val 21194"/>
              <a:gd name="adj3" fmla="val 16667"/>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cs-CZ" sz="1400" dirty="0">
                <a:solidFill>
                  <a:schemeClr val="tx1"/>
                </a:solidFill>
                <a:latin typeface="Book Antiqua" panose="02040602050305030304" pitchFamily="18" charset="0"/>
              </a:rPr>
              <a:t>V této fázi není nutné mít realizované výběrové řízení ani mít uzavřenou Smlouvu o dílo.</a:t>
            </a:r>
          </a:p>
        </p:txBody>
      </p:sp>
      <p:cxnSp>
        <p:nvCxnSpPr>
          <p:cNvPr id="3" name="Přímá spojnice se šipkou 2">
            <a:extLst>
              <a:ext uri="{FF2B5EF4-FFF2-40B4-BE49-F238E27FC236}">
                <a16:creationId xmlns:a16="http://schemas.microsoft.com/office/drawing/2014/main" id="{0EE209E0-8D17-42E5-A7A1-6107A7714DF8}"/>
              </a:ext>
            </a:extLst>
          </p:cNvPr>
          <p:cNvCxnSpPr>
            <a:cxnSpLocks/>
            <a:stCxn id="7" idx="1"/>
          </p:cNvCxnSpPr>
          <p:nvPr/>
        </p:nvCxnSpPr>
        <p:spPr>
          <a:xfrm flipH="1" flipV="1">
            <a:off x="5035826" y="304800"/>
            <a:ext cx="929828" cy="8916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70E08B30-6523-4FE1-AD5F-C85D29F76917}"/>
              </a:ext>
            </a:extLst>
          </p:cNvPr>
          <p:cNvCxnSpPr>
            <a:cxnSpLocks/>
            <a:stCxn id="7" idx="1"/>
          </p:cNvCxnSpPr>
          <p:nvPr/>
        </p:nvCxnSpPr>
        <p:spPr>
          <a:xfrm flipH="1">
            <a:off x="5035826" y="1196422"/>
            <a:ext cx="929828" cy="26090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4B3B73CD-DCA4-4E1C-9DFC-EA10BDCACB01}"/>
              </a:ext>
            </a:extLst>
          </p:cNvPr>
          <p:cNvPicPr>
            <a:picLocks noChangeAspect="1"/>
          </p:cNvPicPr>
          <p:nvPr/>
        </p:nvPicPr>
        <p:blipFill>
          <a:blip r:embed="rId2"/>
          <a:stretch>
            <a:fillRect/>
          </a:stretch>
        </p:blipFill>
        <p:spPr>
          <a:xfrm>
            <a:off x="10247817" y="-1"/>
            <a:ext cx="1962717" cy="410818"/>
          </a:xfrm>
          <a:prstGeom prst="rect">
            <a:avLst/>
          </a:prstGeom>
        </p:spPr>
      </p:pic>
      <p:pic>
        <p:nvPicPr>
          <p:cNvPr id="5" name="Obrázek 4">
            <a:extLst>
              <a:ext uri="{FF2B5EF4-FFF2-40B4-BE49-F238E27FC236}">
                <a16:creationId xmlns:a16="http://schemas.microsoft.com/office/drawing/2014/main" id="{890C9EA0-D9CC-412C-A807-48A34BEEF375}"/>
              </a:ext>
            </a:extLst>
          </p:cNvPr>
          <p:cNvPicPr>
            <a:picLocks noChangeAspect="1"/>
          </p:cNvPicPr>
          <p:nvPr/>
        </p:nvPicPr>
        <p:blipFill>
          <a:blip r:embed="rId3"/>
          <a:stretch>
            <a:fillRect/>
          </a:stretch>
        </p:blipFill>
        <p:spPr>
          <a:xfrm>
            <a:off x="0" y="-1"/>
            <a:ext cx="4962491" cy="6858000"/>
          </a:xfrm>
          <a:prstGeom prst="rect">
            <a:avLst/>
          </a:prstGeom>
        </p:spPr>
      </p:pic>
    </p:spTree>
    <p:extLst>
      <p:ext uri="{BB962C8B-B14F-4D97-AF65-F5344CB8AC3E}">
        <p14:creationId xmlns:p14="http://schemas.microsoft.com/office/powerpoint/2010/main" val="1830604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5AEC622-EB3E-4238-AFF0-FC8849B751DE}"/>
              </a:ext>
            </a:extLst>
          </p:cNvPr>
          <p:cNvPicPr>
            <a:picLocks noChangeAspect="1"/>
          </p:cNvPicPr>
          <p:nvPr/>
        </p:nvPicPr>
        <p:blipFill>
          <a:blip r:embed="rId2"/>
          <a:stretch>
            <a:fillRect/>
          </a:stretch>
        </p:blipFill>
        <p:spPr>
          <a:xfrm>
            <a:off x="0" y="1251294"/>
            <a:ext cx="7998308" cy="3794181"/>
          </a:xfrm>
          <a:prstGeom prst="rect">
            <a:avLst/>
          </a:prstGeom>
        </p:spPr>
      </p:pic>
      <p:sp>
        <p:nvSpPr>
          <p:cNvPr id="5" name="Řečová bublina: obdélníkový bublinový popisek se zakulacenými rohy 4">
            <a:extLst>
              <a:ext uri="{FF2B5EF4-FFF2-40B4-BE49-F238E27FC236}">
                <a16:creationId xmlns:a16="http://schemas.microsoft.com/office/drawing/2014/main" id="{2D1EEFED-BF5A-4DC1-AC64-C729BAEB7E77}"/>
              </a:ext>
            </a:extLst>
          </p:cNvPr>
          <p:cNvSpPr/>
          <p:nvPr/>
        </p:nvSpPr>
        <p:spPr>
          <a:xfrm>
            <a:off x="4336619" y="5274366"/>
            <a:ext cx="3661689" cy="1338470"/>
          </a:xfrm>
          <a:prstGeom prst="wedgeRoundRectCallout">
            <a:avLst>
              <a:gd name="adj1" fmla="val -65727"/>
              <a:gd name="adj2" fmla="val -122675"/>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solidFill>
                <a:latin typeface="Book Antiqua" panose="02040602050305030304" pitchFamily="18" charset="0"/>
              </a:rPr>
              <a:t>Jedná se o IČME  stávající infrastruktury, u které dojde v rámci předkládaného projektu k modernizaci, technickému zhodnocení, intenzifikaci, zkapacitnění apod.</a:t>
            </a:r>
          </a:p>
        </p:txBody>
      </p:sp>
      <p:pic>
        <p:nvPicPr>
          <p:cNvPr id="6" name="Obrázek 5">
            <a:extLst>
              <a:ext uri="{FF2B5EF4-FFF2-40B4-BE49-F238E27FC236}">
                <a16:creationId xmlns:a16="http://schemas.microsoft.com/office/drawing/2014/main" id="{806AA0E0-CD4A-4B2B-9899-FCBB0C007770}"/>
              </a:ext>
            </a:extLst>
          </p:cNvPr>
          <p:cNvPicPr>
            <a:picLocks noChangeAspect="1"/>
          </p:cNvPicPr>
          <p:nvPr/>
        </p:nvPicPr>
        <p:blipFill>
          <a:blip r:embed="rId3"/>
          <a:stretch>
            <a:fillRect/>
          </a:stretch>
        </p:blipFill>
        <p:spPr>
          <a:xfrm>
            <a:off x="10229277" y="-1"/>
            <a:ext cx="1962723" cy="397565"/>
          </a:xfrm>
          <a:prstGeom prst="rect">
            <a:avLst/>
          </a:prstGeom>
        </p:spPr>
      </p:pic>
      <p:sp>
        <p:nvSpPr>
          <p:cNvPr id="8" name="Řečová bublina: obdélníkový bublinový popisek se zakulacenými rohy 7">
            <a:extLst>
              <a:ext uri="{FF2B5EF4-FFF2-40B4-BE49-F238E27FC236}">
                <a16:creationId xmlns:a16="http://schemas.microsoft.com/office/drawing/2014/main" id="{89279545-DB2E-4672-A08F-C61DD19E8BDC}"/>
              </a:ext>
            </a:extLst>
          </p:cNvPr>
          <p:cNvSpPr/>
          <p:nvPr/>
        </p:nvSpPr>
        <p:spPr>
          <a:xfrm>
            <a:off x="8494831" y="3382618"/>
            <a:ext cx="3379117" cy="2988365"/>
          </a:xfrm>
          <a:prstGeom prst="wedgeRoundRectCallout">
            <a:avLst>
              <a:gd name="adj1" fmla="val -88942"/>
              <a:gd name="adj2" fmla="val -46232"/>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solidFill>
                <a:latin typeface="Book Antiqua" panose="02040602050305030304" pitchFamily="18" charset="0"/>
              </a:rPr>
              <a:t>Povinnost zpracovat a realizovat PFO vodovodů a kanalizací je legislativně předepsán zákonem </a:t>
            </a:r>
          </a:p>
          <a:p>
            <a:pPr algn="ctr"/>
            <a:r>
              <a:rPr lang="cs-CZ" sz="1400" dirty="0">
                <a:solidFill>
                  <a:schemeClr val="tx1"/>
                </a:solidFill>
                <a:latin typeface="Book Antiqua" panose="02040602050305030304" pitchFamily="18" charset="0"/>
              </a:rPr>
              <a:t>č. 274/2001 Sb., o vodovodech a kanalizacích pro veřejnou potřebu, ve znění pozdějších předpisů. Obsah PFO včetně pravidel pro jeho zpracování je stanoven prováděcím právním předpisem k uvedenému zákonu, kterým je vyhláška č. 428/2001 Sb.</a:t>
            </a:r>
          </a:p>
        </p:txBody>
      </p:sp>
      <p:sp>
        <p:nvSpPr>
          <p:cNvPr id="10" name="Řečová bublina: obdélníkový bublinový popisek se zakulacenými rohy 9">
            <a:extLst>
              <a:ext uri="{FF2B5EF4-FFF2-40B4-BE49-F238E27FC236}">
                <a16:creationId xmlns:a16="http://schemas.microsoft.com/office/drawing/2014/main" id="{63A470BA-E9D3-4C44-8CB7-1D55FF949B6B}"/>
              </a:ext>
            </a:extLst>
          </p:cNvPr>
          <p:cNvSpPr/>
          <p:nvPr/>
        </p:nvSpPr>
        <p:spPr>
          <a:xfrm>
            <a:off x="8643986" y="1547387"/>
            <a:ext cx="3409256" cy="1428895"/>
          </a:xfrm>
          <a:prstGeom prst="wedgeRoundRectCallout">
            <a:avLst>
              <a:gd name="adj1" fmla="val -81532"/>
              <a:gd name="adj2" fmla="val 21189"/>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solidFill>
                <a:latin typeface="Book Antiqua" panose="02040602050305030304" pitchFamily="18" charset="0"/>
              </a:rPr>
              <a:t>Vybrané údaje majetkové evidence (VÚME) mají povinnost každoročně předávat vlastníci v souladu s ustanovením § 5 odst. 3 zákona o vodovodech a kanalizacích.</a:t>
            </a:r>
          </a:p>
        </p:txBody>
      </p:sp>
    </p:spTree>
    <p:extLst>
      <p:ext uri="{BB962C8B-B14F-4D97-AF65-F5344CB8AC3E}">
        <p14:creationId xmlns:p14="http://schemas.microsoft.com/office/powerpoint/2010/main" val="1623131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F5E896-7DF8-4047-A044-AF0FF1DD7F0E}"/>
              </a:ext>
            </a:extLst>
          </p:cNvPr>
          <p:cNvSpPr>
            <a:spLocks noGrp="1"/>
          </p:cNvSpPr>
          <p:nvPr>
            <p:ph type="title"/>
          </p:nvPr>
        </p:nvSpPr>
        <p:spPr>
          <a:xfrm>
            <a:off x="3499513" y="39972"/>
            <a:ext cx="4661848" cy="713048"/>
          </a:xfrm>
        </p:spPr>
        <p:txBody>
          <a:bodyPr>
            <a:noAutofit/>
          </a:bodyPr>
          <a:lstStyle/>
          <a:p>
            <a:r>
              <a:rPr lang="cs-CZ" sz="2800" b="1" dirty="0">
                <a:latin typeface="Book Antiqua" panose="02040602050305030304" pitchFamily="18" charset="0"/>
              </a:rPr>
              <a:t>Záložka „Výše dotace“</a:t>
            </a:r>
          </a:p>
        </p:txBody>
      </p:sp>
      <p:pic>
        <p:nvPicPr>
          <p:cNvPr id="8" name="Obrázek 7">
            <a:extLst>
              <a:ext uri="{FF2B5EF4-FFF2-40B4-BE49-F238E27FC236}">
                <a16:creationId xmlns:a16="http://schemas.microsoft.com/office/drawing/2014/main" id="{6BACFD9E-136D-451A-82A2-3466992277B2}"/>
              </a:ext>
            </a:extLst>
          </p:cNvPr>
          <p:cNvPicPr>
            <a:picLocks noChangeAspect="1"/>
          </p:cNvPicPr>
          <p:nvPr/>
        </p:nvPicPr>
        <p:blipFill>
          <a:blip r:embed="rId2"/>
          <a:stretch>
            <a:fillRect/>
          </a:stretch>
        </p:blipFill>
        <p:spPr>
          <a:xfrm>
            <a:off x="106017" y="722790"/>
            <a:ext cx="8695238" cy="6095238"/>
          </a:xfrm>
          <a:prstGeom prst="rect">
            <a:avLst/>
          </a:prstGeom>
        </p:spPr>
      </p:pic>
      <p:sp>
        <p:nvSpPr>
          <p:cNvPr id="9" name="Řečová bublina: obdélníkový bublinový popisek se zakulacenými rohy 8">
            <a:extLst>
              <a:ext uri="{FF2B5EF4-FFF2-40B4-BE49-F238E27FC236}">
                <a16:creationId xmlns:a16="http://schemas.microsoft.com/office/drawing/2014/main" id="{314C3959-DCCB-4D5F-9503-07897904B6CE}"/>
              </a:ext>
            </a:extLst>
          </p:cNvPr>
          <p:cNvSpPr/>
          <p:nvPr/>
        </p:nvSpPr>
        <p:spPr>
          <a:xfrm>
            <a:off x="9000039" y="918265"/>
            <a:ext cx="2741388" cy="1535912"/>
          </a:xfrm>
          <a:prstGeom prst="wedgeRoundRectCallout">
            <a:avLst>
              <a:gd name="adj1" fmla="val -50663"/>
              <a:gd name="adj2" fmla="val 113700"/>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Na základě způsobilých výdajů dojde </a:t>
            </a:r>
            <a:r>
              <a:rPr lang="cs-CZ" sz="1600" b="1" dirty="0">
                <a:solidFill>
                  <a:schemeClr val="tx1"/>
                </a:solidFill>
                <a:latin typeface="Book Antiqua" panose="02040602050305030304" pitchFamily="18" charset="0"/>
              </a:rPr>
              <a:t>automaticky</a:t>
            </a:r>
            <a:r>
              <a:rPr lang="cs-CZ" sz="1600" dirty="0">
                <a:solidFill>
                  <a:schemeClr val="tx1"/>
                </a:solidFill>
                <a:latin typeface="Book Antiqua" panose="02040602050305030304" pitchFamily="18" charset="0"/>
              </a:rPr>
              <a:t> k výpočtu výše dotace. </a:t>
            </a:r>
          </a:p>
          <a:p>
            <a:pPr algn="ctr"/>
            <a:r>
              <a:rPr lang="cs-CZ" sz="1600" dirty="0">
                <a:solidFill>
                  <a:schemeClr val="tx1"/>
                </a:solidFill>
                <a:latin typeface="Book Antiqua" panose="02040602050305030304" pitchFamily="18" charset="0"/>
              </a:rPr>
              <a:t>Zde již nic nevyplňujete!</a:t>
            </a:r>
          </a:p>
        </p:txBody>
      </p:sp>
      <p:sp>
        <p:nvSpPr>
          <p:cNvPr id="3" name="TextovéPole 2">
            <a:extLst>
              <a:ext uri="{FF2B5EF4-FFF2-40B4-BE49-F238E27FC236}">
                <a16:creationId xmlns:a16="http://schemas.microsoft.com/office/drawing/2014/main" id="{C6EE3C1B-2DA3-4833-8A58-8143E2C290E4}"/>
              </a:ext>
            </a:extLst>
          </p:cNvPr>
          <p:cNvSpPr txBox="1"/>
          <p:nvPr/>
        </p:nvSpPr>
        <p:spPr>
          <a:xfrm>
            <a:off x="6096000" y="1250307"/>
            <a:ext cx="2120348" cy="371061"/>
          </a:xfrm>
          <a:prstGeom prst="rect">
            <a:avLst/>
          </a:prstGeom>
          <a:noFill/>
        </p:spPr>
        <p:txBody>
          <a:bodyPr wrap="square" rtlCol="0">
            <a:spAutoFit/>
          </a:bodyPr>
          <a:lstStyle/>
          <a:p>
            <a:r>
              <a:rPr lang="cs-CZ" dirty="0">
                <a:solidFill>
                  <a:srgbClr val="FF0000"/>
                </a:solidFill>
              </a:rPr>
              <a:t>Ukázka</a:t>
            </a:r>
          </a:p>
        </p:txBody>
      </p:sp>
      <p:pic>
        <p:nvPicPr>
          <p:cNvPr id="6" name="Obrázek 5">
            <a:extLst>
              <a:ext uri="{FF2B5EF4-FFF2-40B4-BE49-F238E27FC236}">
                <a16:creationId xmlns:a16="http://schemas.microsoft.com/office/drawing/2014/main" id="{BCC7B91B-EC76-4F2F-A8E9-AB94ADFDA945}"/>
              </a:ext>
            </a:extLst>
          </p:cNvPr>
          <p:cNvPicPr>
            <a:picLocks noChangeAspect="1"/>
          </p:cNvPicPr>
          <p:nvPr/>
        </p:nvPicPr>
        <p:blipFill>
          <a:blip r:embed="rId3"/>
          <a:stretch>
            <a:fillRect/>
          </a:stretch>
        </p:blipFill>
        <p:spPr>
          <a:xfrm>
            <a:off x="10137915" y="-1"/>
            <a:ext cx="2054085" cy="410817"/>
          </a:xfrm>
          <a:prstGeom prst="rect">
            <a:avLst/>
          </a:prstGeom>
        </p:spPr>
      </p:pic>
      <p:sp>
        <p:nvSpPr>
          <p:cNvPr id="7" name="Řečová bublina: obdélníkový bublinový popisek se zakulacenými rohy 6">
            <a:extLst>
              <a:ext uri="{FF2B5EF4-FFF2-40B4-BE49-F238E27FC236}">
                <a16:creationId xmlns:a16="http://schemas.microsoft.com/office/drawing/2014/main" id="{29B9921C-CD20-4EC4-BB58-3B746F1A50BC}"/>
              </a:ext>
            </a:extLst>
          </p:cNvPr>
          <p:cNvSpPr/>
          <p:nvPr/>
        </p:nvSpPr>
        <p:spPr>
          <a:xfrm>
            <a:off x="8986788" y="4219243"/>
            <a:ext cx="3099195" cy="2088791"/>
          </a:xfrm>
          <a:prstGeom prst="wedgeRoundRectCallout">
            <a:avLst>
              <a:gd name="adj1" fmla="val -23885"/>
              <a:gd name="adj2" fmla="val 49181"/>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Odesláním žádosti žadatel potvrzuje, že disponuje dostatečnými finančními prostředky na zajištění vlastních zdrojů (rozdíl mezi celkovými náklady a požadovanou výší podpory).</a:t>
            </a:r>
          </a:p>
        </p:txBody>
      </p:sp>
    </p:spTree>
    <p:extLst>
      <p:ext uri="{BB962C8B-B14F-4D97-AF65-F5344CB8AC3E}">
        <p14:creationId xmlns:p14="http://schemas.microsoft.com/office/powerpoint/2010/main" val="267822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B9FF5F2F-A2A8-5A77-0B77-84A6F7CA2A20}"/>
              </a:ext>
            </a:extLst>
          </p:cNvPr>
          <p:cNvPicPr>
            <a:picLocks noChangeAspect="1"/>
          </p:cNvPicPr>
          <p:nvPr/>
        </p:nvPicPr>
        <p:blipFill>
          <a:blip r:embed="rId2"/>
          <a:stretch>
            <a:fillRect/>
          </a:stretch>
        </p:blipFill>
        <p:spPr>
          <a:xfrm>
            <a:off x="86952" y="835197"/>
            <a:ext cx="6187257" cy="5822778"/>
          </a:xfrm>
          <a:prstGeom prst="rect">
            <a:avLst/>
          </a:prstGeom>
        </p:spPr>
      </p:pic>
      <p:sp>
        <p:nvSpPr>
          <p:cNvPr id="2" name="Nadpis 1">
            <a:extLst>
              <a:ext uri="{FF2B5EF4-FFF2-40B4-BE49-F238E27FC236}">
                <a16:creationId xmlns:a16="http://schemas.microsoft.com/office/drawing/2014/main" id="{145A6E59-FD44-4440-899C-F5A2CA0AB55C}"/>
              </a:ext>
            </a:extLst>
          </p:cNvPr>
          <p:cNvSpPr>
            <a:spLocks noGrp="1"/>
          </p:cNvSpPr>
          <p:nvPr>
            <p:ph type="title"/>
          </p:nvPr>
        </p:nvSpPr>
        <p:spPr>
          <a:xfrm>
            <a:off x="3180581" y="30707"/>
            <a:ext cx="5021723" cy="672105"/>
          </a:xfrm>
        </p:spPr>
        <p:txBody>
          <a:bodyPr>
            <a:noAutofit/>
          </a:bodyPr>
          <a:lstStyle/>
          <a:p>
            <a:pPr algn="ctr"/>
            <a:r>
              <a:rPr lang="cs-CZ" sz="2800" b="1" dirty="0">
                <a:latin typeface="Book Antiqua" panose="02040602050305030304" pitchFamily="18" charset="0"/>
              </a:rPr>
              <a:t>Záložka „Náhled žádosti“</a:t>
            </a:r>
          </a:p>
        </p:txBody>
      </p:sp>
      <p:sp>
        <p:nvSpPr>
          <p:cNvPr id="7" name="Řečová bublina: obdélníkový bublinový popisek se zakulacenými rohy 6">
            <a:extLst>
              <a:ext uri="{FF2B5EF4-FFF2-40B4-BE49-F238E27FC236}">
                <a16:creationId xmlns:a16="http://schemas.microsoft.com/office/drawing/2014/main" id="{806FA1C7-BACB-4586-8F91-E36CF6C3C2C3}"/>
              </a:ext>
            </a:extLst>
          </p:cNvPr>
          <p:cNvSpPr/>
          <p:nvPr/>
        </p:nvSpPr>
        <p:spPr>
          <a:xfrm>
            <a:off x="7079292" y="1101464"/>
            <a:ext cx="4825572" cy="2450119"/>
          </a:xfrm>
          <a:prstGeom prst="wedgeRoundRectCallout">
            <a:avLst>
              <a:gd name="adj1" fmla="val -66336"/>
              <a:gd name="adj2" fmla="val 14945"/>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600" dirty="0">
                <a:solidFill>
                  <a:schemeClr val="tx1"/>
                </a:solidFill>
                <a:latin typeface="Book Antiqua" panose="02040602050305030304" pitchFamily="18" charset="0"/>
              </a:rPr>
              <a:t>Na další stránce je zobrazen náhled žádosti. Zde je možnost zkontrolovat chyby. Pro případnou opravu chyb je možné se v navigačním okénku vpravo vrátit zpět k libovolné části formuláře.</a:t>
            </a:r>
          </a:p>
          <a:p>
            <a:pPr algn="just"/>
            <a:r>
              <a:rPr lang="cs-CZ" sz="1600" dirty="0">
                <a:solidFill>
                  <a:schemeClr val="tx1"/>
                </a:solidFill>
                <a:latin typeface="Book Antiqua" panose="02040602050305030304" pitchFamily="18" charset="0"/>
              </a:rPr>
              <a:t>Ve spodní části náhledu se nachází čestné prohlášení, souhlas se zpracováním osobních údajů a ostatní ujednání.</a:t>
            </a:r>
          </a:p>
        </p:txBody>
      </p:sp>
      <p:pic>
        <p:nvPicPr>
          <p:cNvPr id="5" name="Obrázek 4">
            <a:extLst>
              <a:ext uri="{FF2B5EF4-FFF2-40B4-BE49-F238E27FC236}">
                <a16:creationId xmlns:a16="http://schemas.microsoft.com/office/drawing/2014/main" id="{17643478-21C4-4DCE-8623-158E27C4EB4B}"/>
              </a:ext>
            </a:extLst>
          </p:cNvPr>
          <p:cNvPicPr>
            <a:picLocks noChangeAspect="1"/>
          </p:cNvPicPr>
          <p:nvPr/>
        </p:nvPicPr>
        <p:blipFill>
          <a:blip r:embed="rId3"/>
          <a:stretch>
            <a:fillRect/>
          </a:stretch>
        </p:blipFill>
        <p:spPr>
          <a:xfrm>
            <a:off x="10132816" y="0"/>
            <a:ext cx="2059183" cy="397565"/>
          </a:xfrm>
          <a:prstGeom prst="rect">
            <a:avLst/>
          </a:prstGeom>
        </p:spPr>
      </p:pic>
    </p:spTree>
    <p:extLst>
      <p:ext uri="{BB962C8B-B14F-4D97-AF65-F5344CB8AC3E}">
        <p14:creationId xmlns:p14="http://schemas.microsoft.com/office/powerpoint/2010/main" val="2656611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6BB07D-0DCC-4B6D-AD08-86EF2228E938}"/>
              </a:ext>
            </a:extLst>
          </p:cNvPr>
          <p:cNvSpPr>
            <a:spLocks noGrp="1"/>
          </p:cNvSpPr>
          <p:nvPr>
            <p:ph type="title"/>
          </p:nvPr>
        </p:nvSpPr>
        <p:spPr>
          <a:xfrm>
            <a:off x="4941352" y="96026"/>
            <a:ext cx="5207721" cy="576571"/>
          </a:xfrm>
        </p:spPr>
        <p:txBody>
          <a:bodyPr>
            <a:noAutofit/>
          </a:bodyPr>
          <a:lstStyle/>
          <a:p>
            <a:r>
              <a:rPr lang="cs-CZ" sz="2800" b="1" dirty="0">
                <a:latin typeface="Book Antiqua" panose="02040602050305030304" pitchFamily="18" charset="0"/>
              </a:rPr>
              <a:t>Záložka „Odeslání žádosti“</a:t>
            </a:r>
          </a:p>
        </p:txBody>
      </p:sp>
      <p:sp>
        <p:nvSpPr>
          <p:cNvPr id="9" name="Řečová bublina: obdélníkový bublinový popisek se zakulacenými rohy 8">
            <a:extLst>
              <a:ext uri="{FF2B5EF4-FFF2-40B4-BE49-F238E27FC236}">
                <a16:creationId xmlns:a16="http://schemas.microsoft.com/office/drawing/2014/main" id="{9F266BA2-5AC9-4537-B072-77930BF8BC2F}"/>
              </a:ext>
            </a:extLst>
          </p:cNvPr>
          <p:cNvSpPr/>
          <p:nvPr/>
        </p:nvSpPr>
        <p:spPr>
          <a:xfrm>
            <a:off x="6983896" y="2194947"/>
            <a:ext cx="4843429" cy="3114990"/>
          </a:xfrm>
          <a:prstGeom prst="wedgeRoundRectCallout">
            <a:avLst>
              <a:gd name="adj1" fmla="val -86846"/>
              <a:gd name="adj2" fmla="val 43574"/>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dirty="0">
              <a:solidFill>
                <a:schemeClr val="tx1"/>
              </a:solidFill>
              <a:latin typeface="Book Antiqua" panose="02040602050305030304" pitchFamily="18" charset="0"/>
            </a:endParaRPr>
          </a:p>
          <a:p>
            <a:pPr algn="ctr"/>
            <a:r>
              <a:rPr lang="cs-CZ" sz="1600" dirty="0">
                <a:solidFill>
                  <a:schemeClr val="tx1"/>
                </a:solidFill>
                <a:latin typeface="Book Antiqua" panose="02040602050305030304" pitchFamily="18" charset="0"/>
              </a:rPr>
              <a:t>Po kliknutí na další stránku se dostanete </a:t>
            </a:r>
          </a:p>
          <a:p>
            <a:pPr algn="ctr"/>
            <a:r>
              <a:rPr lang="cs-CZ" sz="1600" dirty="0">
                <a:solidFill>
                  <a:schemeClr val="tx1"/>
                </a:solidFill>
                <a:latin typeface="Book Antiqua" panose="02040602050305030304" pitchFamily="18" charset="0"/>
              </a:rPr>
              <a:t>do závěrečné části vyplňování žádosti.</a:t>
            </a:r>
          </a:p>
          <a:p>
            <a:pPr algn="ctr"/>
            <a:r>
              <a:rPr lang="cs-CZ" sz="1600" dirty="0">
                <a:solidFill>
                  <a:schemeClr val="tx1"/>
                </a:solidFill>
                <a:latin typeface="Book Antiqua" panose="02040602050305030304" pitchFamily="18" charset="0"/>
              </a:rPr>
              <a:t>Zde je potřeba zaškrtnout prohlášení o tom, že uvedené údaje jsou pravdivé, úplné a nezkreslené. Po zaškrtnutí se objeví ještě prohlášení, že jste vlastníkem bankovního účtu, a že uvedené bankovní spojení je zadáno správně a úplně.</a:t>
            </a:r>
          </a:p>
          <a:p>
            <a:pPr algn="ctr"/>
            <a:r>
              <a:rPr lang="cs-CZ" sz="1600" dirty="0">
                <a:solidFill>
                  <a:schemeClr val="tx1"/>
                </a:solidFill>
                <a:latin typeface="Book Antiqua" panose="02040602050305030304" pitchFamily="18" charset="0"/>
              </a:rPr>
              <a:t>Po zaškrtnutí obou polí se objeví tlačítko „Odeslat žádost“ a je automaticky před-vyplněno požadované pracoviště.</a:t>
            </a:r>
          </a:p>
          <a:p>
            <a:pPr algn="ctr"/>
            <a:endParaRPr lang="cs-CZ" dirty="0">
              <a:solidFill>
                <a:schemeClr val="tx1"/>
              </a:solidFill>
            </a:endParaRPr>
          </a:p>
        </p:txBody>
      </p:sp>
      <p:pic>
        <p:nvPicPr>
          <p:cNvPr id="4" name="Obrázek 3">
            <a:extLst>
              <a:ext uri="{FF2B5EF4-FFF2-40B4-BE49-F238E27FC236}">
                <a16:creationId xmlns:a16="http://schemas.microsoft.com/office/drawing/2014/main" id="{D0884F00-EBB4-4DCB-A826-52D87B70EBCA}"/>
              </a:ext>
            </a:extLst>
          </p:cNvPr>
          <p:cNvPicPr>
            <a:picLocks noChangeAspect="1"/>
          </p:cNvPicPr>
          <p:nvPr/>
        </p:nvPicPr>
        <p:blipFill>
          <a:blip r:embed="rId2"/>
          <a:stretch>
            <a:fillRect/>
          </a:stretch>
        </p:blipFill>
        <p:spPr>
          <a:xfrm>
            <a:off x="10149073" y="-1"/>
            <a:ext cx="2042927" cy="384313"/>
          </a:xfrm>
          <a:prstGeom prst="rect">
            <a:avLst/>
          </a:prstGeom>
        </p:spPr>
      </p:pic>
      <p:pic>
        <p:nvPicPr>
          <p:cNvPr id="5" name="Obrázek 4">
            <a:extLst>
              <a:ext uri="{FF2B5EF4-FFF2-40B4-BE49-F238E27FC236}">
                <a16:creationId xmlns:a16="http://schemas.microsoft.com/office/drawing/2014/main" id="{73B68750-1AA2-6461-E736-048982F5DBAE}"/>
              </a:ext>
            </a:extLst>
          </p:cNvPr>
          <p:cNvPicPr>
            <a:picLocks noChangeAspect="1"/>
          </p:cNvPicPr>
          <p:nvPr/>
        </p:nvPicPr>
        <p:blipFill>
          <a:blip r:embed="rId3"/>
          <a:stretch>
            <a:fillRect/>
          </a:stretch>
        </p:blipFill>
        <p:spPr>
          <a:xfrm>
            <a:off x="20368" y="96026"/>
            <a:ext cx="4984217" cy="6761974"/>
          </a:xfrm>
          <a:prstGeom prst="rect">
            <a:avLst/>
          </a:prstGeom>
        </p:spPr>
      </p:pic>
    </p:spTree>
    <p:extLst>
      <p:ext uri="{BB962C8B-B14F-4D97-AF65-F5344CB8AC3E}">
        <p14:creationId xmlns:p14="http://schemas.microsoft.com/office/powerpoint/2010/main" val="1482134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ADFE3C-53EF-4320-B81A-2912BFCEE22D}"/>
              </a:ext>
            </a:extLst>
          </p:cNvPr>
          <p:cNvSpPr>
            <a:spLocks noGrp="1"/>
          </p:cNvSpPr>
          <p:nvPr>
            <p:ph type="title"/>
          </p:nvPr>
        </p:nvSpPr>
        <p:spPr>
          <a:xfrm>
            <a:off x="3310151" y="254849"/>
            <a:ext cx="4943900" cy="617514"/>
          </a:xfrm>
        </p:spPr>
        <p:txBody>
          <a:bodyPr>
            <a:noAutofit/>
          </a:bodyPr>
          <a:lstStyle/>
          <a:p>
            <a:r>
              <a:rPr lang="cs-CZ" sz="2800" b="1" dirty="0">
                <a:latin typeface="Book Antiqua" panose="02040602050305030304" pitchFamily="18" charset="0"/>
              </a:rPr>
              <a:t>Záložka „Odeslání žádosti“</a:t>
            </a:r>
          </a:p>
        </p:txBody>
      </p:sp>
      <p:pic>
        <p:nvPicPr>
          <p:cNvPr id="4" name="Obrázek 3">
            <a:extLst>
              <a:ext uri="{FF2B5EF4-FFF2-40B4-BE49-F238E27FC236}">
                <a16:creationId xmlns:a16="http://schemas.microsoft.com/office/drawing/2014/main" id="{3095C77F-8AE4-4827-B0A5-624E8489897C}"/>
              </a:ext>
            </a:extLst>
          </p:cNvPr>
          <p:cNvPicPr>
            <a:picLocks noChangeAspect="1"/>
          </p:cNvPicPr>
          <p:nvPr/>
        </p:nvPicPr>
        <p:blipFill>
          <a:blip r:embed="rId2"/>
          <a:stretch>
            <a:fillRect/>
          </a:stretch>
        </p:blipFill>
        <p:spPr>
          <a:xfrm>
            <a:off x="133821" y="1157948"/>
            <a:ext cx="6976662" cy="1937536"/>
          </a:xfrm>
          <a:prstGeom prst="rect">
            <a:avLst/>
          </a:prstGeom>
        </p:spPr>
      </p:pic>
      <p:sp>
        <p:nvSpPr>
          <p:cNvPr id="8" name="Zaoblený obdélníkový bublinový popisek 7">
            <a:extLst>
              <a:ext uri="{FF2B5EF4-FFF2-40B4-BE49-F238E27FC236}">
                <a16:creationId xmlns:a16="http://schemas.microsoft.com/office/drawing/2014/main" id="{00A4C2E7-9CAF-4620-B073-5B0B3B3A093A}"/>
              </a:ext>
            </a:extLst>
          </p:cNvPr>
          <p:cNvSpPr/>
          <p:nvPr/>
        </p:nvSpPr>
        <p:spPr>
          <a:xfrm>
            <a:off x="8079150" y="1624091"/>
            <a:ext cx="3808050" cy="1316558"/>
          </a:xfrm>
          <a:prstGeom prst="wedgeRoundRectCallout">
            <a:avLst>
              <a:gd name="adj1" fmla="val -69038"/>
              <a:gd name="adj2" fmla="val -36645"/>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V případě, že byla systémem v portále nalezena chyba, nahlásí Vám, kde je potřeba žádost opravit.</a:t>
            </a:r>
          </a:p>
        </p:txBody>
      </p:sp>
      <p:pic>
        <p:nvPicPr>
          <p:cNvPr id="9" name="Zástupný symbol pro obsah 5">
            <a:extLst>
              <a:ext uri="{FF2B5EF4-FFF2-40B4-BE49-F238E27FC236}">
                <a16:creationId xmlns:a16="http://schemas.microsoft.com/office/drawing/2014/main" id="{180AB05E-5CE9-46BF-865A-B1806B89AA9F}"/>
              </a:ext>
            </a:extLst>
          </p:cNvPr>
          <p:cNvPicPr>
            <a:picLocks/>
          </p:cNvPicPr>
          <p:nvPr/>
        </p:nvPicPr>
        <p:blipFill rotWithShape="1">
          <a:blip r:embed="rId3">
            <a:extLst>
              <a:ext uri="{28A0092B-C50C-407E-A947-70E740481C1C}">
                <a14:useLocalDpi xmlns:a14="http://schemas.microsoft.com/office/drawing/2010/main" val="0"/>
              </a:ext>
            </a:extLst>
          </a:blip>
          <a:srcRect l="30323" t="11468" r="31423" b="58016"/>
          <a:stretch/>
        </p:blipFill>
        <p:spPr bwMode="auto">
          <a:xfrm>
            <a:off x="229356" y="3600910"/>
            <a:ext cx="4278086" cy="270116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0" name="Zaoblený obdélníkový bublinový popisek 8">
            <a:extLst>
              <a:ext uri="{FF2B5EF4-FFF2-40B4-BE49-F238E27FC236}">
                <a16:creationId xmlns:a16="http://schemas.microsoft.com/office/drawing/2014/main" id="{1BC4D435-AD90-480C-81B6-30F3A6CB3352}"/>
              </a:ext>
            </a:extLst>
          </p:cNvPr>
          <p:cNvSpPr/>
          <p:nvPr/>
        </p:nvSpPr>
        <p:spPr>
          <a:xfrm>
            <a:off x="5782101" y="3917351"/>
            <a:ext cx="5976257" cy="2068285"/>
          </a:xfrm>
          <a:prstGeom prst="wedgeRoundRectCallout">
            <a:avLst>
              <a:gd name="adj1" fmla="val -64993"/>
              <a:gd name="adj2" fmla="val 16954"/>
              <a:gd name="adj3" fmla="val 16667"/>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latin typeface="Book Antiqua" panose="02040602050305030304" pitchFamily="18" charset="0"/>
              </a:rPr>
              <a:t>N</a:t>
            </a:r>
            <a:r>
              <a:rPr lang="cs-CZ" sz="1600" dirty="0">
                <a:solidFill>
                  <a:schemeClr val="tx1"/>
                </a:solidFill>
                <a:latin typeface="Book Antiqua" panose="02040602050305030304" pitchFamily="18" charset="0"/>
              </a:rPr>
              <a:t>ež se žádost odešle, může se zobrazit upozornění s doplňujícími informacemi. Pro náš testovací příklad toto upozornění vypadá následovně. V případě: že  „</a:t>
            </a:r>
            <a:r>
              <a:rPr lang="cs-CZ" sz="1600" b="1" dirty="0">
                <a:solidFill>
                  <a:schemeClr val="tx1"/>
                </a:solidFill>
                <a:latin typeface="Book Antiqua" panose="02040602050305030304" pitchFamily="18" charset="0"/>
              </a:rPr>
              <a:t>Nepodařilo se najít kód RUIAN k adrese žadatele“ </a:t>
            </a:r>
            <a:r>
              <a:rPr lang="cs-CZ" sz="1600" dirty="0">
                <a:solidFill>
                  <a:schemeClr val="tx1"/>
                </a:solidFill>
                <a:latin typeface="Book Antiqua" panose="02040602050305030304" pitchFamily="18" charset="0"/>
              </a:rPr>
              <a:t>můžete bez problémů odeslat žádost tlačítkem „</a:t>
            </a:r>
            <a:r>
              <a:rPr lang="cs-CZ" sz="1600" b="1" dirty="0">
                <a:solidFill>
                  <a:schemeClr val="tx1"/>
                </a:solidFill>
                <a:latin typeface="Book Antiqua" panose="02040602050305030304" pitchFamily="18" charset="0"/>
              </a:rPr>
              <a:t>Ano, odeslat žádost</a:t>
            </a:r>
            <a:r>
              <a:rPr lang="cs-CZ" sz="1600" dirty="0">
                <a:solidFill>
                  <a:schemeClr val="tx1"/>
                </a:solidFill>
                <a:latin typeface="Book Antiqua" panose="02040602050305030304" pitchFamily="18" charset="0"/>
              </a:rPr>
              <a:t>“.</a:t>
            </a:r>
          </a:p>
          <a:p>
            <a:pPr algn="ctr"/>
            <a:r>
              <a:rPr lang="cs-CZ" sz="1600" dirty="0">
                <a:solidFill>
                  <a:schemeClr val="tx1"/>
                </a:solidFill>
                <a:latin typeface="Book Antiqua" panose="02040602050305030304" pitchFamily="18" charset="0"/>
              </a:rPr>
              <a:t> </a:t>
            </a:r>
            <a:r>
              <a:rPr lang="cs-CZ" sz="1600" b="1" dirty="0">
                <a:solidFill>
                  <a:schemeClr val="tx1"/>
                </a:solidFill>
                <a:latin typeface="Book Antiqua" panose="02040602050305030304" pitchFamily="18" charset="0"/>
              </a:rPr>
              <a:t>Nenalezený Kód RUIAN není překážkou odeslání žádosti!!</a:t>
            </a:r>
            <a:endParaRPr lang="cs-CZ" sz="1600" dirty="0">
              <a:solidFill>
                <a:schemeClr val="tx1"/>
              </a:solidFill>
              <a:latin typeface="Book Antiqua" panose="02040602050305030304" pitchFamily="18" charset="0"/>
            </a:endParaRPr>
          </a:p>
          <a:p>
            <a:endParaRPr lang="cs-CZ" sz="1600" dirty="0">
              <a:solidFill>
                <a:schemeClr val="tx1"/>
              </a:solidFill>
            </a:endParaRPr>
          </a:p>
        </p:txBody>
      </p:sp>
      <p:pic>
        <p:nvPicPr>
          <p:cNvPr id="6" name="Obrázek 5">
            <a:extLst>
              <a:ext uri="{FF2B5EF4-FFF2-40B4-BE49-F238E27FC236}">
                <a16:creationId xmlns:a16="http://schemas.microsoft.com/office/drawing/2014/main" id="{76826695-3B08-4D19-941C-983D3EBE14A7}"/>
              </a:ext>
            </a:extLst>
          </p:cNvPr>
          <p:cNvPicPr>
            <a:picLocks noChangeAspect="1"/>
          </p:cNvPicPr>
          <p:nvPr/>
        </p:nvPicPr>
        <p:blipFill>
          <a:blip r:embed="rId4"/>
          <a:stretch>
            <a:fillRect/>
          </a:stretch>
        </p:blipFill>
        <p:spPr>
          <a:xfrm>
            <a:off x="10149073" y="-1"/>
            <a:ext cx="2042927" cy="384313"/>
          </a:xfrm>
          <a:prstGeom prst="rect">
            <a:avLst/>
          </a:prstGeom>
        </p:spPr>
      </p:pic>
    </p:spTree>
    <p:extLst>
      <p:ext uri="{BB962C8B-B14F-4D97-AF65-F5344CB8AC3E}">
        <p14:creationId xmlns:p14="http://schemas.microsoft.com/office/powerpoint/2010/main" val="350180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8AD68B5-69F8-164F-852F-261051196239}"/>
              </a:ext>
            </a:extLst>
          </p:cNvPr>
          <p:cNvPicPr>
            <a:picLocks noChangeAspect="1"/>
          </p:cNvPicPr>
          <p:nvPr/>
        </p:nvPicPr>
        <p:blipFill>
          <a:blip r:embed="rId2"/>
          <a:stretch>
            <a:fillRect/>
          </a:stretch>
        </p:blipFill>
        <p:spPr>
          <a:xfrm>
            <a:off x="130840" y="671101"/>
            <a:ext cx="7704565" cy="3931985"/>
          </a:xfrm>
          <a:prstGeom prst="rect">
            <a:avLst/>
          </a:prstGeom>
        </p:spPr>
      </p:pic>
      <p:sp>
        <p:nvSpPr>
          <p:cNvPr id="2" name="Nadpis 1">
            <a:extLst>
              <a:ext uri="{FF2B5EF4-FFF2-40B4-BE49-F238E27FC236}">
                <a16:creationId xmlns:a16="http://schemas.microsoft.com/office/drawing/2014/main" id="{E4FE68ED-7FF3-427B-9D19-9B1A111AFCBE}"/>
              </a:ext>
            </a:extLst>
          </p:cNvPr>
          <p:cNvSpPr>
            <a:spLocks noGrp="1"/>
          </p:cNvSpPr>
          <p:nvPr>
            <p:ph type="title"/>
          </p:nvPr>
        </p:nvSpPr>
        <p:spPr>
          <a:xfrm>
            <a:off x="1346081" y="137965"/>
            <a:ext cx="7950958" cy="617514"/>
          </a:xfrm>
        </p:spPr>
        <p:txBody>
          <a:bodyPr>
            <a:normAutofit/>
          </a:bodyPr>
          <a:lstStyle/>
          <a:p>
            <a:r>
              <a:rPr lang="cs-CZ" sz="2800" b="1" dirty="0">
                <a:latin typeface="Book Antiqua" panose="02040602050305030304" pitchFamily="18" charset="0"/>
              </a:rPr>
              <a:t>Záložka „Odeslání žádosti“ – závěrečná stránka</a:t>
            </a:r>
          </a:p>
        </p:txBody>
      </p:sp>
      <p:sp>
        <p:nvSpPr>
          <p:cNvPr id="6" name="Řečová bublina: obdélníkový bublinový popisek se zakulacenými rohy 5">
            <a:extLst>
              <a:ext uri="{FF2B5EF4-FFF2-40B4-BE49-F238E27FC236}">
                <a16:creationId xmlns:a16="http://schemas.microsoft.com/office/drawing/2014/main" id="{A40AA9FB-2051-4B9A-A034-A4392D6928D1}"/>
              </a:ext>
            </a:extLst>
          </p:cNvPr>
          <p:cNvSpPr/>
          <p:nvPr/>
        </p:nvSpPr>
        <p:spPr>
          <a:xfrm>
            <a:off x="8687439" y="1289922"/>
            <a:ext cx="3043213" cy="2232456"/>
          </a:xfrm>
          <a:prstGeom prst="wedgeRoundRectCallout">
            <a:avLst>
              <a:gd name="adj1" fmla="val -20833"/>
              <a:gd name="adj2" fmla="val 49476"/>
              <a:gd name="adj3" fmla="val 166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latin typeface="Book Antiqua" panose="02040602050305030304" pitchFamily="18" charset="0"/>
              </a:rPr>
              <a:t>Pokud ve formuláři nebyla nalezena chyba, portál potvrdí úspěšné zaevidování žádosti, zobrazí se identifikační číslo žádosti a datum a čas odeslání. </a:t>
            </a:r>
          </a:p>
        </p:txBody>
      </p:sp>
      <p:cxnSp>
        <p:nvCxnSpPr>
          <p:cNvPr id="8" name="Přímá spojnice se šipkou 7">
            <a:extLst>
              <a:ext uri="{FF2B5EF4-FFF2-40B4-BE49-F238E27FC236}">
                <a16:creationId xmlns:a16="http://schemas.microsoft.com/office/drawing/2014/main" id="{FC83022D-2634-4358-81E5-5EF1DB8E666B}"/>
              </a:ext>
            </a:extLst>
          </p:cNvPr>
          <p:cNvCxnSpPr>
            <a:cxnSpLocks/>
          </p:cNvCxnSpPr>
          <p:nvPr/>
        </p:nvCxnSpPr>
        <p:spPr>
          <a:xfrm flipH="1" flipV="1">
            <a:off x="7610475" y="1838325"/>
            <a:ext cx="1076964" cy="6487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a:extLst>
              <a:ext uri="{FF2B5EF4-FFF2-40B4-BE49-F238E27FC236}">
                <a16:creationId xmlns:a16="http://schemas.microsoft.com/office/drawing/2014/main" id="{7CA31F44-9326-4102-9353-8047CD6573F1}"/>
              </a:ext>
            </a:extLst>
          </p:cNvPr>
          <p:cNvCxnSpPr>
            <a:cxnSpLocks/>
          </p:cNvCxnSpPr>
          <p:nvPr/>
        </p:nvCxnSpPr>
        <p:spPr>
          <a:xfrm flipH="1" flipV="1">
            <a:off x="7610475" y="2243561"/>
            <a:ext cx="1076964" cy="2435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Zaoblený obdélníkový bublinový popisek 11">
            <a:extLst>
              <a:ext uri="{FF2B5EF4-FFF2-40B4-BE49-F238E27FC236}">
                <a16:creationId xmlns:a16="http://schemas.microsoft.com/office/drawing/2014/main" id="{B301B3F1-EDF7-4898-9DDE-43809FB14EF4}"/>
              </a:ext>
            </a:extLst>
          </p:cNvPr>
          <p:cNvSpPr/>
          <p:nvPr/>
        </p:nvSpPr>
        <p:spPr>
          <a:xfrm>
            <a:off x="3419061" y="4686526"/>
            <a:ext cx="8666921" cy="2073902"/>
          </a:xfrm>
          <a:prstGeom prst="wedgeRoundRectCallout">
            <a:avLst>
              <a:gd name="adj1" fmla="val -58846"/>
              <a:gd name="adj2" fmla="val -52697"/>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FF0000"/>
                </a:solidFill>
                <a:latin typeface="Book Antiqua" panose="02040602050305030304" pitchFamily="18" charset="0"/>
              </a:rPr>
              <a:t>Podepsanou žádost včetně mapových příloh musí žadatel doručit prostřednictvím datové schránky. Žádost lze doručit pouze elektronicky na podatelnu </a:t>
            </a:r>
            <a:r>
              <a:rPr lang="cs-CZ" sz="1600" b="1" dirty="0" err="1">
                <a:solidFill>
                  <a:srgbClr val="FF0000"/>
                </a:solidFill>
                <a:latin typeface="Book Antiqua" panose="02040602050305030304" pitchFamily="18" charset="0"/>
              </a:rPr>
              <a:t>MZe</a:t>
            </a:r>
            <a:r>
              <a:rPr lang="cs-CZ" sz="1600" b="1" dirty="0">
                <a:solidFill>
                  <a:srgbClr val="FF0000"/>
                </a:solidFill>
                <a:latin typeface="Book Antiqua" panose="02040602050305030304" pitchFamily="18" charset="0"/>
              </a:rPr>
              <a:t> a to nejpozději do 14 kalendářních dnů od zaevidování žádosti.</a:t>
            </a:r>
          </a:p>
          <a:p>
            <a:pPr algn="ctr"/>
            <a:endParaRPr lang="cs-CZ" sz="1600" b="1" dirty="0">
              <a:solidFill>
                <a:srgbClr val="FF0000"/>
              </a:solidFill>
              <a:latin typeface="Book Antiqua" panose="02040602050305030304" pitchFamily="18" charset="0"/>
            </a:endParaRPr>
          </a:p>
          <a:p>
            <a:pPr algn="ctr"/>
            <a:r>
              <a:rPr lang="cs-CZ" sz="1600" b="1" dirty="0">
                <a:solidFill>
                  <a:srgbClr val="FF0000"/>
                </a:solidFill>
                <a:latin typeface="Book Antiqua" panose="02040602050305030304" pitchFamily="18" charset="0"/>
              </a:rPr>
              <a:t>V případě, že žádost nebude řádně doručena, bude na ní nahlíženo jako na nepodanou!!!</a:t>
            </a:r>
          </a:p>
        </p:txBody>
      </p:sp>
      <p:sp>
        <p:nvSpPr>
          <p:cNvPr id="7" name="Ovál 6">
            <a:extLst>
              <a:ext uri="{FF2B5EF4-FFF2-40B4-BE49-F238E27FC236}">
                <a16:creationId xmlns:a16="http://schemas.microsoft.com/office/drawing/2014/main" id="{AD85B877-922A-44C4-B2B2-FD44FCDE9F46}"/>
              </a:ext>
            </a:extLst>
          </p:cNvPr>
          <p:cNvSpPr/>
          <p:nvPr/>
        </p:nvSpPr>
        <p:spPr>
          <a:xfrm>
            <a:off x="1954695" y="3974470"/>
            <a:ext cx="2928732" cy="7120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Obrázek 8">
            <a:extLst>
              <a:ext uri="{FF2B5EF4-FFF2-40B4-BE49-F238E27FC236}">
                <a16:creationId xmlns:a16="http://schemas.microsoft.com/office/drawing/2014/main" id="{4A6ECF30-9042-4D60-839F-2F662F281869}"/>
              </a:ext>
            </a:extLst>
          </p:cNvPr>
          <p:cNvPicPr>
            <a:picLocks noChangeAspect="1"/>
          </p:cNvPicPr>
          <p:nvPr/>
        </p:nvPicPr>
        <p:blipFill>
          <a:blip r:embed="rId3"/>
          <a:stretch>
            <a:fillRect/>
          </a:stretch>
        </p:blipFill>
        <p:spPr>
          <a:xfrm>
            <a:off x="10149073" y="-1"/>
            <a:ext cx="2042927" cy="384313"/>
          </a:xfrm>
          <a:prstGeom prst="rect">
            <a:avLst/>
          </a:prstGeom>
        </p:spPr>
      </p:pic>
    </p:spTree>
    <p:extLst>
      <p:ext uri="{BB962C8B-B14F-4D97-AF65-F5344CB8AC3E}">
        <p14:creationId xmlns:p14="http://schemas.microsoft.com/office/powerpoint/2010/main" val="2115498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FE2FB1-9786-4890-996C-1DB6358BDCF3}"/>
              </a:ext>
            </a:extLst>
          </p:cNvPr>
          <p:cNvSpPr>
            <a:spLocks noGrp="1"/>
          </p:cNvSpPr>
          <p:nvPr>
            <p:ph type="title"/>
          </p:nvPr>
        </p:nvSpPr>
        <p:spPr>
          <a:xfrm>
            <a:off x="1787856" y="324183"/>
            <a:ext cx="9115567" cy="775748"/>
          </a:xfrm>
        </p:spPr>
        <p:txBody>
          <a:bodyPr>
            <a:normAutofit/>
          </a:bodyPr>
          <a:lstStyle/>
          <a:p>
            <a:r>
              <a:rPr lang="cs-CZ" sz="2800" b="1" dirty="0">
                <a:latin typeface="Book Antiqua" panose="02040602050305030304" pitchFamily="18" charset="0"/>
              </a:rPr>
              <a:t>Potvrzení zaevidování žádosti v portálu – email:</a:t>
            </a:r>
          </a:p>
        </p:txBody>
      </p:sp>
      <p:sp>
        <p:nvSpPr>
          <p:cNvPr id="5" name="Zaoblený obdélníkový bublinový popisek 4">
            <a:extLst>
              <a:ext uri="{FF2B5EF4-FFF2-40B4-BE49-F238E27FC236}">
                <a16:creationId xmlns:a16="http://schemas.microsoft.com/office/drawing/2014/main" id="{177616FC-8BA5-4876-988F-4E3B9ED81D7E}"/>
              </a:ext>
            </a:extLst>
          </p:cNvPr>
          <p:cNvSpPr/>
          <p:nvPr/>
        </p:nvSpPr>
        <p:spPr>
          <a:xfrm>
            <a:off x="7555339" y="4317600"/>
            <a:ext cx="4152630" cy="2216217"/>
          </a:xfrm>
          <a:prstGeom prst="wedgeRoundRectCallout">
            <a:avLst>
              <a:gd name="adj1" fmla="val -67476"/>
              <a:gd name="adj2" fmla="val -47339"/>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600" dirty="0">
                <a:solidFill>
                  <a:schemeClr val="tx1"/>
                </a:solidFill>
                <a:latin typeface="Book Antiqua" panose="02040602050305030304" pitchFamily="18" charset="0"/>
              </a:rPr>
              <a:t>Na závěr Vám do emailu, který jste vyplnili v záložce „Identifikace žadatele“ přijde potvrzení informace o zaevidování žádosti do portálu a ještě jednou Vám budou připomenuty informace o zaslání žádosti na </a:t>
            </a:r>
            <a:r>
              <a:rPr lang="cs-CZ" sz="1600" dirty="0" err="1">
                <a:solidFill>
                  <a:schemeClr val="tx1"/>
                </a:solidFill>
                <a:latin typeface="Book Antiqua" panose="02040602050305030304" pitchFamily="18" charset="0"/>
              </a:rPr>
              <a:t>MZe</a:t>
            </a:r>
            <a:r>
              <a:rPr lang="cs-CZ" sz="1600" dirty="0">
                <a:solidFill>
                  <a:schemeClr val="tx1"/>
                </a:solidFill>
                <a:latin typeface="Book Antiqua" panose="02040602050305030304" pitchFamily="18" charset="0"/>
              </a:rPr>
              <a:t>.  </a:t>
            </a:r>
          </a:p>
        </p:txBody>
      </p:sp>
      <p:pic>
        <p:nvPicPr>
          <p:cNvPr id="6" name="Obrázek 5">
            <a:extLst>
              <a:ext uri="{FF2B5EF4-FFF2-40B4-BE49-F238E27FC236}">
                <a16:creationId xmlns:a16="http://schemas.microsoft.com/office/drawing/2014/main" id="{A20FD76D-F930-7F1C-2B61-B01566F5B40D}"/>
              </a:ext>
            </a:extLst>
          </p:cNvPr>
          <p:cNvPicPr>
            <a:picLocks noChangeAspect="1"/>
          </p:cNvPicPr>
          <p:nvPr/>
        </p:nvPicPr>
        <p:blipFill>
          <a:blip r:embed="rId2"/>
          <a:stretch>
            <a:fillRect/>
          </a:stretch>
        </p:blipFill>
        <p:spPr>
          <a:xfrm>
            <a:off x="1013620" y="1503188"/>
            <a:ext cx="10664037" cy="2411154"/>
          </a:xfrm>
          <a:prstGeom prst="rect">
            <a:avLst/>
          </a:prstGeom>
        </p:spPr>
      </p:pic>
    </p:spTree>
    <p:extLst>
      <p:ext uri="{BB962C8B-B14F-4D97-AF65-F5344CB8AC3E}">
        <p14:creationId xmlns:p14="http://schemas.microsoft.com/office/powerpoint/2010/main" val="1439965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D0F96C-E022-48DF-A79F-D0B9D949C134}"/>
              </a:ext>
            </a:extLst>
          </p:cNvPr>
          <p:cNvSpPr>
            <a:spLocks noGrp="1"/>
          </p:cNvSpPr>
          <p:nvPr>
            <p:ph type="title"/>
          </p:nvPr>
        </p:nvSpPr>
        <p:spPr>
          <a:xfrm>
            <a:off x="1713881" y="507465"/>
            <a:ext cx="8764236" cy="685753"/>
          </a:xfrm>
        </p:spPr>
        <p:txBody>
          <a:bodyPr>
            <a:normAutofit/>
          </a:bodyPr>
          <a:lstStyle/>
          <a:p>
            <a:pPr algn="ctr"/>
            <a:r>
              <a:rPr lang="cs-CZ" sz="2800" b="1" dirty="0">
                <a:latin typeface="Book Antiqua" panose="02040602050305030304" pitchFamily="18" charset="0"/>
              </a:rPr>
              <a:t>Kontakty na projektové manažery programu 129 410</a:t>
            </a:r>
          </a:p>
        </p:txBody>
      </p:sp>
      <p:graphicFrame>
        <p:nvGraphicFramePr>
          <p:cNvPr id="4" name="Tabulka 4">
            <a:extLst>
              <a:ext uri="{FF2B5EF4-FFF2-40B4-BE49-F238E27FC236}">
                <a16:creationId xmlns:a16="http://schemas.microsoft.com/office/drawing/2014/main" id="{32362102-A54E-424B-933A-205C0D0CC784}"/>
              </a:ext>
            </a:extLst>
          </p:cNvPr>
          <p:cNvGraphicFramePr>
            <a:graphicFrameLocks noGrp="1"/>
          </p:cNvGraphicFramePr>
          <p:nvPr>
            <p:extLst>
              <p:ext uri="{D42A27DB-BD31-4B8C-83A1-F6EECF244321}">
                <p14:modId xmlns:p14="http://schemas.microsoft.com/office/powerpoint/2010/main" val="1513140122"/>
              </p:ext>
            </p:extLst>
          </p:nvPr>
        </p:nvGraphicFramePr>
        <p:xfrm>
          <a:off x="302525" y="1709336"/>
          <a:ext cx="11518414" cy="4123885"/>
        </p:xfrm>
        <a:graphic>
          <a:graphicData uri="http://schemas.openxmlformats.org/drawingml/2006/table">
            <a:tbl>
              <a:tblPr firstRow="1" bandRow="1">
                <a:tableStyleId>{2D5ABB26-0587-4C30-8999-92F81FD0307C}</a:tableStyleId>
              </a:tblPr>
              <a:tblGrid>
                <a:gridCol w="2193606">
                  <a:extLst>
                    <a:ext uri="{9D8B030D-6E8A-4147-A177-3AD203B41FA5}">
                      <a16:colId xmlns:a16="http://schemas.microsoft.com/office/drawing/2014/main" val="429757805"/>
                    </a:ext>
                  </a:extLst>
                </a:gridCol>
                <a:gridCol w="2723569">
                  <a:extLst>
                    <a:ext uri="{9D8B030D-6E8A-4147-A177-3AD203B41FA5}">
                      <a16:colId xmlns:a16="http://schemas.microsoft.com/office/drawing/2014/main" val="2546554129"/>
                    </a:ext>
                  </a:extLst>
                </a:gridCol>
                <a:gridCol w="1352550">
                  <a:extLst>
                    <a:ext uri="{9D8B030D-6E8A-4147-A177-3AD203B41FA5}">
                      <a16:colId xmlns:a16="http://schemas.microsoft.com/office/drawing/2014/main" val="3732158725"/>
                    </a:ext>
                  </a:extLst>
                </a:gridCol>
                <a:gridCol w="5248689">
                  <a:extLst>
                    <a:ext uri="{9D8B030D-6E8A-4147-A177-3AD203B41FA5}">
                      <a16:colId xmlns:a16="http://schemas.microsoft.com/office/drawing/2014/main" val="20004"/>
                    </a:ext>
                  </a:extLst>
                </a:gridCol>
              </a:tblGrid>
              <a:tr h="517318">
                <a:tc>
                  <a:txBody>
                    <a:bodyPr/>
                    <a:lstStyle/>
                    <a:p>
                      <a:pPr algn="ctr"/>
                      <a:r>
                        <a:rPr lang="cs-CZ" b="1" dirty="0">
                          <a:latin typeface="Book Antiqua" panose="02040602050305030304" pitchFamily="18" charset="0"/>
                        </a:rPr>
                        <a:t>Jméno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a:latin typeface="Book Antiqua" panose="02040602050305030304" pitchFamily="18" charset="0"/>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a:latin typeface="Book Antiqua" panose="02040602050305030304" pitchFamily="18" charset="0"/>
                        </a:rPr>
                        <a:t>Telefon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a:latin typeface="Book Antiqua" panose="02040602050305030304" pitchFamily="18" charset="0"/>
                        </a:rPr>
                        <a:t>Kraj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6511738"/>
                  </a:ext>
                </a:extLst>
              </a:tr>
              <a:tr h="739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400" dirty="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latin typeface="Book Antiqua" panose="02040602050305030304" pitchFamily="18" charset="0"/>
                        </a:rPr>
                        <a:t>Ing. Radka Praunová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algn="l"/>
                      <a:r>
                        <a:rPr lang="cs-CZ" sz="1400" dirty="0">
                          <a:latin typeface="Book Antiqua" panose="02040602050305030304" pitchFamily="18" charset="0"/>
                        </a:rPr>
                        <a:t>radka.praunova@mze.gov.cz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latin typeface="Book Antiqua" panose="02040602050305030304" pitchFamily="18" charset="0"/>
                      </a:endParaRPr>
                    </a:p>
                    <a:p>
                      <a:pPr algn="ctr"/>
                      <a:r>
                        <a:rPr lang="cs-CZ" sz="1400" dirty="0">
                          <a:latin typeface="Book Antiqua" panose="02040602050305030304" pitchFamily="18" charset="0"/>
                        </a:rPr>
                        <a:t>221 814 547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algn="l"/>
                      <a:r>
                        <a:rPr lang="cs-CZ" sz="1400" dirty="0">
                          <a:latin typeface="Book Antiqua" panose="02040602050305030304" pitchFamily="18" charset="0"/>
                        </a:rPr>
                        <a:t>Jihočeský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0745534"/>
                  </a:ext>
                </a:extLst>
              </a:tr>
              <a:tr h="706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400" dirty="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latin typeface="Book Antiqua" panose="02040602050305030304" pitchFamily="18" charset="0"/>
                        </a:rPr>
                        <a:t>Ing. Miroslav Nagy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algn="l"/>
                      <a:r>
                        <a:rPr lang="cs-CZ" sz="1400" dirty="0">
                          <a:latin typeface="Book Antiqua" panose="02040602050305030304" pitchFamily="18" charset="0"/>
                        </a:rPr>
                        <a:t>miroslav.nagy@mze.gov.cz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latin typeface="Book Antiqua" panose="02040602050305030304" pitchFamily="18" charset="0"/>
                      </a:endParaRPr>
                    </a:p>
                    <a:p>
                      <a:pPr algn="ctr"/>
                      <a:r>
                        <a:rPr lang="cs-CZ" sz="1400" dirty="0">
                          <a:latin typeface="Book Antiqua" panose="02040602050305030304" pitchFamily="18" charset="0"/>
                        </a:rPr>
                        <a:t>221 812 783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algn="l"/>
                      <a:r>
                        <a:rPr lang="cs-CZ" sz="1400" dirty="0">
                          <a:latin typeface="Book Antiqua" panose="02040602050305030304" pitchFamily="18" charset="0"/>
                        </a:rPr>
                        <a:t>Vysočina, Jihomoravský,</a:t>
                      </a:r>
                      <a:r>
                        <a:rPr lang="cs-CZ" sz="1400" baseline="0" dirty="0">
                          <a:latin typeface="Book Antiqua" panose="02040602050305030304" pitchFamily="18" charset="0"/>
                        </a:rPr>
                        <a:t> Moravskoslezský, Olomoucký, Zlínský</a:t>
                      </a:r>
                      <a:endParaRPr lang="cs-CZ" sz="14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1317353"/>
                  </a:ext>
                </a:extLst>
              </a:tr>
              <a:tr h="713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400" dirty="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latin typeface="Book Antiqua" panose="02040602050305030304" pitchFamily="18" charset="0"/>
                        </a:rPr>
                        <a:t>Ing. Marie Smolíková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algn="l"/>
                      <a:r>
                        <a:rPr lang="cs-CZ" sz="1400" dirty="0">
                          <a:latin typeface="Book Antiqua" panose="02040602050305030304" pitchFamily="18" charset="0"/>
                        </a:rPr>
                        <a:t>marie.smolikova@mze.gov.cz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latin typeface="Book Antiqua" panose="02040602050305030304" pitchFamily="18" charset="0"/>
                      </a:endParaRPr>
                    </a:p>
                    <a:p>
                      <a:pPr algn="ctr"/>
                      <a:r>
                        <a:rPr lang="cs-CZ" sz="1400" dirty="0">
                          <a:latin typeface="Book Antiqua" panose="02040602050305030304" pitchFamily="18" charset="0"/>
                        </a:rPr>
                        <a:t>221 812 637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algn="l"/>
                      <a:r>
                        <a:rPr lang="cs-CZ" sz="1400" dirty="0">
                          <a:latin typeface="Book Antiqua" panose="02040602050305030304" pitchFamily="18" charset="0"/>
                        </a:rPr>
                        <a:t>Královéhradecký, Pardubický,</a:t>
                      </a:r>
                      <a:r>
                        <a:rPr lang="cs-CZ" sz="1400" baseline="0" dirty="0">
                          <a:latin typeface="Book Antiqua" panose="02040602050305030304" pitchFamily="18" charset="0"/>
                        </a:rPr>
                        <a:t> Plzeňský, Karlovarský</a:t>
                      </a:r>
                      <a:endParaRPr lang="cs-CZ" sz="14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50018"/>
                  </a:ext>
                </a:extLst>
              </a:tr>
              <a:tr h="874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400" dirty="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latin typeface="Book Antiqua" panose="02040602050305030304" pitchFamily="18" charset="0"/>
                        </a:rPr>
                        <a:t>Ing. Jana Chaloupková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algn="l"/>
                      <a:r>
                        <a:rPr lang="cs-CZ" sz="1400" dirty="0">
                          <a:latin typeface="Book Antiqua" panose="02040602050305030304" pitchFamily="18" charset="0"/>
                        </a:rPr>
                        <a:t>jana.chaloupkova@mze.gov.cz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latin typeface="Book Antiqua" panose="02040602050305030304" pitchFamily="18" charset="0"/>
                      </a:endParaRPr>
                    </a:p>
                    <a:p>
                      <a:pPr algn="ctr"/>
                      <a:r>
                        <a:rPr lang="cs-CZ" sz="1400" dirty="0">
                          <a:latin typeface="Book Antiqua" panose="02040602050305030304" pitchFamily="18" charset="0"/>
                        </a:rPr>
                        <a:t>221 812 669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cs-CZ" sz="1400" dirty="0">
                        <a:latin typeface="Book Antiqua" panose="02040602050305030304" pitchFamily="18" charset="0"/>
                      </a:endParaRPr>
                    </a:p>
                    <a:p>
                      <a:pPr algn="l"/>
                      <a:r>
                        <a:rPr lang="cs-CZ" sz="1400" dirty="0">
                          <a:latin typeface="Book Antiqua" panose="02040602050305030304" pitchFamily="18" charset="0"/>
                        </a:rPr>
                        <a:t>Středočeský, Liberecký</a:t>
                      </a:r>
                      <a:r>
                        <a:rPr lang="cs-CZ" sz="1400">
                          <a:latin typeface="Book Antiqua" panose="02040602050305030304" pitchFamily="18" charset="0"/>
                        </a:rPr>
                        <a:t>, Ústecký, Praha</a:t>
                      </a:r>
                      <a:endParaRPr lang="cs-CZ" sz="14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234530"/>
                  </a:ext>
                </a:extLst>
              </a:tr>
              <a:tr h="572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2400" dirty="0">
                        <a:solidFill>
                          <a:schemeClr val="tx1"/>
                        </a:solidFill>
                        <a:effectLst>
                          <a:outerShdw blurRad="50800" dist="50800" dir="5400000" algn="ctr" rotWithShape="0">
                            <a:srgbClr val="FFFF00"/>
                          </a:outerShdw>
                        </a:effectLst>
                        <a:highlight>
                          <a:srgbClr val="FFFF00"/>
                        </a:highlight>
                        <a:latin typeface="Book Antiqua" panose="0204060205030503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cs-CZ" dirty="0">
                        <a:latin typeface="Book Antiqua" panose="0204060205030503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cs-CZ" dirty="0">
                        <a:latin typeface="Book Antiqua" panose="0204060205030503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cs-CZ" dirty="0">
                        <a:latin typeface="Book Antiqua" panose="0204060205030503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93609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DC3B17-990A-4B24-8857-50D5CBEE4ED3}"/>
              </a:ext>
            </a:extLst>
          </p:cNvPr>
          <p:cNvSpPr>
            <a:spLocks noGrp="1"/>
          </p:cNvSpPr>
          <p:nvPr>
            <p:ph type="title"/>
          </p:nvPr>
        </p:nvSpPr>
        <p:spPr>
          <a:xfrm>
            <a:off x="892222" y="537799"/>
            <a:ext cx="10407556" cy="652585"/>
          </a:xfrm>
        </p:spPr>
        <p:txBody>
          <a:bodyPr>
            <a:noAutofit/>
          </a:bodyPr>
          <a:lstStyle/>
          <a:p>
            <a:pPr algn="ctr"/>
            <a:r>
              <a:rPr lang="cs-CZ" sz="3200" b="1" dirty="0">
                <a:latin typeface="Book Antiqua" panose="02040602050305030304" pitchFamily="18" charset="0"/>
              </a:rPr>
              <a:t>Podmínky výzev</a:t>
            </a:r>
          </a:p>
        </p:txBody>
      </p:sp>
      <p:sp>
        <p:nvSpPr>
          <p:cNvPr id="3" name="Zástupný obsah 2">
            <a:extLst>
              <a:ext uri="{FF2B5EF4-FFF2-40B4-BE49-F238E27FC236}">
                <a16:creationId xmlns:a16="http://schemas.microsoft.com/office/drawing/2014/main" id="{265C208A-FDDA-42F1-8A4E-DDBF0FFA3D08}"/>
              </a:ext>
            </a:extLst>
          </p:cNvPr>
          <p:cNvSpPr>
            <a:spLocks noGrp="1"/>
          </p:cNvSpPr>
          <p:nvPr>
            <p:ph idx="1"/>
          </p:nvPr>
        </p:nvSpPr>
        <p:spPr>
          <a:xfrm>
            <a:off x="172278" y="1497495"/>
            <a:ext cx="11900452" cy="5155095"/>
          </a:xfrm>
        </p:spPr>
        <p:txBody>
          <a:bodyPr>
            <a:normAutofit fontScale="77500" lnSpcReduction="20000"/>
          </a:bodyPr>
          <a:lstStyle/>
          <a:p>
            <a:pPr algn="just">
              <a:lnSpc>
                <a:spcPct val="150000"/>
              </a:lnSpc>
            </a:pPr>
            <a:r>
              <a:rPr lang="cs-CZ" sz="2600" dirty="0">
                <a:latin typeface="Book Antiqua" panose="02040602050305030304" pitchFamily="18" charset="0"/>
              </a:rPr>
              <a:t>Předkládané akce </a:t>
            </a:r>
            <a:r>
              <a:rPr lang="cs-CZ" sz="2600" b="1" dirty="0">
                <a:latin typeface="Book Antiqua" panose="02040602050305030304" pitchFamily="18" charset="0"/>
              </a:rPr>
              <a:t>musí být v souladu se zpracovaným Plánem rozvoje vodovodů a kanalizací území kraje (PRVKÚK)</a:t>
            </a:r>
            <a:r>
              <a:rPr lang="cs-CZ" sz="2600" dirty="0">
                <a:latin typeface="Book Antiqua" panose="02040602050305030304" pitchFamily="18" charset="0"/>
              </a:rPr>
              <a:t>.</a:t>
            </a:r>
          </a:p>
          <a:p>
            <a:pPr algn="just">
              <a:lnSpc>
                <a:spcPct val="150000"/>
              </a:lnSpc>
            </a:pPr>
            <a:r>
              <a:rPr lang="cs-CZ" sz="2600" b="1" dirty="0">
                <a:latin typeface="Book Antiqua" panose="02040602050305030304" pitchFamily="18" charset="0"/>
              </a:rPr>
              <a:t>Musí mít </a:t>
            </a:r>
            <a:r>
              <a:rPr lang="cs-CZ" sz="2600" b="1" dirty="0">
                <a:solidFill>
                  <a:srgbClr val="FF0000"/>
                </a:solidFill>
                <a:latin typeface="Book Antiqua" panose="02040602050305030304" pitchFamily="18" charset="0"/>
              </a:rPr>
              <a:t>pravomocné stavební povolení</a:t>
            </a:r>
            <a:r>
              <a:rPr lang="cs-CZ" sz="2600" b="1" dirty="0">
                <a:latin typeface="Book Antiqua" panose="02040602050305030304" pitchFamily="18" charset="0"/>
              </a:rPr>
              <a:t> pro předloženou akci</a:t>
            </a:r>
            <a:r>
              <a:rPr lang="cs-CZ" sz="2600" dirty="0">
                <a:latin typeface="Book Antiqua" panose="02040602050305030304" pitchFamily="18" charset="0"/>
              </a:rPr>
              <a:t> popř. stanovisko vodoprávního orgánu, že stavební povolení na akci nebo její část není vyžadováno.</a:t>
            </a:r>
          </a:p>
          <a:p>
            <a:pPr algn="just">
              <a:lnSpc>
                <a:spcPct val="150000"/>
              </a:lnSpc>
            </a:pPr>
            <a:r>
              <a:rPr lang="cs-CZ" sz="2600" dirty="0">
                <a:latin typeface="Book Antiqua" panose="02040602050305030304" pitchFamily="18" charset="0"/>
              </a:rPr>
              <a:t> Akce musí tvořit funkční celek.</a:t>
            </a:r>
          </a:p>
          <a:p>
            <a:pPr algn="just">
              <a:lnSpc>
                <a:spcPct val="150000"/>
              </a:lnSpc>
            </a:pPr>
            <a:r>
              <a:rPr lang="cs-CZ" sz="2600" b="1" dirty="0">
                <a:solidFill>
                  <a:srgbClr val="FF0000"/>
                </a:solidFill>
                <a:latin typeface="Book Antiqua" panose="02040602050305030304" pitchFamily="18" charset="0"/>
              </a:rPr>
              <a:t>Ke dni vyhlášení výzvy nemá nebo neměl žadatel podanou jinou žádost</a:t>
            </a:r>
            <a:r>
              <a:rPr lang="cs-CZ" sz="2600" dirty="0">
                <a:latin typeface="Book Antiqua" panose="02040602050305030304" pitchFamily="18" charset="0"/>
              </a:rPr>
              <a:t> o poskytnutí poskytnuty na akci z jiných Programů (např. OPŽP) a fondů s výjimkou podpory z prostředků územně správních celků (krajů).</a:t>
            </a:r>
          </a:p>
          <a:p>
            <a:pPr algn="just">
              <a:lnSpc>
                <a:spcPct val="150000"/>
              </a:lnSpc>
            </a:pPr>
            <a:r>
              <a:rPr lang="cs-CZ" sz="2600" b="1" dirty="0">
                <a:solidFill>
                  <a:srgbClr val="FF0000"/>
                </a:solidFill>
                <a:latin typeface="Book Antiqua" panose="02040602050305030304" pitchFamily="18" charset="0"/>
              </a:rPr>
              <a:t>V rámci každé výzvy může oprávněný žadatel předložit pouze jednu žádost!</a:t>
            </a:r>
          </a:p>
          <a:p>
            <a:pPr algn="just">
              <a:lnSpc>
                <a:spcPct val="150000"/>
              </a:lnSpc>
            </a:pPr>
            <a:r>
              <a:rPr lang="cs-CZ" sz="2600" b="1" dirty="0">
                <a:latin typeface="Book Antiqua" panose="02040602050305030304" pitchFamily="18" charset="0"/>
              </a:rPr>
              <a:t>Realizace akce</a:t>
            </a:r>
            <a:r>
              <a:rPr lang="cs-CZ" sz="2600" dirty="0">
                <a:latin typeface="Book Antiqua" panose="02040602050305030304" pitchFamily="18" charset="0"/>
              </a:rPr>
              <a:t> (zajištění kolaudačního souhlasu, nebo rozhodnutí o uvedení stavby do zkušebního provozu vč. nabytí právní moci) </a:t>
            </a:r>
            <a:r>
              <a:rPr lang="cs-CZ" sz="2600" b="1" dirty="0">
                <a:latin typeface="Book Antiqua" panose="02040602050305030304" pitchFamily="18" charset="0"/>
              </a:rPr>
              <a:t>musí být nejpozději do 31.12.2025</a:t>
            </a:r>
            <a:r>
              <a:rPr lang="cs-CZ" sz="2600" dirty="0">
                <a:latin typeface="Book Antiqua" panose="02040602050305030304" pitchFamily="18" charset="0"/>
              </a:rPr>
              <a:t>.</a:t>
            </a:r>
          </a:p>
          <a:p>
            <a:endParaRPr lang="cs-CZ" dirty="0">
              <a:highlight>
                <a:srgbClr val="FFFF00"/>
              </a:highlight>
            </a:endParaRPr>
          </a:p>
        </p:txBody>
      </p:sp>
    </p:spTree>
    <p:extLst>
      <p:ext uri="{BB962C8B-B14F-4D97-AF65-F5344CB8AC3E}">
        <p14:creationId xmlns:p14="http://schemas.microsoft.com/office/powerpoint/2010/main" val="307548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DC3B17-990A-4B24-8857-50D5CBEE4ED3}"/>
              </a:ext>
            </a:extLst>
          </p:cNvPr>
          <p:cNvSpPr>
            <a:spLocks noGrp="1"/>
          </p:cNvSpPr>
          <p:nvPr>
            <p:ph type="title"/>
          </p:nvPr>
        </p:nvSpPr>
        <p:spPr>
          <a:xfrm>
            <a:off x="892222" y="537799"/>
            <a:ext cx="10407556" cy="652585"/>
          </a:xfrm>
        </p:spPr>
        <p:txBody>
          <a:bodyPr>
            <a:noAutofit/>
          </a:bodyPr>
          <a:lstStyle/>
          <a:p>
            <a:r>
              <a:rPr lang="cs-CZ" sz="3200" b="1" dirty="0">
                <a:latin typeface="Book Antiqua" panose="02040602050305030304" pitchFamily="18" charset="0"/>
              </a:rPr>
              <a:t>Základní informace před vyplněním žádosti na portálu</a:t>
            </a:r>
          </a:p>
        </p:txBody>
      </p:sp>
      <p:sp>
        <p:nvSpPr>
          <p:cNvPr id="3" name="Zástupný obsah 2">
            <a:extLst>
              <a:ext uri="{FF2B5EF4-FFF2-40B4-BE49-F238E27FC236}">
                <a16:creationId xmlns:a16="http://schemas.microsoft.com/office/drawing/2014/main" id="{265C208A-FDDA-42F1-8A4E-DDBF0FFA3D08}"/>
              </a:ext>
            </a:extLst>
          </p:cNvPr>
          <p:cNvSpPr>
            <a:spLocks noGrp="1"/>
          </p:cNvSpPr>
          <p:nvPr>
            <p:ph idx="1"/>
          </p:nvPr>
        </p:nvSpPr>
        <p:spPr>
          <a:xfrm>
            <a:off x="172278" y="1497495"/>
            <a:ext cx="11900452" cy="5155095"/>
          </a:xfrm>
        </p:spPr>
        <p:txBody>
          <a:bodyPr>
            <a:normAutofit/>
          </a:bodyPr>
          <a:lstStyle/>
          <a:p>
            <a:pPr algn="just">
              <a:lnSpc>
                <a:spcPct val="150000"/>
              </a:lnSpc>
            </a:pPr>
            <a:r>
              <a:rPr lang="cs-CZ" sz="2200" dirty="0">
                <a:latin typeface="Book Antiqua" panose="02040602050305030304" pitchFamily="18" charset="0"/>
              </a:rPr>
              <a:t>V případě, že žádáte o dotaci na vodovod a kanalizaci, je nutné podat dvě samostatné žádosti o podporu, tzn. v JDP vytvořit žádosti v rámci podprogramů 129 412 (vodovod) a  129 413 (kanalizace).</a:t>
            </a:r>
          </a:p>
          <a:p>
            <a:pPr algn="just">
              <a:lnSpc>
                <a:spcPct val="150000"/>
              </a:lnSpc>
            </a:pPr>
            <a:r>
              <a:rPr lang="cs-CZ" sz="2200" dirty="0">
                <a:latin typeface="Book Antiqua" panose="02040602050305030304" pitchFamily="18" charset="0"/>
              </a:rPr>
              <a:t>Podporu lze poskytnout pouze na akce, u kterých nebylo ukončeno financování nebo u kterých žadatel nepožádal o vydání kolaudačního souhlasu, popř. o vydání povolení ke zkušebnímu provozu. </a:t>
            </a:r>
          </a:p>
          <a:p>
            <a:pPr algn="just">
              <a:lnSpc>
                <a:spcPct val="150000"/>
              </a:lnSpc>
            </a:pPr>
            <a:r>
              <a:rPr lang="cs-CZ" sz="2200" dirty="0">
                <a:latin typeface="Book Antiqua" panose="02040602050305030304" pitchFamily="18" charset="0"/>
              </a:rPr>
              <a:t>Žadatelem mohou být obce; svazky obcí; vodohospodářské společnosti s více než 90% většinou kapitálové účasti měst a obcí; organizace podřízené </a:t>
            </a:r>
            <a:r>
              <a:rPr lang="cs-CZ" sz="2200" dirty="0" err="1">
                <a:latin typeface="Book Antiqua" panose="02040602050305030304" pitchFamily="18" charset="0"/>
              </a:rPr>
              <a:t>MZe</a:t>
            </a:r>
            <a:r>
              <a:rPr lang="cs-CZ" sz="2200" dirty="0">
                <a:latin typeface="Book Antiqua" panose="02040602050305030304" pitchFamily="18" charset="0"/>
              </a:rPr>
              <a:t> (více v Pravidlech Čl. II odst. (2).</a:t>
            </a:r>
          </a:p>
          <a:p>
            <a:pPr marL="0" indent="0" algn="just">
              <a:buNone/>
            </a:pPr>
            <a:endParaRPr lang="cs-CZ" dirty="0">
              <a:highlight>
                <a:srgbClr val="FFFF00"/>
              </a:highlight>
              <a:latin typeface="Book Antiqua" panose="02040602050305030304" pitchFamily="18" charset="0"/>
            </a:endParaRPr>
          </a:p>
          <a:p>
            <a:endParaRPr lang="cs-CZ" dirty="0">
              <a:highlight>
                <a:srgbClr val="FFFF00"/>
              </a:highlight>
            </a:endParaRPr>
          </a:p>
        </p:txBody>
      </p:sp>
    </p:spTree>
    <p:extLst>
      <p:ext uri="{BB962C8B-B14F-4D97-AF65-F5344CB8AC3E}">
        <p14:creationId xmlns:p14="http://schemas.microsoft.com/office/powerpoint/2010/main" val="23018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BDAEE2-56D4-4178-ACFB-8F04C6AA9AD6}"/>
              </a:ext>
            </a:extLst>
          </p:cNvPr>
          <p:cNvSpPr>
            <a:spLocks noGrp="1"/>
          </p:cNvSpPr>
          <p:nvPr>
            <p:ph type="title"/>
          </p:nvPr>
        </p:nvSpPr>
        <p:spPr>
          <a:xfrm>
            <a:off x="838200" y="365125"/>
            <a:ext cx="10515600" cy="685753"/>
          </a:xfrm>
        </p:spPr>
        <p:txBody>
          <a:bodyPr>
            <a:normAutofit/>
          </a:bodyPr>
          <a:lstStyle/>
          <a:p>
            <a:r>
              <a:rPr lang="cs-CZ" sz="3200" dirty="0">
                <a:latin typeface="Book Antiqua" panose="02040602050305030304" pitchFamily="18" charset="0"/>
              </a:rPr>
              <a:t>Oblasti podpory programu 129 400</a:t>
            </a:r>
          </a:p>
        </p:txBody>
      </p:sp>
      <p:sp>
        <p:nvSpPr>
          <p:cNvPr id="3" name="Zástupný obsah 2">
            <a:extLst>
              <a:ext uri="{FF2B5EF4-FFF2-40B4-BE49-F238E27FC236}">
                <a16:creationId xmlns:a16="http://schemas.microsoft.com/office/drawing/2014/main" id="{46A2D8BD-1519-48D8-B1AF-01DFE03F37B1}"/>
              </a:ext>
            </a:extLst>
          </p:cNvPr>
          <p:cNvSpPr>
            <a:spLocks noGrp="1"/>
          </p:cNvSpPr>
          <p:nvPr>
            <p:ph idx="1"/>
          </p:nvPr>
        </p:nvSpPr>
        <p:spPr>
          <a:xfrm>
            <a:off x="838200" y="1487605"/>
            <a:ext cx="10515600" cy="4689357"/>
          </a:xfrm>
        </p:spPr>
        <p:txBody>
          <a:bodyPr>
            <a:normAutofit fontScale="92500" lnSpcReduction="10000"/>
          </a:bodyPr>
          <a:lstStyle/>
          <a:p>
            <a:pPr algn="just">
              <a:tabLst>
                <a:tab pos="306070" algn="l"/>
              </a:tabLst>
            </a:pPr>
            <a:r>
              <a:rPr lang="cs-CZ" b="1" dirty="0">
                <a:effectLst/>
                <a:latin typeface="Book Antiqua" panose="02040602050305030304" pitchFamily="18" charset="0"/>
                <a:ea typeface="Times New Roman" panose="02020603050405020304" pitchFamily="18" charset="0"/>
              </a:rPr>
              <a:t>129 403-2_1</a:t>
            </a:r>
            <a:r>
              <a:rPr lang="cs-CZ" dirty="0">
                <a:effectLst/>
                <a:latin typeface="Book Antiqua" panose="02040602050305030304" pitchFamily="18" charset="0"/>
                <a:ea typeface="Times New Roman" panose="02020603050405020304" pitchFamily="18" charset="0"/>
              </a:rPr>
              <a:t> </a:t>
            </a:r>
            <a:r>
              <a:rPr lang="cs-CZ" b="1" dirty="0">
                <a:effectLst/>
                <a:latin typeface="Book Antiqua" panose="02040602050305030304" pitchFamily="18" charset="0"/>
                <a:ea typeface="Times New Roman" panose="02020603050405020304" pitchFamily="18" charset="0"/>
              </a:rPr>
              <a:t>Výstavba a zabezpečení vodárenské infrastruktury</a:t>
            </a:r>
          </a:p>
          <a:p>
            <a:pPr marL="342900" lvl="0" indent="-342900" algn="just">
              <a:lnSpc>
                <a:spcPct val="90000"/>
              </a:lnSpc>
              <a:buFont typeface="Arial" panose="020B0604020202020204" pitchFamily="34" charset="0"/>
              <a:buChar char="-"/>
              <a:tabLst>
                <a:tab pos="306070" algn="l"/>
              </a:tabLst>
            </a:pPr>
            <a:r>
              <a:rPr lang="cs-CZ" sz="2000" dirty="0">
                <a:effectLst/>
                <a:latin typeface="Book Antiqua" panose="02040602050305030304" pitchFamily="18" charset="0"/>
                <a:ea typeface="Times New Roman" panose="02020603050405020304" pitchFamily="18" charset="0"/>
              </a:rPr>
              <a:t>výstavba nových skupinových vodovodů, výstavba nové vodárenské infrastruktury sloužící k napojení oblastí zasažených suchem na skupinové vodovody a na vodárenské soustavy s dostatečnými zdroji pitné vody (tj. nové přivaděče, zdroje, vodojemy (VDJ), úpravny vod (ÚV) apod.),</a:t>
            </a:r>
          </a:p>
          <a:p>
            <a:pPr marL="342900" lvl="0" indent="-342900" algn="just">
              <a:lnSpc>
                <a:spcPct val="90000"/>
              </a:lnSpc>
              <a:buFont typeface="Arial" panose="020B0604020202020204" pitchFamily="34" charset="0"/>
              <a:buChar char="-"/>
              <a:tabLst>
                <a:tab pos="306070" algn="l"/>
              </a:tabLst>
            </a:pPr>
            <a:r>
              <a:rPr lang="cs-CZ" sz="2000" dirty="0">
                <a:effectLst/>
                <a:latin typeface="Book Antiqua" panose="02040602050305030304" pitchFamily="18" charset="0"/>
                <a:ea typeface="Times New Roman" panose="02020603050405020304" pitchFamily="18" charset="0"/>
              </a:rPr>
              <a:t>zabezpečení a zajištění větší odolnosti vodárenské infrastruktury a předcházení možným dopadům nedostatku pitné vody (navýšení kapacity stávajících zdrojů, VDJ, propojování vodárenských soustav apod.).</a:t>
            </a:r>
          </a:p>
          <a:p>
            <a:r>
              <a:rPr lang="cs-CZ" sz="2800" b="1" dirty="0">
                <a:effectLst/>
                <a:latin typeface="Book Antiqua" panose="02040602050305030304" pitchFamily="18" charset="0"/>
                <a:ea typeface="Times New Roman" panose="02020603050405020304" pitchFamily="18" charset="0"/>
              </a:rPr>
              <a:t>129 403-2_2</a:t>
            </a:r>
            <a:r>
              <a:rPr lang="cs-CZ" sz="2800" dirty="0">
                <a:effectLst/>
                <a:latin typeface="Book Antiqua" panose="02040602050305030304" pitchFamily="18" charset="0"/>
                <a:ea typeface="Times New Roman" panose="02020603050405020304" pitchFamily="18" charset="0"/>
              </a:rPr>
              <a:t> </a:t>
            </a:r>
            <a:r>
              <a:rPr lang="cs-CZ" sz="2800" b="1" dirty="0">
                <a:effectLst/>
                <a:latin typeface="Book Antiqua" panose="02040602050305030304" pitchFamily="18" charset="0"/>
                <a:ea typeface="Times New Roman" panose="02020603050405020304" pitchFamily="18" charset="0"/>
              </a:rPr>
              <a:t>Obnova a modernizace vodárenské infrastruktury</a:t>
            </a:r>
            <a:endParaRPr lang="cs-CZ" sz="2800" dirty="0">
              <a:effectLst/>
              <a:latin typeface="Book Antiqua" panose="02040602050305030304" pitchFamily="18" charset="0"/>
              <a:ea typeface="Times New Roman" panose="02020603050405020304" pitchFamily="18" charset="0"/>
            </a:endParaRPr>
          </a:p>
          <a:p>
            <a:pPr marL="342900" lvl="0" indent="-342900" algn="just">
              <a:lnSpc>
                <a:spcPct val="90000"/>
              </a:lnSpc>
              <a:buFont typeface="Arial" panose="020B0604020202020204" pitchFamily="34" charset="0"/>
              <a:buChar char="-"/>
              <a:tabLst>
                <a:tab pos="306070" algn="l"/>
              </a:tabLst>
            </a:pPr>
            <a:r>
              <a:rPr lang="cs-CZ" sz="2000" dirty="0">
                <a:effectLst/>
                <a:latin typeface="Book Antiqua" panose="02040602050305030304" pitchFamily="18" charset="0"/>
                <a:ea typeface="Times New Roman" panose="02020603050405020304" pitchFamily="18" charset="0"/>
              </a:rPr>
              <a:t>rekonstrukce, modernizace a obnova vodárenské infrastruktury sloužící k napojení oblastí zasažených suchem na skupinové vodovody a na vodárenské soustavy s dostatečnými zdroji pitné vody). </a:t>
            </a:r>
          </a:p>
          <a:p>
            <a:r>
              <a:rPr lang="cs-CZ" sz="2800" b="1" dirty="0">
                <a:effectLst/>
                <a:latin typeface="Book Antiqua" panose="02040602050305030304" pitchFamily="18" charset="0"/>
                <a:ea typeface="Times New Roman" panose="02020603050405020304" pitchFamily="18" charset="0"/>
              </a:rPr>
              <a:t>129 403-2_3</a:t>
            </a:r>
            <a:r>
              <a:rPr lang="cs-CZ" sz="2800" dirty="0">
                <a:effectLst/>
                <a:latin typeface="Book Antiqua" panose="02040602050305030304" pitchFamily="18" charset="0"/>
                <a:ea typeface="Times New Roman" panose="02020603050405020304" pitchFamily="18" charset="0"/>
              </a:rPr>
              <a:t> </a:t>
            </a:r>
            <a:r>
              <a:rPr lang="cs-CZ" sz="2800" b="1" dirty="0">
                <a:effectLst/>
                <a:latin typeface="Book Antiqua" panose="02040602050305030304" pitchFamily="18" charset="0"/>
                <a:ea typeface="Times New Roman" panose="02020603050405020304" pitchFamily="18" charset="0"/>
              </a:rPr>
              <a:t>Smart </a:t>
            </a:r>
            <a:r>
              <a:rPr lang="cs-CZ" sz="2800" b="1" dirty="0" err="1">
                <a:effectLst/>
                <a:latin typeface="Book Antiqua" panose="02040602050305030304" pitchFamily="18" charset="0"/>
                <a:ea typeface="Times New Roman" panose="02020603050405020304" pitchFamily="18" charset="0"/>
              </a:rPr>
              <a:t>Metering</a:t>
            </a:r>
            <a:r>
              <a:rPr lang="cs-CZ" sz="2800" dirty="0">
                <a:effectLst/>
                <a:latin typeface="Book Antiqua" panose="02040602050305030304" pitchFamily="18" charset="0"/>
                <a:ea typeface="Times New Roman" panose="02020603050405020304" pitchFamily="18" charset="0"/>
              </a:rPr>
              <a:t> </a:t>
            </a:r>
            <a:endParaRPr lang="cs-CZ" sz="2000" dirty="0"/>
          </a:p>
          <a:p>
            <a:pPr marL="342900" lvl="0" indent="-342900" algn="just">
              <a:lnSpc>
                <a:spcPct val="90000"/>
              </a:lnSpc>
              <a:buFont typeface="Arial" panose="020B0604020202020204" pitchFamily="34" charset="0"/>
              <a:buChar char="-"/>
              <a:tabLst>
                <a:tab pos="306070" algn="l"/>
              </a:tabLst>
            </a:pPr>
            <a:r>
              <a:rPr lang="cs-CZ" sz="2000" dirty="0">
                <a:effectLst/>
                <a:latin typeface="Book Antiqua" panose="02040602050305030304" pitchFamily="18" charset="0"/>
                <a:ea typeface="Times New Roman" panose="02020603050405020304" pitchFamily="18" charset="0"/>
              </a:rPr>
              <a:t>instalace Smart </a:t>
            </a:r>
            <a:r>
              <a:rPr lang="cs-CZ" sz="2000" dirty="0" err="1">
                <a:effectLst/>
                <a:latin typeface="Book Antiqua" panose="02040602050305030304" pitchFamily="18" charset="0"/>
                <a:ea typeface="Times New Roman" panose="02020603050405020304" pitchFamily="18" charset="0"/>
              </a:rPr>
              <a:t>Meteringu</a:t>
            </a:r>
            <a:r>
              <a:rPr lang="cs-CZ" sz="2000" dirty="0">
                <a:effectLst/>
                <a:latin typeface="Book Antiqua" panose="02040602050305030304" pitchFamily="18" charset="0"/>
                <a:ea typeface="Times New Roman" panose="02020603050405020304" pitchFamily="18" charset="0"/>
              </a:rPr>
              <a:t> na vodovodní síti z důvodu snížení ztrát nebo zajištění regulace spotřeby v oblastech s omezenými zdroji pitné vody.</a:t>
            </a:r>
            <a:endParaRPr lang="cs-CZ" sz="2000" dirty="0">
              <a:latin typeface="Book Antiqua" panose="02040602050305030304" pitchFamily="18" charset="0"/>
              <a:ea typeface="Times New Roman" panose="02020603050405020304" pitchFamily="18" charset="0"/>
            </a:endParaRPr>
          </a:p>
          <a:p>
            <a:pPr marL="0" lvl="0" indent="0" algn="just">
              <a:lnSpc>
                <a:spcPct val="90000"/>
              </a:lnSpc>
              <a:buNone/>
              <a:tabLst>
                <a:tab pos="306070" algn="l"/>
              </a:tabLst>
            </a:pPr>
            <a:endParaRPr lang="cs-CZ" sz="2000" dirty="0">
              <a:effectLst/>
              <a:latin typeface="Book Antiqua" panose="02040602050305030304" pitchFamily="18" charset="0"/>
              <a:ea typeface="Times New Roman" panose="02020603050405020304" pitchFamily="18" charset="0"/>
            </a:endParaRPr>
          </a:p>
        </p:txBody>
      </p:sp>
    </p:spTree>
    <p:extLst>
      <p:ext uri="{BB962C8B-B14F-4D97-AF65-F5344CB8AC3E}">
        <p14:creationId xmlns:p14="http://schemas.microsoft.com/office/powerpoint/2010/main" val="309210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BDAEE2-56D4-4178-ACFB-8F04C6AA9AD6}"/>
              </a:ext>
            </a:extLst>
          </p:cNvPr>
          <p:cNvSpPr>
            <a:spLocks noGrp="1"/>
          </p:cNvSpPr>
          <p:nvPr>
            <p:ph type="title"/>
          </p:nvPr>
        </p:nvSpPr>
        <p:spPr>
          <a:xfrm>
            <a:off x="838200" y="365125"/>
            <a:ext cx="10515600" cy="685753"/>
          </a:xfrm>
        </p:spPr>
        <p:txBody>
          <a:bodyPr>
            <a:normAutofit/>
          </a:bodyPr>
          <a:lstStyle/>
          <a:p>
            <a:r>
              <a:rPr lang="cs-CZ" sz="3200" dirty="0">
                <a:latin typeface="Book Antiqua" panose="02040602050305030304" pitchFamily="18" charset="0"/>
              </a:rPr>
              <a:t>Oblasti podpory programu 129 410</a:t>
            </a:r>
          </a:p>
        </p:txBody>
      </p:sp>
      <p:sp>
        <p:nvSpPr>
          <p:cNvPr id="3" name="Zástupný obsah 2">
            <a:extLst>
              <a:ext uri="{FF2B5EF4-FFF2-40B4-BE49-F238E27FC236}">
                <a16:creationId xmlns:a16="http://schemas.microsoft.com/office/drawing/2014/main" id="{46A2D8BD-1519-48D8-B1AF-01DFE03F37B1}"/>
              </a:ext>
            </a:extLst>
          </p:cNvPr>
          <p:cNvSpPr>
            <a:spLocks noGrp="1"/>
          </p:cNvSpPr>
          <p:nvPr>
            <p:ph idx="1"/>
          </p:nvPr>
        </p:nvSpPr>
        <p:spPr>
          <a:xfrm>
            <a:off x="838200" y="1487605"/>
            <a:ext cx="10515600" cy="4689357"/>
          </a:xfrm>
        </p:spPr>
        <p:txBody>
          <a:bodyPr>
            <a:normAutofit fontScale="70000" lnSpcReduction="20000"/>
          </a:bodyPr>
          <a:lstStyle/>
          <a:p>
            <a:pPr algn="just">
              <a:tabLst>
                <a:tab pos="306070" algn="l"/>
              </a:tabLst>
            </a:pPr>
            <a:r>
              <a:rPr lang="cs-CZ" sz="2900" b="1" dirty="0">
                <a:effectLst/>
                <a:latin typeface="Book Antiqua" panose="02040602050305030304" pitchFamily="18" charset="0"/>
                <a:ea typeface="Times New Roman" panose="02020603050405020304" pitchFamily="18" charset="0"/>
              </a:rPr>
              <a:t>129 412-2 Podpora výstavby a technického zhodnocení infrastruktury </a:t>
            </a:r>
            <a:r>
              <a:rPr lang="cs-CZ" sz="2900" b="1" dirty="0">
                <a:solidFill>
                  <a:srgbClr val="FF0000"/>
                </a:solidFill>
                <a:effectLst/>
                <a:latin typeface="Book Antiqua" panose="02040602050305030304" pitchFamily="18" charset="0"/>
                <a:ea typeface="Times New Roman" panose="02020603050405020304" pitchFamily="18" charset="0"/>
              </a:rPr>
              <a:t>vodovodů</a:t>
            </a:r>
            <a:r>
              <a:rPr lang="cs-CZ" sz="2900" b="1" dirty="0">
                <a:effectLst/>
                <a:latin typeface="Book Antiqua" panose="02040602050305030304" pitchFamily="18" charset="0"/>
                <a:ea typeface="Times New Roman" panose="02020603050405020304" pitchFamily="18" charset="0"/>
              </a:rPr>
              <a:t> III</a:t>
            </a:r>
          </a:p>
          <a:p>
            <a:pPr marL="342900" lvl="0" indent="-342900" algn="just">
              <a:lnSpc>
                <a:spcPct val="90000"/>
              </a:lnSpc>
              <a:buFont typeface="Arial" panose="020B0604020202020204" pitchFamily="34" charset="0"/>
              <a:buChar char="-"/>
              <a:tabLst>
                <a:tab pos="306070" algn="l"/>
              </a:tabLst>
            </a:pPr>
            <a:r>
              <a:rPr lang="cs-CZ" sz="2300" dirty="0">
                <a:effectLst/>
                <a:latin typeface="Book Antiqua" panose="02040602050305030304" pitchFamily="18" charset="0"/>
                <a:ea typeface="Times New Roman" panose="02020603050405020304" pitchFamily="18" charset="0"/>
              </a:rPr>
              <a:t>výstavbu vodovodů pro veřejnou potřebu vč. souvisejících vodárenských objektů minimálně pro 50 obyvatel v obcích nebo místních částech do 2 000 obyvatel,</a:t>
            </a:r>
          </a:p>
          <a:p>
            <a:pPr marL="342900" lvl="0" indent="-342900" algn="just">
              <a:lnSpc>
                <a:spcPct val="90000"/>
              </a:lnSpc>
              <a:buFont typeface="Arial" panose="020B0604020202020204" pitchFamily="34" charset="0"/>
              <a:buChar char="-"/>
              <a:tabLst>
                <a:tab pos="306070" algn="l"/>
              </a:tabLst>
            </a:pPr>
            <a:r>
              <a:rPr lang="cs-CZ" sz="2300" dirty="0">
                <a:effectLst/>
                <a:latin typeface="Book Antiqua" panose="02040602050305030304" pitchFamily="18" charset="0"/>
                <a:ea typeface="Times New Roman" panose="02020603050405020304" pitchFamily="18" charset="0"/>
              </a:rPr>
              <a:t>výstavbu a modernizaci zařízení ke zkvalitnění technologie úpravy vody, její akumulace a čerpání s cílem zlepšení jakosti nebo dostupnosti pitné vody v obcích do 2 000 obyvatel.</a:t>
            </a:r>
          </a:p>
          <a:p>
            <a:pPr algn="just">
              <a:tabLst>
                <a:tab pos="306070" algn="l"/>
              </a:tabLst>
            </a:pPr>
            <a:r>
              <a:rPr lang="cs-CZ" b="1" dirty="0">
                <a:effectLst/>
                <a:latin typeface="Book Antiqua" panose="02040602050305030304" pitchFamily="18" charset="0"/>
                <a:ea typeface="Times New Roman" panose="02020603050405020304" pitchFamily="18" charset="0"/>
              </a:rPr>
              <a:t>129 413-2 Podpora výstavby a technického zhodnocení infrastruktury </a:t>
            </a:r>
            <a:r>
              <a:rPr lang="cs-CZ" b="1" dirty="0">
                <a:solidFill>
                  <a:srgbClr val="FF0000"/>
                </a:solidFill>
                <a:effectLst/>
                <a:latin typeface="Book Antiqua" panose="02040602050305030304" pitchFamily="18" charset="0"/>
                <a:ea typeface="Times New Roman" panose="02020603050405020304" pitchFamily="18" charset="0"/>
              </a:rPr>
              <a:t>kanalizací</a:t>
            </a:r>
            <a:r>
              <a:rPr lang="cs-CZ" b="1" dirty="0">
                <a:effectLst/>
                <a:latin typeface="Book Antiqua" panose="02040602050305030304" pitchFamily="18" charset="0"/>
                <a:ea typeface="Times New Roman" panose="02020603050405020304" pitchFamily="18" charset="0"/>
              </a:rPr>
              <a:t> III</a:t>
            </a:r>
          </a:p>
          <a:p>
            <a:pPr marL="342900" lvl="0" indent="-342900" algn="just">
              <a:lnSpc>
                <a:spcPct val="90000"/>
              </a:lnSpc>
              <a:buFont typeface="Arial" panose="020B0604020202020204" pitchFamily="34" charset="0"/>
              <a:buChar char="-"/>
              <a:tabLst>
                <a:tab pos="306070" algn="l"/>
              </a:tabLst>
            </a:pPr>
            <a:r>
              <a:rPr lang="cs-CZ" sz="2300" dirty="0">
                <a:effectLst/>
                <a:latin typeface="Book Antiqua" panose="02040602050305030304" pitchFamily="18" charset="0"/>
                <a:ea typeface="Times New Roman" panose="02020603050405020304" pitchFamily="18" charset="0"/>
              </a:rPr>
              <a:t>výstavbu hlavních kanalizačních sběračů, kanalizační sítě a souvisejících objektů spojených s výstavbou nebo intenzifikaci čistíren odpadních vod (dále jen ČOV), minimálně pro 50 obyvatel, kde po realizaci budou splněny ukazatele jakosti vypouštěné vyčištěné vody stanovené příslušným vodoprávním úřadem (v případě budování nové kanalizace a nové ČOV musí být v rámci akce zajištěno napojení minimálně 50 % obyvatel obce),</a:t>
            </a:r>
          </a:p>
          <a:p>
            <a:pPr marL="342900" lvl="0" indent="-342900" algn="just">
              <a:lnSpc>
                <a:spcPct val="90000"/>
              </a:lnSpc>
              <a:buFont typeface="Arial" panose="020B0604020202020204" pitchFamily="34" charset="0"/>
              <a:buChar char="-"/>
              <a:tabLst>
                <a:tab pos="306070" algn="l"/>
              </a:tabLst>
            </a:pPr>
            <a:r>
              <a:rPr lang="cs-CZ" sz="2300" dirty="0">
                <a:effectLst/>
                <a:latin typeface="Book Antiqua" panose="02040602050305030304" pitchFamily="18" charset="0"/>
                <a:ea typeface="Times New Roman" panose="02020603050405020304" pitchFamily="18" charset="0"/>
              </a:rPr>
              <a:t>dostavbu hlavních kanalizačních systémů a souvisejících objektů (vyjma ČOV) minimálně pro 50 obyvatel, za předpokladu, že odpadní vody budou odváděny a následně čištěny na již existující, kapacitní a vyhovující ČOV,</a:t>
            </a:r>
          </a:p>
          <a:p>
            <a:pPr marL="342900" lvl="0" indent="-342900" algn="just">
              <a:lnSpc>
                <a:spcPct val="90000"/>
              </a:lnSpc>
              <a:buFont typeface="Arial" panose="020B0604020202020204" pitchFamily="34" charset="0"/>
              <a:buChar char="-"/>
              <a:tabLst>
                <a:tab pos="306070" algn="l"/>
              </a:tabLst>
            </a:pPr>
            <a:r>
              <a:rPr lang="cs-CZ" sz="2300" dirty="0">
                <a:effectLst/>
                <a:latin typeface="Book Antiqua" panose="02040602050305030304" pitchFamily="18" charset="0"/>
                <a:ea typeface="Times New Roman" panose="02020603050405020304" pitchFamily="18" charset="0"/>
              </a:rPr>
              <a:t>odstranění volných výustí realizací komplexního opatření řešícího odkanalizování obce nebo místní (městské) části spojené s výstavbou ČOV v obcích minimálně pro 50 obyvatel nebo za předpokladu, že odpadní vody budou odváděny a následně čištěny na již existující, kapacitní a vyhovující ČOV,</a:t>
            </a:r>
          </a:p>
          <a:p>
            <a:pPr marL="342900" lvl="0" indent="-342900" algn="just">
              <a:lnSpc>
                <a:spcPct val="90000"/>
              </a:lnSpc>
              <a:buFont typeface="Arial" panose="020B0604020202020204" pitchFamily="34" charset="0"/>
              <a:buChar char="-"/>
              <a:tabLst>
                <a:tab pos="306070" algn="l"/>
              </a:tabLst>
            </a:pPr>
            <a:r>
              <a:rPr lang="cs-CZ" sz="2300" dirty="0">
                <a:effectLst/>
                <a:latin typeface="Book Antiqua" panose="02040602050305030304" pitchFamily="18" charset="0"/>
                <a:ea typeface="Times New Roman" panose="02020603050405020304" pitchFamily="18" charset="0"/>
              </a:rPr>
              <a:t>intenzifikaci ČOV minimálně pro 50 obyvatel, kde po realizaci budou splněny ukazatele jakosti vypouštěné vyčištěné vody stanovené příslušným vodoprávním úřadem.</a:t>
            </a:r>
          </a:p>
        </p:txBody>
      </p:sp>
    </p:spTree>
    <p:extLst>
      <p:ext uri="{BB962C8B-B14F-4D97-AF65-F5344CB8AC3E}">
        <p14:creationId xmlns:p14="http://schemas.microsoft.com/office/powerpoint/2010/main" val="222792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D340F-E6E6-40A2-A1CC-FC38FF36E5E9}"/>
              </a:ext>
            </a:extLst>
          </p:cNvPr>
          <p:cNvSpPr>
            <a:spLocks noGrp="1"/>
          </p:cNvSpPr>
          <p:nvPr>
            <p:ph type="title"/>
          </p:nvPr>
        </p:nvSpPr>
        <p:spPr>
          <a:xfrm>
            <a:off x="545911" y="429974"/>
            <a:ext cx="10515600" cy="753991"/>
          </a:xfrm>
        </p:spPr>
        <p:txBody>
          <a:bodyPr>
            <a:normAutofit/>
          </a:bodyPr>
          <a:lstStyle/>
          <a:p>
            <a:pPr algn="ctr"/>
            <a:r>
              <a:rPr lang="cs-CZ" sz="3200" b="1" dirty="0">
                <a:latin typeface="Book Antiqua" panose="02040602050305030304" pitchFamily="18" charset="0"/>
              </a:rPr>
              <a:t>Jak postupovat při odeslání žádosti:</a:t>
            </a:r>
            <a:endParaRPr lang="cs-CZ" sz="3200" dirty="0">
              <a:latin typeface="Book Antiqua" panose="02040602050305030304" pitchFamily="18" charset="0"/>
            </a:endParaRPr>
          </a:p>
        </p:txBody>
      </p:sp>
      <p:sp>
        <p:nvSpPr>
          <p:cNvPr id="3" name="Zástupný obsah 2">
            <a:extLst>
              <a:ext uri="{FF2B5EF4-FFF2-40B4-BE49-F238E27FC236}">
                <a16:creationId xmlns:a16="http://schemas.microsoft.com/office/drawing/2014/main" id="{6F844930-136A-4A14-8945-E3BBC6FAAE3A}"/>
              </a:ext>
            </a:extLst>
          </p:cNvPr>
          <p:cNvSpPr>
            <a:spLocks noGrp="1"/>
          </p:cNvSpPr>
          <p:nvPr>
            <p:ph idx="1"/>
          </p:nvPr>
        </p:nvSpPr>
        <p:spPr>
          <a:xfrm>
            <a:off x="136478" y="1497496"/>
            <a:ext cx="12055522" cy="5244498"/>
          </a:xfrm>
        </p:spPr>
        <p:txBody>
          <a:bodyPr>
            <a:normAutofit/>
          </a:bodyPr>
          <a:lstStyle/>
          <a:p>
            <a:pPr marL="0" indent="0">
              <a:lnSpc>
                <a:spcPct val="100000"/>
              </a:lnSpc>
              <a:buNone/>
            </a:pPr>
            <a:r>
              <a:rPr lang="cs-CZ" sz="2600" dirty="0">
                <a:latin typeface="Book Antiqua" panose="02040602050305030304" pitchFamily="18" charset="0"/>
              </a:rPr>
              <a:t>1. </a:t>
            </a:r>
            <a:r>
              <a:rPr lang="cs-CZ" sz="2400" dirty="0">
                <a:latin typeface="Book Antiqua" panose="02040602050305030304" pitchFamily="18" charset="0"/>
              </a:rPr>
              <a:t>Vyplnit formulář žádosti na portálu: </a:t>
            </a:r>
            <a:r>
              <a:rPr lang="cs-CZ" sz="2400" dirty="0">
                <a:latin typeface="Book Antiqua" panose="02040602050305030304" pitchFamily="18" charset="0"/>
                <a:hlinkClick r:id="rId2"/>
              </a:rPr>
              <a:t>https://isprofin.mfcr.cz/rispf</a:t>
            </a:r>
            <a:endParaRPr lang="cs-CZ" sz="2400" dirty="0">
              <a:latin typeface="Book Antiqua" panose="02040602050305030304" pitchFamily="18" charset="0"/>
            </a:endParaRPr>
          </a:p>
          <a:p>
            <a:pPr marL="0" indent="0">
              <a:lnSpc>
                <a:spcPct val="100000"/>
              </a:lnSpc>
              <a:buNone/>
            </a:pPr>
            <a:endParaRPr lang="cs-CZ" sz="2400" dirty="0">
              <a:latin typeface="Book Antiqua" panose="02040602050305030304" pitchFamily="18" charset="0"/>
            </a:endParaRPr>
          </a:p>
          <a:p>
            <a:pPr marL="0" indent="0">
              <a:lnSpc>
                <a:spcPct val="100000"/>
              </a:lnSpc>
              <a:buNone/>
            </a:pPr>
            <a:r>
              <a:rPr lang="cs-CZ" sz="2400" dirty="0">
                <a:latin typeface="Book Antiqua" panose="02040602050305030304" pitchFamily="18" charset="0"/>
              </a:rPr>
              <a:t>2. Odeslat žádost v portálu – žádost dostane své jedinečné číslo: </a:t>
            </a:r>
          </a:p>
          <a:p>
            <a:pPr marL="0" indent="0">
              <a:lnSpc>
                <a:spcPct val="100000"/>
              </a:lnSpc>
              <a:buNone/>
            </a:pPr>
            <a:r>
              <a:rPr lang="cs-CZ" sz="2400" dirty="0">
                <a:latin typeface="Book Antiqua" panose="02040602050305030304" pitchFamily="18" charset="0"/>
              </a:rPr>
              <a:t>např. </a:t>
            </a:r>
            <a:r>
              <a:rPr lang="cs-CZ" sz="2400" dirty="0">
                <a:solidFill>
                  <a:srgbClr val="FF0000"/>
                </a:solidFill>
                <a:latin typeface="Book Antiqua" panose="02040602050305030304" pitchFamily="18" charset="0"/>
              </a:rPr>
              <a:t>129412-21-00001</a:t>
            </a:r>
            <a:r>
              <a:rPr lang="cs-CZ" sz="2400" dirty="0">
                <a:latin typeface="Book Antiqua" panose="02040602050305030304" pitchFamily="18" charset="0"/>
              </a:rPr>
              <a:t>.</a:t>
            </a:r>
            <a:endParaRPr lang="cs-CZ" sz="2400" dirty="0">
              <a:solidFill>
                <a:srgbClr val="FF0000"/>
              </a:solidFill>
              <a:latin typeface="Book Antiqua" panose="02040602050305030304" pitchFamily="18" charset="0"/>
            </a:endParaRPr>
          </a:p>
          <a:p>
            <a:pPr marL="0" indent="0">
              <a:lnSpc>
                <a:spcPct val="100000"/>
              </a:lnSpc>
              <a:buNone/>
            </a:pPr>
            <a:endParaRPr lang="cs-CZ" sz="2400" dirty="0">
              <a:latin typeface="Book Antiqua" panose="02040602050305030304" pitchFamily="18" charset="0"/>
            </a:endParaRPr>
          </a:p>
          <a:p>
            <a:pPr marL="0" indent="0">
              <a:lnSpc>
                <a:spcPct val="100000"/>
              </a:lnSpc>
              <a:buNone/>
            </a:pPr>
            <a:r>
              <a:rPr lang="cs-CZ" sz="2400" dirty="0">
                <a:latin typeface="Book Antiqua" panose="02040602050305030304" pitchFamily="18" charset="0"/>
              </a:rPr>
              <a:t>3. Vygenerovat </a:t>
            </a:r>
            <a:r>
              <a:rPr lang="cs-CZ" sz="2400" b="1" dirty="0">
                <a:solidFill>
                  <a:srgbClr val="FF0000"/>
                </a:solidFill>
                <a:latin typeface="Book Antiqua" panose="02040602050305030304" pitchFamily="18" charset="0"/>
              </a:rPr>
              <a:t>.</a:t>
            </a:r>
            <a:r>
              <a:rPr lang="cs-CZ" sz="2400" b="1" dirty="0" err="1">
                <a:solidFill>
                  <a:srgbClr val="FF0000"/>
                </a:solidFill>
                <a:latin typeface="Book Antiqua" panose="02040602050305030304" pitchFamily="18" charset="0"/>
              </a:rPr>
              <a:t>pdf</a:t>
            </a:r>
            <a:r>
              <a:rPr lang="cs-CZ" sz="2400" dirty="0">
                <a:solidFill>
                  <a:srgbClr val="FF0000"/>
                </a:solidFill>
                <a:latin typeface="Book Antiqua" panose="02040602050305030304" pitchFamily="18" charset="0"/>
              </a:rPr>
              <a:t> </a:t>
            </a:r>
            <a:r>
              <a:rPr lang="cs-CZ" sz="2400" dirty="0">
                <a:latin typeface="Book Antiqua" panose="02040602050305030304" pitchFamily="18" charset="0"/>
              </a:rPr>
              <a:t>soubor – podepsat statutárním zástupcem.</a:t>
            </a:r>
          </a:p>
          <a:p>
            <a:pPr marL="0" indent="0">
              <a:lnSpc>
                <a:spcPct val="100000"/>
              </a:lnSpc>
              <a:buNone/>
            </a:pPr>
            <a:endParaRPr lang="cs-CZ" sz="2400" dirty="0">
              <a:latin typeface="Book Antiqua" panose="02040602050305030304" pitchFamily="18" charset="0"/>
            </a:endParaRPr>
          </a:p>
          <a:p>
            <a:pPr marL="0" indent="0">
              <a:lnSpc>
                <a:spcPct val="100000"/>
              </a:lnSpc>
              <a:buNone/>
            </a:pPr>
            <a:r>
              <a:rPr lang="cs-CZ" sz="2400" dirty="0">
                <a:latin typeface="Book Antiqua" panose="02040602050305030304" pitchFamily="18" charset="0"/>
              </a:rPr>
              <a:t>4. Vytištěnou a podepsanou žádost včetně povinných příloh doručit </a:t>
            </a:r>
            <a:r>
              <a:rPr lang="cs-CZ" sz="2400" b="1" dirty="0">
                <a:solidFill>
                  <a:srgbClr val="FF0000"/>
                </a:solidFill>
                <a:latin typeface="Book Antiqua" panose="02040602050305030304" pitchFamily="18" charset="0"/>
              </a:rPr>
              <a:t>prostřednictvím datové schránky</a:t>
            </a:r>
            <a:r>
              <a:rPr lang="cs-CZ" sz="2400" dirty="0">
                <a:latin typeface="Book Antiqua" panose="02040602050305030304" pitchFamily="18" charset="0"/>
              </a:rPr>
              <a:t> na podatelnu </a:t>
            </a:r>
            <a:r>
              <a:rPr lang="cs-CZ" sz="2400" dirty="0" err="1">
                <a:latin typeface="Book Antiqua" panose="02040602050305030304" pitchFamily="18" charset="0"/>
              </a:rPr>
              <a:t>MZe</a:t>
            </a:r>
            <a:r>
              <a:rPr lang="cs-CZ" sz="2400" dirty="0">
                <a:latin typeface="Book Antiqua" panose="02040602050305030304" pitchFamily="18" charset="0"/>
              </a:rPr>
              <a:t>. </a:t>
            </a:r>
            <a:r>
              <a:rPr lang="cs-CZ" sz="2400" b="1" dirty="0">
                <a:solidFill>
                  <a:srgbClr val="FF0000"/>
                </a:solidFill>
                <a:latin typeface="Book Antiqua" panose="02040602050305030304" pitchFamily="18" charset="0"/>
              </a:rPr>
              <a:t>Žádost lze doručit pouze elektronicky. </a:t>
            </a:r>
          </a:p>
          <a:p>
            <a:pPr marL="0" indent="0">
              <a:lnSpc>
                <a:spcPct val="100000"/>
              </a:lnSpc>
              <a:buNone/>
            </a:pPr>
            <a:r>
              <a:rPr lang="cs-CZ" sz="2400" b="1" dirty="0">
                <a:solidFill>
                  <a:srgbClr val="FF0000"/>
                </a:solidFill>
                <a:latin typeface="Book Antiqua" panose="02040602050305030304" pitchFamily="18" charset="0"/>
              </a:rPr>
              <a:t>ID DATOVÉ SCHRÁNKY je: yphaax8</a:t>
            </a:r>
          </a:p>
          <a:p>
            <a:pPr marL="0" indent="0">
              <a:buNone/>
            </a:pPr>
            <a:endParaRPr lang="cs-CZ" dirty="0"/>
          </a:p>
        </p:txBody>
      </p:sp>
      <p:pic>
        <p:nvPicPr>
          <p:cNvPr id="5" name="Obrázek 4">
            <a:extLst>
              <a:ext uri="{FF2B5EF4-FFF2-40B4-BE49-F238E27FC236}">
                <a16:creationId xmlns:a16="http://schemas.microsoft.com/office/drawing/2014/main" id="{558E7FB8-3D66-4C34-96A1-BC108DEC0A61}"/>
              </a:ext>
            </a:extLst>
          </p:cNvPr>
          <p:cNvPicPr>
            <a:picLocks noChangeAspect="1"/>
          </p:cNvPicPr>
          <p:nvPr/>
        </p:nvPicPr>
        <p:blipFill>
          <a:blip r:embed="rId3"/>
          <a:stretch>
            <a:fillRect/>
          </a:stretch>
        </p:blipFill>
        <p:spPr>
          <a:xfrm>
            <a:off x="3646814" y="2993198"/>
            <a:ext cx="8211422" cy="871603"/>
          </a:xfrm>
          <a:prstGeom prst="rect">
            <a:avLst/>
          </a:prstGeom>
        </p:spPr>
      </p:pic>
      <p:sp>
        <p:nvSpPr>
          <p:cNvPr id="6" name="Ovál 5">
            <a:extLst>
              <a:ext uri="{FF2B5EF4-FFF2-40B4-BE49-F238E27FC236}">
                <a16:creationId xmlns:a16="http://schemas.microsoft.com/office/drawing/2014/main" id="{60259F1B-A8E5-4864-8FB5-B92CA3374888}"/>
              </a:ext>
            </a:extLst>
          </p:cNvPr>
          <p:cNvSpPr/>
          <p:nvPr/>
        </p:nvSpPr>
        <p:spPr>
          <a:xfrm>
            <a:off x="3555469" y="3379353"/>
            <a:ext cx="969733" cy="54259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724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24392E2-17D1-4D46-B023-CEB7908E0C7D}"/>
              </a:ext>
            </a:extLst>
          </p:cNvPr>
          <p:cNvSpPr>
            <a:spLocks noGrp="1"/>
          </p:cNvSpPr>
          <p:nvPr>
            <p:ph type="title"/>
          </p:nvPr>
        </p:nvSpPr>
        <p:spPr>
          <a:xfrm>
            <a:off x="1119807" y="433123"/>
            <a:ext cx="10290314" cy="615724"/>
          </a:xfrm>
        </p:spPr>
        <p:txBody>
          <a:bodyPr>
            <a:normAutofit/>
          </a:bodyPr>
          <a:lstStyle/>
          <a:p>
            <a:r>
              <a:rPr lang="cs-CZ" sz="3200" b="1" dirty="0">
                <a:latin typeface="Book Antiqua" panose="02040602050305030304" pitchFamily="18" charset="0"/>
              </a:rPr>
              <a:t>Úvodní stránka portálu: </a:t>
            </a:r>
            <a:r>
              <a:rPr lang="cs-CZ" sz="3200" dirty="0">
                <a:solidFill>
                  <a:schemeClr val="accent5">
                    <a:lumMod val="75000"/>
                  </a:schemeClr>
                </a:solidFill>
                <a:latin typeface="Book Antiqua" panose="02040602050305030304" pitchFamily="18" charset="0"/>
                <a:hlinkClick r:id="rId2">
                  <a:extLst>
                    <a:ext uri="{A12FA001-AC4F-418D-AE19-62706E023703}">
                      <ahyp:hlinkClr xmlns:ahyp="http://schemas.microsoft.com/office/drawing/2018/hyperlinkcolor" val="tx"/>
                    </a:ext>
                  </a:extLst>
                </a:hlinkClick>
              </a:rPr>
              <a:t>https://isprofin.mfcr.cz/rispf</a:t>
            </a:r>
            <a:endParaRPr lang="cs-CZ" sz="3200" dirty="0">
              <a:solidFill>
                <a:schemeClr val="accent5">
                  <a:lumMod val="75000"/>
                </a:schemeClr>
              </a:solidFill>
              <a:latin typeface="Book Antiqua" panose="02040602050305030304" pitchFamily="18" charset="0"/>
            </a:endParaRPr>
          </a:p>
        </p:txBody>
      </p:sp>
      <p:pic>
        <p:nvPicPr>
          <p:cNvPr id="9" name="Obrázek 8">
            <a:extLst>
              <a:ext uri="{FF2B5EF4-FFF2-40B4-BE49-F238E27FC236}">
                <a16:creationId xmlns:a16="http://schemas.microsoft.com/office/drawing/2014/main" id="{C980B0DE-1A1F-43B7-9602-285764DAF819}"/>
              </a:ext>
            </a:extLst>
          </p:cNvPr>
          <p:cNvPicPr>
            <a:picLocks noChangeAspect="1"/>
          </p:cNvPicPr>
          <p:nvPr/>
        </p:nvPicPr>
        <p:blipFill>
          <a:blip r:embed="rId3"/>
          <a:stretch>
            <a:fillRect/>
          </a:stretch>
        </p:blipFill>
        <p:spPr>
          <a:xfrm>
            <a:off x="228033" y="1254442"/>
            <a:ext cx="9593430" cy="4349115"/>
          </a:xfrm>
          <a:prstGeom prst="rect">
            <a:avLst/>
          </a:prstGeom>
        </p:spPr>
      </p:pic>
      <p:sp>
        <p:nvSpPr>
          <p:cNvPr id="12" name="Oválný bublinový popisek 5">
            <a:extLst>
              <a:ext uri="{FF2B5EF4-FFF2-40B4-BE49-F238E27FC236}">
                <a16:creationId xmlns:a16="http://schemas.microsoft.com/office/drawing/2014/main" id="{638B4361-F7D3-4098-A67F-CA8A2E149895}"/>
              </a:ext>
            </a:extLst>
          </p:cNvPr>
          <p:cNvSpPr/>
          <p:nvPr/>
        </p:nvSpPr>
        <p:spPr>
          <a:xfrm>
            <a:off x="8123075" y="4852139"/>
            <a:ext cx="2929238" cy="1572737"/>
          </a:xfrm>
          <a:prstGeom prst="wedgeEllipseCallout">
            <a:avLst>
              <a:gd name="adj1" fmla="val -45266"/>
              <a:gd name="adj2" fmla="val -248126"/>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cs-CZ" sz="1400" dirty="0">
                <a:latin typeface="Book Antiqua" panose="02040602050305030304" pitchFamily="18" charset="0"/>
              </a:rPr>
              <a:t>V případě, že jste ještě nikdy nežádali o dotaci prostřednictvím tohoto portálu, je nutné se „zaregistrovat“.</a:t>
            </a:r>
          </a:p>
        </p:txBody>
      </p:sp>
      <p:sp>
        <p:nvSpPr>
          <p:cNvPr id="13" name="Oválný bublinový popisek 6">
            <a:extLst>
              <a:ext uri="{FF2B5EF4-FFF2-40B4-BE49-F238E27FC236}">
                <a16:creationId xmlns:a16="http://schemas.microsoft.com/office/drawing/2014/main" id="{02945118-5D61-4E0C-8B11-F61DEF73692F}"/>
              </a:ext>
            </a:extLst>
          </p:cNvPr>
          <p:cNvSpPr/>
          <p:nvPr/>
        </p:nvSpPr>
        <p:spPr>
          <a:xfrm>
            <a:off x="9262762" y="2075761"/>
            <a:ext cx="2929238" cy="2072169"/>
          </a:xfrm>
          <a:prstGeom prst="wedgeEllipseCallout">
            <a:avLst>
              <a:gd name="adj1" fmla="val -52959"/>
              <a:gd name="adj2" fmla="val -68019"/>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cs-CZ" sz="1400" dirty="0">
                <a:solidFill>
                  <a:schemeClr val="tx1"/>
                </a:solidFill>
                <a:latin typeface="Book Antiqua" panose="02040602050305030304" pitchFamily="18" charset="0"/>
              </a:rPr>
              <a:t>V případě, že jste někdy žádali o dotaci prostřednictvím tohoto portálu a máte již hotovou registraci, stačí se jen „přihlásit“.</a:t>
            </a:r>
          </a:p>
        </p:txBody>
      </p:sp>
    </p:spTree>
    <p:extLst>
      <p:ext uri="{BB962C8B-B14F-4D97-AF65-F5344CB8AC3E}">
        <p14:creationId xmlns:p14="http://schemas.microsoft.com/office/powerpoint/2010/main" val="215640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DFCB06-AC4D-46D1-8DF9-EC3A700B8224}"/>
              </a:ext>
            </a:extLst>
          </p:cNvPr>
          <p:cNvSpPr>
            <a:spLocks noGrp="1"/>
          </p:cNvSpPr>
          <p:nvPr>
            <p:ph type="title"/>
          </p:nvPr>
        </p:nvSpPr>
        <p:spPr>
          <a:xfrm>
            <a:off x="4136335" y="361929"/>
            <a:ext cx="3919330" cy="549275"/>
          </a:xfrm>
        </p:spPr>
        <p:txBody>
          <a:bodyPr>
            <a:noAutofit/>
          </a:bodyPr>
          <a:lstStyle/>
          <a:p>
            <a:pPr algn="ctr"/>
            <a:r>
              <a:rPr lang="cs-CZ" sz="3200" b="1" dirty="0">
                <a:latin typeface="Book Antiqua" panose="02040602050305030304" pitchFamily="18" charset="0"/>
              </a:rPr>
              <a:t>Registrace</a:t>
            </a:r>
          </a:p>
        </p:txBody>
      </p:sp>
      <p:pic>
        <p:nvPicPr>
          <p:cNvPr id="4" name="Obrázek 3">
            <a:extLst>
              <a:ext uri="{FF2B5EF4-FFF2-40B4-BE49-F238E27FC236}">
                <a16:creationId xmlns:a16="http://schemas.microsoft.com/office/drawing/2014/main" id="{5FC5BBF4-E718-460D-8131-FD8B11F9E094}"/>
              </a:ext>
            </a:extLst>
          </p:cNvPr>
          <p:cNvPicPr>
            <a:picLocks noChangeAspect="1"/>
          </p:cNvPicPr>
          <p:nvPr/>
        </p:nvPicPr>
        <p:blipFill>
          <a:blip r:embed="rId2"/>
          <a:stretch>
            <a:fillRect/>
          </a:stretch>
        </p:blipFill>
        <p:spPr>
          <a:xfrm>
            <a:off x="0" y="1188702"/>
            <a:ext cx="7513984" cy="5623533"/>
          </a:xfrm>
          <a:prstGeom prst="rect">
            <a:avLst/>
          </a:prstGeom>
        </p:spPr>
      </p:pic>
      <p:sp>
        <p:nvSpPr>
          <p:cNvPr id="5" name="Řečová bublina: oválný bublinový popisek 4">
            <a:extLst>
              <a:ext uri="{FF2B5EF4-FFF2-40B4-BE49-F238E27FC236}">
                <a16:creationId xmlns:a16="http://schemas.microsoft.com/office/drawing/2014/main" id="{ED7A6013-DD38-4390-95BF-BDDB2CC12F39}"/>
              </a:ext>
            </a:extLst>
          </p:cNvPr>
          <p:cNvSpPr/>
          <p:nvPr/>
        </p:nvSpPr>
        <p:spPr>
          <a:xfrm>
            <a:off x="7093306" y="1352802"/>
            <a:ext cx="4926415" cy="4743198"/>
          </a:xfrm>
          <a:prstGeom prst="wedgeEllipseCallout">
            <a:avLst>
              <a:gd name="adj1" fmla="val -75384"/>
              <a:gd name="adj2" fmla="val -80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b="1" dirty="0">
              <a:solidFill>
                <a:schemeClr val="tx1"/>
              </a:solidFill>
              <a:latin typeface="Book Antiqua" panose="02040602050305030304" pitchFamily="18" charset="0"/>
            </a:endParaRPr>
          </a:p>
          <a:p>
            <a:pPr algn="ctr"/>
            <a:endParaRPr lang="cs-CZ" sz="1600" b="1" dirty="0">
              <a:solidFill>
                <a:schemeClr val="tx1"/>
              </a:solidFill>
              <a:latin typeface="Book Antiqua" panose="02040602050305030304" pitchFamily="18" charset="0"/>
            </a:endParaRPr>
          </a:p>
          <a:p>
            <a:pPr algn="ctr"/>
            <a:r>
              <a:rPr lang="cs-CZ" sz="1600" b="1" dirty="0">
                <a:solidFill>
                  <a:schemeClr val="tx1"/>
                </a:solidFill>
                <a:latin typeface="Book Antiqua" panose="02040602050305030304" pitchFamily="18" charset="0"/>
              </a:rPr>
              <a:t>Vyplňte všechny povinná pole označená „!“</a:t>
            </a:r>
          </a:p>
          <a:p>
            <a:pPr algn="ctr"/>
            <a:r>
              <a:rPr lang="cs-CZ" sz="1600" dirty="0">
                <a:solidFill>
                  <a:schemeClr val="tx1"/>
                </a:solidFill>
                <a:latin typeface="Book Antiqua" panose="02040602050305030304" pitchFamily="18" charset="0"/>
              </a:rPr>
              <a:t>Na zadanou emailovou adresu bude po doplnění povinných polí</a:t>
            </a:r>
          </a:p>
          <a:p>
            <a:pPr algn="ctr"/>
            <a:r>
              <a:rPr lang="cs-CZ" sz="1600" dirty="0">
                <a:solidFill>
                  <a:schemeClr val="tx1"/>
                </a:solidFill>
                <a:latin typeface="Book Antiqua" panose="02040602050305030304" pitchFamily="18" charset="0"/>
              </a:rPr>
              <a:t>a zmačknutí tlačítka „Registrovat“ zaslán e-mail, ve kterém budete požádáni o aktivaci vámi zadané </a:t>
            </a:r>
          </a:p>
          <a:p>
            <a:pPr algn="ctr"/>
            <a:r>
              <a:rPr lang="cs-CZ" sz="1600" dirty="0">
                <a:solidFill>
                  <a:schemeClr val="tx1"/>
                </a:solidFill>
                <a:latin typeface="Book Antiqua" panose="02040602050305030304" pitchFamily="18" charset="0"/>
              </a:rPr>
              <a:t>e-mailové adresy.</a:t>
            </a:r>
          </a:p>
          <a:p>
            <a:pPr algn="ctr"/>
            <a:r>
              <a:rPr lang="cs-CZ" sz="1600" dirty="0">
                <a:solidFill>
                  <a:srgbClr val="FF0000"/>
                </a:solidFill>
                <a:latin typeface="Book Antiqua" panose="02040602050305030304" pitchFamily="18" charset="0"/>
              </a:rPr>
              <a:t>NUTNO AKTIVOVAT do 24 hodin!</a:t>
            </a:r>
            <a:endParaRPr lang="cs-CZ" sz="1600" dirty="0">
              <a:solidFill>
                <a:schemeClr val="tx1"/>
              </a:solidFill>
              <a:latin typeface="Book Antiqua" panose="02040602050305030304" pitchFamily="18" charset="0"/>
            </a:endParaRPr>
          </a:p>
          <a:p>
            <a:pPr algn="ctr"/>
            <a:r>
              <a:rPr lang="cs-CZ" sz="1600" dirty="0">
                <a:solidFill>
                  <a:schemeClr val="tx1"/>
                </a:solidFill>
                <a:latin typeface="Book Antiqua" panose="02040602050305030304" pitchFamily="18" charset="0"/>
              </a:rPr>
              <a:t>Pokud jste se už v minulosti registrovali na zadanou emailovou adresu, budete na toto systémem upozorněni. Pokud již neznáte své heslo, lze jej resetovat v kartě „Přihlásit“</a:t>
            </a:r>
          </a:p>
          <a:p>
            <a:pPr algn="ctr"/>
            <a:r>
              <a:rPr lang="cs-CZ" sz="1600" dirty="0">
                <a:solidFill>
                  <a:schemeClr val="tx1"/>
                </a:solidFill>
                <a:latin typeface="Book Antiqua" panose="02040602050305030304" pitchFamily="18" charset="0"/>
              </a:rPr>
              <a:t>(viz dále). </a:t>
            </a:r>
          </a:p>
        </p:txBody>
      </p:sp>
      <p:sp>
        <p:nvSpPr>
          <p:cNvPr id="7" name="Ovál 6">
            <a:extLst>
              <a:ext uri="{FF2B5EF4-FFF2-40B4-BE49-F238E27FC236}">
                <a16:creationId xmlns:a16="http://schemas.microsoft.com/office/drawing/2014/main" id="{A5EBC8AC-20EA-4399-A774-BD1A53836C0F}"/>
              </a:ext>
            </a:extLst>
          </p:cNvPr>
          <p:cNvSpPr/>
          <p:nvPr/>
        </p:nvSpPr>
        <p:spPr>
          <a:xfrm>
            <a:off x="6096000" y="1058393"/>
            <a:ext cx="756000" cy="5035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5083741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2218</TotalTime>
  <Words>2239</Words>
  <Application>Microsoft Office PowerPoint</Application>
  <PresentationFormat>Širokoúhlá obrazovka</PresentationFormat>
  <Paragraphs>181</Paragraphs>
  <Slides>28</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Book Antiqua</vt:lpstr>
      <vt:lpstr>Calibri</vt:lpstr>
      <vt:lpstr>Calibri Light</vt:lpstr>
      <vt:lpstr>Motiv Office</vt:lpstr>
      <vt:lpstr>Programy VaK    </vt:lpstr>
      <vt:lpstr>Úvod</vt:lpstr>
      <vt:lpstr>Podmínky výzev</vt:lpstr>
      <vt:lpstr>Základní informace před vyplněním žádosti na portálu</vt:lpstr>
      <vt:lpstr>Oblasti podpory programu 129 400</vt:lpstr>
      <vt:lpstr>Oblasti podpory programu 129 410</vt:lpstr>
      <vt:lpstr>Jak postupovat při odeslání žádosti:</vt:lpstr>
      <vt:lpstr>Úvodní stránka portálu: https://isprofin.mfcr.cz/rispf</vt:lpstr>
      <vt:lpstr>Registrace</vt:lpstr>
      <vt:lpstr>Přihlášení</vt:lpstr>
      <vt:lpstr>Vytvoření nové žádosti</vt:lpstr>
      <vt:lpstr>Volba poskytovatele a typu výzvy</vt:lpstr>
      <vt:lpstr>Záložka „Identifikace žadatele“ </vt:lpstr>
      <vt:lpstr>Záložka „Identifikace žadatele“ </vt:lpstr>
      <vt:lpstr>Záložka „Oblasti podpory“ </vt:lpstr>
      <vt:lpstr>Záložka „Přílohy“</vt:lpstr>
      <vt:lpstr>Záložka „Přehled výdajů“</vt:lpstr>
      <vt:lpstr>Záložka „Hodnocení“ </vt:lpstr>
      <vt:lpstr>Prezentace aplikace PowerPoint</vt:lpstr>
      <vt:lpstr>Prezentace aplikace PowerPoint</vt:lpstr>
      <vt:lpstr>Prezentace aplikace PowerPoint</vt:lpstr>
      <vt:lpstr>Záložka „Výše dotace“</vt:lpstr>
      <vt:lpstr>Záložka „Náhled žádosti“</vt:lpstr>
      <vt:lpstr>Záložka „Odeslání žádosti“</vt:lpstr>
      <vt:lpstr>Záložka „Odeslání žádosti“</vt:lpstr>
      <vt:lpstr>Záložka „Odeslání žádosti“ – závěrečná stránka</vt:lpstr>
      <vt:lpstr>Potvrzení zaevidování žádosti v portálu – email:</vt:lpstr>
      <vt:lpstr>Kontakty na projektové manažery programu 129 410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Úvodní stránka portálu: https://isprofin.mfcr.cz/rispf</dc:title>
  <dc:creator>Tereza Typoltová</dc:creator>
  <cp:lastModifiedBy>Nagy Miroslav</cp:lastModifiedBy>
  <cp:revision>125</cp:revision>
  <dcterms:created xsi:type="dcterms:W3CDTF">2021-02-10T10:19:32Z</dcterms:created>
  <dcterms:modified xsi:type="dcterms:W3CDTF">2024-02-02T13:48:42Z</dcterms:modified>
</cp:coreProperties>
</file>