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32"/>
  </p:notesMasterIdLst>
  <p:handoutMasterIdLst>
    <p:handoutMasterId r:id="rId33"/>
  </p:handoutMasterIdLst>
  <p:sldIdLst>
    <p:sldId id="294" r:id="rId5"/>
    <p:sldId id="394" r:id="rId6"/>
    <p:sldId id="401" r:id="rId7"/>
    <p:sldId id="403" r:id="rId8"/>
    <p:sldId id="404" r:id="rId9"/>
    <p:sldId id="405" r:id="rId10"/>
    <p:sldId id="402" r:id="rId11"/>
    <p:sldId id="368" r:id="rId12"/>
    <p:sldId id="396" r:id="rId13"/>
    <p:sldId id="391" r:id="rId14"/>
    <p:sldId id="389" r:id="rId15"/>
    <p:sldId id="372" r:id="rId16"/>
    <p:sldId id="387" r:id="rId17"/>
    <p:sldId id="395" r:id="rId18"/>
    <p:sldId id="397" r:id="rId19"/>
    <p:sldId id="398" r:id="rId20"/>
    <p:sldId id="370" r:id="rId21"/>
    <p:sldId id="377" r:id="rId22"/>
    <p:sldId id="379" r:id="rId23"/>
    <p:sldId id="356" r:id="rId24"/>
    <p:sldId id="384" r:id="rId25"/>
    <p:sldId id="358" r:id="rId26"/>
    <p:sldId id="399" r:id="rId27"/>
    <p:sldId id="393" r:id="rId28"/>
    <p:sldId id="359" r:id="rId29"/>
    <p:sldId id="400" r:id="rId30"/>
    <p:sldId id="310" r:id="rId31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AB1"/>
    <a:srgbClr val="B2BC00"/>
    <a:srgbClr val="56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214" autoAdjust="0"/>
    <p:restoredTop sz="86502" autoAdjust="0"/>
  </p:normalViewPr>
  <p:slideViewPr>
    <p:cSldViewPr>
      <p:cViewPr varScale="1">
        <p:scale>
          <a:sx n="108" d="100"/>
          <a:sy n="108" d="100"/>
        </p:scale>
        <p:origin x="4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Vývoz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m/d/yyyy">
                  <c:v>44136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451</c:v>
                </c:pt>
                <c:pt idx="1">
                  <c:v>461</c:v>
                </c:pt>
                <c:pt idx="2">
                  <c:v>528</c:v>
                </c:pt>
                <c:pt idx="3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8-4DCA-8E4C-08DCD50846C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Dovoz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m/d/yyyy">
                  <c:v>44136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312</c:v>
                </c:pt>
                <c:pt idx="1">
                  <c:v>364</c:v>
                </c:pt>
                <c:pt idx="2">
                  <c:v>413</c:v>
                </c:pt>
                <c:pt idx="3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8-4DCA-8E4C-08DCD50846C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 formatCode="m/d/yyyy">
                  <c:v>44136</c:v>
                </c:pt>
              </c:numCache>
            </c:numRef>
          </c:cat>
          <c:val>
            <c:numRef>
              <c:f>List1!$D$2:$D$5</c:f>
              <c:numCache>
                <c:formatCode>General</c:formatCode>
                <c:ptCount val="4"/>
                <c:pt idx="0">
                  <c:v>139</c:v>
                </c:pt>
                <c:pt idx="1">
                  <c:v>97</c:v>
                </c:pt>
                <c:pt idx="2">
                  <c:v>115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8-4DCA-8E4C-08DCD5084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30112"/>
        <c:axId val="34154752"/>
      </c:barChart>
      <c:catAx>
        <c:axId val="3913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154752"/>
        <c:crosses val="autoZero"/>
        <c:auto val="1"/>
        <c:lblAlgn val="ctr"/>
        <c:lblOffset val="100"/>
        <c:noMultiLvlLbl val="0"/>
      </c:catAx>
      <c:valAx>
        <c:axId val="3415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13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2625" cy="340265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8" y="3"/>
            <a:ext cx="4302625" cy="340265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279BC8-FC74-456A-994D-36C2D9D02DB6}" type="datetimeFigureOut">
              <a:rPr lang="cs-CZ"/>
              <a:pPr>
                <a:defRPr/>
              </a:pPr>
              <a:t>16.02.2021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8" y="6456325"/>
            <a:ext cx="4302625" cy="340264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54D788-2CDA-4490-8807-1D3E3658D9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44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2625" cy="340265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016" y="3"/>
            <a:ext cx="4300308" cy="340265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2861BB-FC29-4E80-B634-60DC16A62A0A}" type="datetimeFigureOut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203" y="3228708"/>
            <a:ext cx="7942238" cy="3059117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016" y="6456325"/>
            <a:ext cx="4300308" cy="340264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801348-8D39-4015-96FD-DF3728717C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90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Ondřej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Misiaczek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MZe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ČR) – Proexportní nástroje pro rok 2021 - mise, účast na veletrzích a marketingové projekty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Vladimír Váňa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(ZÚ Bělehrad) – Informace o aktuální situaci a projektech (zejména v oblasti pivovarnictví, dodávek zvířat a genetiky, zdravých potravin a technologií pro živočišnou výrobu)</a:t>
            </a:r>
          </a:p>
          <a:p>
            <a:pPr lvl="0"/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Dejana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Drakuličová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Schoch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enovation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Western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Balkans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Přehled o zemědělském prostředí v Srbsku s důrazem na možnosti exportu českých výrobků a technologií     (v českém jazyce)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Vladimír Váňa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(ZÚ Bělehrad) – Možnosti přímé podpory v teritoriu západního Balkánu - individuální služby, prezentace, projekty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9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Text pod grafem není součástí grafu, negeneruje se automaticky. Slouží pro manuální doplnění dalších informací pro případ potřeby.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89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D329-58A6-4F1F-BEB0-0EB5B6629EB0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F0A3-03DE-4CCB-8DD5-F2B19BBEB16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graf.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411E-AC1C-4C3B-A59B-B0659F641107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91A3-12A0-43A5-A1BE-A90DAD6FD40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graf.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FB3FD-DFBA-42F0-A71F-4D2EA3108AE4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6C55-531D-43FD-8230-9404C9AD82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tabulku.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7E66-2C24-4990-8F1E-978065FFB705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EE6F-746D-43EC-8B0F-DF5E7AF122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tabulku.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7953-486D-48CD-95C5-0C5C06EB34AA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830D-279E-4950-A000-A0C56C9D06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3B88-CDEE-4F0D-901C-0310AD7C751F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7810-1374-4E42-AB23-72C8D79FAF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D250-3B4C-4D42-B6A5-6F576AE35C03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6E2C029-DB0D-40A5-9F31-2AE6217719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8278-A713-406F-8F60-5A4EE2CACB58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83432F1-6BDF-4644-8ACB-ABBE8D389F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ED3D-123F-499A-A60A-7C03472E9C11}" type="datetimeFigureOut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9B0550C-5C9A-4144-B82E-74C21C81FC8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8738" y="990000"/>
            <a:ext cx="3979788" cy="61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171428" y="228600"/>
            <a:ext cx="4058921" cy="64008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4" name="Červený lístek s linkou">
            <a:extLst>
              <a:ext uri="{FF2B5EF4-FFF2-40B4-BE49-F238E27FC236}">
                <a16:creationId xmlns:a16="http://schemas.microsoft.com/office/drawing/2014/main" id="{05B3E4F8-CDC7-4203-9E8D-7E8466ED3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t="3281" r="49433" b="3264"/>
          <a:stretch/>
        </p:blipFill>
        <p:spPr>
          <a:xfrm>
            <a:off x="4389263" y="225027"/>
            <a:ext cx="197167" cy="6409135"/>
          </a:xfrm>
          <a:prstGeom prst="rect">
            <a:avLst/>
          </a:prstGeom>
        </p:spPr>
      </p:pic>
      <p:sp>
        <p:nvSpPr>
          <p:cNvPr id="14" name="Zástup Položka obsahu 1"/>
          <p:cNvSpPr>
            <a:spLocks noGrp="1"/>
          </p:cNvSpPr>
          <p:nvPr>
            <p:ph type="body" sz="quarter" idx="14" hasCustomPrompt="1"/>
          </p:nvPr>
        </p:nvSpPr>
        <p:spPr>
          <a:xfrm>
            <a:off x="4698738" y="1836000"/>
            <a:ext cx="3976582" cy="4393350"/>
          </a:xfrm>
        </p:spPr>
        <p:txBody>
          <a:bodyPr/>
          <a:lstStyle>
            <a:lvl1pPr marL="243000" indent="-243000">
              <a:spcBef>
                <a:spcPts val="0"/>
              </a:spcBef>
              <a:spcAft>
                <a:spcPts val="3375"/>
              </a:spcAft>
              <a:buSzPct val="150000"/>
              <a:buFontTx/>
              <a:buBlip>
                <a:blip r:embed="rId3"/>
              </a:buBlip>
              <a:defRPr sz="135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Položka obsahu</a:t>
            </a:r>
          </a:p>
        </p:txBody>
      </p:sp>
    </p:spTree>
    <p:extLst>
      <p:ext uri="{BB962C8B-B14F-4D97-AF65-F5344CB8AC3E}">
        <p14:creationId xmlns:p14="http://schemas.microsoft.com/office/powerpoint/2010/main" val="279764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89" y="990000"/>
            <a:ext cx="1862757" cy="99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2714497" y="228600"/>
            <a:ext cx="6257785" cy="64008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468389" y="2124000"/>
            <a:ext cx="1862757" cy="41053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baseline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Červený lístek s linkou">
            <a:extLst>
              <a:ext uri="{FF2B5EF4-FFF2-40B4-BE49-F238E27FC236}">
                <a16:creationId xmlns:a16="http://schemas.microsoft.com/office/drawing/2014/main" id="{2A1DE4FA-C911-4D07-907D-A164B2B15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t="3280" r="49433" b="15122"/>
          <a:stretch/>
        </p:blipFill>
        <p:spPr>
          <a:xfrm flipH="1">
            <a:off x="2352659" y="1033448"/>
            <a:ext cx="197167" cy="55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89DA-5336-4EB0-828B-76C4A918BAE7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8A66-A96D-4DF1-8F38-D6CEA26061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89" y="990000"/>
            <a:ext cx="1862757" cy="99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468389" y="2124000"/>
            <a:ext cx="1862757" cy="4105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none" baseline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 hasCustomPrompt="1"/>
          </p:nvPr>
        </p:nvSpPr>
        <p:spPr>
          <a:xfrm>
            <a:off x="2969613" y="1008857"/>
            <a:ext cx="5705707" cy="3011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dirty="0"/>
              <a:t>Kliknutím lze na ikonu lze vložit graf, ale i jiné objekty či text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340815" y="4338000"/>
            <a:ext cx="1079859" cy="54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340815" y="4932000"/>
            <a:ext cx="1079859" cy="9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05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36646" y="4338000"/>
            <a:ext cx="1079859" cy="54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4636646" y="4932000"/>
            <a:ext cx="1079859" cy="9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05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5932478" y="4338000"/>
            <a:ext cx="1079859" cy="54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5932478" y="4932000"/>
            <a:ext cx="1079859" cy="9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05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28309" y="4338000"/>
            <a:ext cx="1079859" cy="54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28309" y="4932000"/>
            <a:ext cx="1079859" cy="9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05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2714496" y="6055500"/>
            <a:ext cx="5960824" cy="216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05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A0F8F35C-3EBD-4D92-A682-98134090EC0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16.02.2021</a:t>
            </a:fld>
            <a:endParaRPr lang="cs-CZ" dirty="0"/>
          </a:p>
        </p:txBody>
      </p:sp>
      <p:sp>
        <p:nvSpPr>
          <p:cNvPr id="20" name="Zástupný symbol pro zápatí 19">
            <a:extLst>
              <a:ext uri="{FF2B5EF4-FFF2-40B4-BE49-F238E27FC236}">
                <a16:creationId xmlns:a16="http://schemas.microsoft.com/office/drawing/2014/main" id="{83CB2368-0C7F-4A8D-82C9-F3F9B375AD3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694D55FB-482C-4174-9D72-A2274FB4E15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22" name="Červený lístek s linkou">
            <a:extLst>
              <a:ext uri="{FF2B5EF4-FFF2-40B4-BE49-F238E27FC236}">
                <a16:creationId xmlns:a16="http://schemas.microsoft.com/office/drawing/2014/main" id="{0D95BFB1-4CDF-453E-9630-BD51ED86D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9" t="3281" r="49433" b="20728"/>
          <a:stretch/>
        </p:blipFill>
        <p:spPr>
          <a:xfrm flipH="1">
            <a:off x="2349450" y="1018381"/>
            <a:ext cx="197167" cy="52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2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BE4F-66CF-4AB0-9D16-162DC638F642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A0ED-A7E0-46EB-A2EE-188B67E696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F131-8AB9-45BB-9014-A0D6026F6570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F751-0C44-41C2-B731-D4C719A007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798F-58F2-43EF-9671-CC93CE8324EE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328D-E276-4B72-84DA-4D5BC77E56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CD71-30E5-4412-8F57-B7C1F651EFDE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E6B3-96EA-438D-BFDD-D9A228C072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CB45-A9EC-4AEE-B54D-D975D25D2201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D296-7193-4E17-B261-1EAD38F6214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FEA5-0CB2-44A5-B0E4-A67DC9B0E399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9320-7C4E-4511-BCF1-F6619164B1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B40C-1785-4DFB-87FC-42CB825591A9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B770-8C47-4CDD-9D6D-CBBFB3FB06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51B3-B751-47C5-A2E2-96A9016611FE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263F-7128-4440-873A-8BAE7B56EC7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72BE-AAF5-4706-AA77-8B5D5CB0DF18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DB3F-6617-4AA8-95EE-0003A00A00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0B1F-CCA3-4E3E-B170-860A13DF3AD6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E07-3375-4AAC-841A-C126655B7F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5B182-68EB-42EC-90C1-B9F74BA0524A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8BBA-FD76-46DB-ACA0-15CE01B643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8E96-8937-474B-BA22-7822F29D7E40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32B6-D7A7-44B8-A238-20F8C7377CF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F111-29C2-438B-A35A-E47C50A21B60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7E6F-1E6C-4B16-B747-4B5B30AA59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9B8E-37EC-4B8E-9BC6-A42138A976C5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1DCC-177F-4A51-AD35-C61FDD4F14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4754-2322-44CA-98AB-8CEAAF7A6CCB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5886-DA61-49BD-AAA5-DA049E5FD44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0B62-66F8-4190-BC2E-85B3DC494568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6436-EC22-40D8-959E-CDFDCF7F52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7636-8F8A-41D9-82AB-7DEBB548BE48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36A9-3707-433F-B396-C82BF218B4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D5FD-C550-4623-881A-30287C7464E5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57B3-EAC1-4278-A8FE-A183889AC08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3223-7710-4C05-9CDF-ED4DBF9CDD96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F8FD-87F1-4947-97F4-4E3CE32740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61C6-114F-4581-9123-8794FF1D2099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5995-42EB-405F-84ED-4D38F3AD93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5F76-7285-4DDC-9338-8ACD4CABCDB7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7D70-8F54-48A2-888E-4A7436C006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921F-66A5-4040-91B2-3C59BDCB8E87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CC0C-E691-4B3B-90EB-488B5A8E42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1F1-FD8E-458A-9C3F-DFB0E38BC91B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0805-BC09-4FC2-800C-066AC44DFB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36E2-C084-4F2D-945F-61EF5E8EE747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42AB-E581-4A2F-A2BE-C4F7E0B658A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E18-8367-456D-9001-24C832648D62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2023-B0BC-4174-A144-7EBBC45856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406B-B9C0-4ED5-9A71-9646B37CDC38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7788-EA88-4675-80BC-8E9E6C2846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50C9-DA56-42DA-B687-8A7074AEED0D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D3EF-7F42-401F-93F2-32C2A2F106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1F7A-8D89-4733-AABB-A2FEE8AF1F84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EC57-2F66-4281-AA3C-D2A6B59E430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67DE-43AD-42B0-BE14-8992B6F55C11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ECEB-057C-4D94-977E-16FF1EEDD0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8EC4-3FF9-45A8-AD60-707C2A3C412A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8CE7-1193-4A4F-869E-16E5A832E6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9831-A0FE-46A7-A503-00789BEEA9C1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2FBC-E019-4C57-8438-CF7ECECEFB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2E2F-280E-411E-AEAF-B4EBB1C47A59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055D-824F-4945-8FD9-BDAA0E93B9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E387-1975-4EEA-907C-61CA519ADCBE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987A-1640-4D21-AB2D-6290B58068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C9F2-6221-43A8-B1B3-D5B8006F5514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D42F-A824-4FF1-8323-213A71AA1C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F813-3D5A-4F12-A3EE-D7A223CEA698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574F-312D-4DBB-94A1-E52CB6623AC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9FB4-0B2E-4FC0-957E-A41D81D7E2DF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DABD-425C-4449-9A9A-BAB9AD949EA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9EF4-BD7B-48A4-B7F9-845F5B71799B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C6BF-FC6C-47D2-AFF8-7A761723D5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A179-2299-4549-A1CE-C1C563847C7B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D2EF-15A9-478C-B161-1D5B41A511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A66E-21BC-4343-A5B4-CC7149AD8C62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17A0-9A95-4F24-BB10-F8C1D460CA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D105-082A-4144-A856-4F1D65F95319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0F63-F653-43F9-B201-365646B194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C150C-E951-4D6D-BFBB-CD0B8FB6450D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5834EC-18CB-40E8-A74E-BB564B06BD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74" r:id="rId15"/>
    <p:sldLayoutId id="2147484075" r:id="rId16"/>
    <p:sldLayoutId id="2147484076" r:id="rId17"/>
    <p:sldLayoutId id="2147484077" r:id="rId18"/>
    <p:sldLayoutId id="2147484078" r:id="rId19"/>
    <p:sldLayoutId id="2147484079" r:id="rId20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sz="3200" b="1" kern="1200" dirty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cs-CZ" sz="2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9D743A-C857-41F4-9B5A-7BD42285AC4F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AFCF9-3F34-40A3-9468-4D7F4C5BD3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567E9-A232-4E31-9501-E6B497616567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006EAB-719B-4183-AB1C-8B166453C3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73712D-CD89-4C90-8B6A-154713A97511}" type="datetime1">
              <a:rPr lang="cs-CZ"/>
              <a:pPr>
                <a:defRPr/>
              </a:pPr>
              <a:t>16.02.2021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8CACC-EFE9-4765-8D78-2B734F8F87E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stark.rs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frikom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ambi.rs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://www.somboled.rs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a-pionir.com/" TargetMode="Externa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mpocentar.com/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://www.idea.rs/" TargetMode="External"/><Relationship Id="rId7" Type="http://schemas.openxmlformats.org/officeDocument/2006/relationships/hyperlink" Target="http://www.dis.rs/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hyperlink" Target="http://www.maxi.rs/" TargetMode="Externa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verexport.rs/" TargetMode="External"/><Relationship Id="rId11" Type="http://schemas.openxmlformats.org/officeDocument/2006/relationships/hyperlink" Target="http://www.omnico.rs/" TargetMode="External"/><Relationship Id="rId5" Type="http://schemas.openxmlformats.org/officeDocument/2006/relationships/hyperlink" Target="http://www.mercator.rs/" TargetMode="External"/><Relationship Id="rId15" Type="http://schemas.openxmlformats.org/officeDocument/2006/relationships/image" Target="../media/image23.png"/><Relationship Id="rId10" Type="http://schemas.openxmlformats.org/officeDocument/2006/relationships/hyperlink" Target="http://www.silbo.rs/" TargetMode="External"/><Relationship Id="rId4" Type="http://schemas.openxmlformats.org/officeDocument/2006/relationships/hyperlink" Target="http://www.roda.rs/" TargetMode="External"/><Relationship Id="rId9" Type="http://schemas.openxmlformats.org/officeDocument/2006/relationships/hyperlink" Target="http://www.metro.rs/" TargetMode="External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rotrade.co.rs/" TargetMode="External"/><Relationship Id="rId2" Type="http://schemas.openxmlformats.org/officeDocument/2006/relationships/hyperlink" Target="http://www.skonex.r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t.minpolj.gov.rs/" TargetMode="External"/><Relationship Id="rId3" Type="http://schemas.openxmlformats.org/officeDocument/2006/relationships/hyperlink" Target="http://www.apr.gov.rs/" TargetMode="External"/><Relationship Id="rId7" Type="http://schemas.openxmlformats.org/officeDocument/2006/relationships/hyperlink" Target="http://www.sajam.net/" TargetMode="External"/><Relationship Id="rId2" Type="http://schemas.openxmlformats.org/officeDocument/2006/relationships/hyperlink" Target="http://www.pks.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tat.gov.rs/" TargetMode="External"/><Relationship Id="rId5" Type="http://schemas.openxmlformats.org/officeDocument/2006/relationships/hyperlink" Target="http://www.carina.rs/" TargetMode="External"/><Relationship Id="rId4" Type="http://schemas.openxmlformats.org/officeDocument/2006/relationships/hyperlink" Target="http://www.nbs.rs/" TargetMode="External"/><Relationship Id="rId9" Type="http://schemas.openxmlformats.org/officeDocument/2006/relationships/hyperlink" Target="http://www.agri.cz/public/web/mze/ministerstvo-zemedelstvi/proexportni-okenko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ministerstvo-zemedelstvi/zahranicni-vztahy/agrarni-zahranicni-obcho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hyperlink" Target="mailto:vladimir_vana@mzv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188" y="20605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/>
                </a:solidFill>
              </a:rPr>
              <a:t>Srbsko aktuálně – příležitosti pro české firmy</a:t>
            </a:r>
            <a:r>
              <a:rPr lang="cs-CZ" dirty="0" smtClean="0">
                <a:solidFill>
                  <a:schemeClr val="accent3"/>
                </a:solidFill>
              </a:rPr>
              <a:t/>
            </a:r>
            <a:br>
              <a:rPr lang="cs-CZ" dirty="0" smtClean="0">
                <a:solidFill>
                  <a:schemeClr val="accent3"/>
                </a:solidFill>
              </a:rPr>
            </a:br>
            <a:r>
              <a:rPr lang="cs-CZ" sz="2200" dirty="0" smtClean="0">
                <a:solidFill>
                  <a:schemeClr val="accent3"/>
                </a:solidFill>
              </a:rPr>
              <a:t>_______________________________________________</a:t>
            </a:r>
            <a:r>
              <a:rPr sz="2200" dirty="0" smtClean="0">
                <a:solidFill>
                  <a:schemeClr val="accent3"/>
                </a:solidFill>
              </a:rPr>
              <a:t>______</a:t>
            </a:r>
            <a:endParaRPr sz="2200" dirty="0">
              <a:solidFill>
                <a:schemeClr val="accent3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076700"/>
            <a:ext cx="6400800" cy="187325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 smtClean="0">
                <a:solidFill>
                  <a:schemeClr val="tx1"/>
                </a:solidFill>
              </a:rPr>
              <a:t>Vladimír Váňa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chemeClr val="tx1"/>
                </a:solidFill>
              </a:rPr>
              <a:t>Zemědělský diplomat ZÚ ČR Bělehrad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chemeClr val="tx1"/>
                </a:solidFill>
              </a:rPr>
              <a:t>Odbor zahraničně obchodní spolupráce,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chemeClr val="tx1"/>
                </a:solidFill>
              </a:rPr>
              <a:t>Ministerstvo zemědělství ČR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2600" dirty="0" smtClean="0">
                <a:solidFill>
                  <a:schemeClr val="tx1"/>
                </a:solidFill>
              </a:rPr>
              <a:t>Tel: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+</a:t>
            </a:r>
            <a:r>
              <a:rPr lang="de-DE" sz="2600" dirty="0">
                <a:solidFill>
                  <a:schemeClr val="tx1"/>
                </a:solidFill>
              </a:rPr>
              <a:t>381 11 </a:t>
            </a:r>
            <a:r>
              <a:rPr lang="de-DE" sz="2600" dirty="0" smtClean="0">
                <a:solidFill>
                  <a:schemeClr val="tx1"/>
                </a:solidFill>
              </a:rPr>
              <a:t>33362</a:t>
            </a:r>
            <a:r>
              <a:rPr lang="cs-CZ" sz="2600" dirty="0" smtClean="0">
                <a:solidFill>
                  <a:schemeClr val="tx1"/>
                </a:solidFill>
              </a:rPr>
              <a:t>0</a:t>
            </a:r>
            <a:r>
              <a:rPr lang="de-DE" sz="2600" dirty="0" smtClean="0">
                <a:solidFill>
                  <a:schemeClr val="tx1"/>
                </a:solidFill>
              </a:rPr>
              <a:t>5</a:t>
            </a:r>
            <a:endParaRPr lang="de-DE" sz="2600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2600" dirty="0">
                <a:solidFill>
                  <a:schemeClr val="tx1"/>
                </a:solidFill>
              </a:rPr>
              <a:t>GSM</a:t>
            </a:r>
            <a:r>
              <a:rPr lang="de-DE" sz="2600" dirty="0" smtClean="0">
                <a:solidFill>
                  <a:schemeClr val="tx1"/>
                </a:solidFill>
              </a:rPr>
              <a:t>: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smtClean="0">
                <a:solidFill>
                  <a:schemeClr val="tx1"/>
                </a:solidFill>
              </a:rPr>
              <a:t>+</a:t>
            </a:r>
            <a:r>
              <a:rPr lang="de-DE" sz="2600" dirty="0">
                <a:solidFill>
                  <a:schemeClr val="tx1"/>
                </a:solidFill>
              </a:rPr>
              <a:t>381  63 388931</a:t>
            </a:r>
            <a:endParaRPr lang="cs-CZ" sz="2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chemeClr val="tx1"/>
                </a:solidFill>
              </a:rPr>
              <a:t>E-mail: vladimir_vana@mzv.cz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dirty="0">
              <a:solidFill>
                <a:srgbClr val="00B050"/>
              </a:solidFill>
            </a:endParaRPr>
          </a:p>
        </p:txBody>
      </p:sp>
      <p:pic>
        <p:nvPicPr>
          <p:cNvPr id="8196" name="Picture 4" descr="CMYK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07950" y="260350"/>
            <a:ext cx="26924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odvětví potravinářského průmyslu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masný průmysl				</a:t>
            </a:r>
          </a:p>
          <a:p>
            <a:r>
              <a:rPr lang="cs-CZ" sz="2000" b="1" dirty="0" smtClean="0"/>
              <a:t>mlékárenský průmysl</a:t>
            </a:r>
          </a:p>
          <a:p>
            <a:r>
              <a:rPr lang="cs-CZ" sz="2000" b="1" dirty="0" smtClean="0"/>
              <a:t>mlýnský </a:t>
            </a:r>
            <a:r>
              <a:rPr lang="cs-CZ" sz="2000" b="1" dirty="0"/>
              <a:t>a pekařský </a:t>
            </a:r>
            <a:r>
              <a:rPr lang="cs-CZ" sz="2000" b="1" dirty="0" smtClean="0"/>
              <a:t>průmysl</a:t>
            </a:r>
          </a:p>
          <a:p>
            <a:r>
              <a:rPr lang="cs-CZ" sz="2000" b="1" dirty="0" smtClean="0"/>
              <a:t>výroba </a:t>
            </a:r>
            <a:r>
              <a:rPr lang="cs-CZ" sz="2000" b="1" dirty="0"/>
              <a:t>nealkoholických </a:t>
            </a:r>
            <a:r>
              <a:rPr lang="cs-CZ" sz="2000" b="1" dirty="0" smtClean="0"/>
              <a:t>nápojů</a:t>
            </a:r>
          </a:p>
          <a:p>
            <a:r>
              <a:rPr lang="cs-CZ" sz="2000" b="1" dirty="0" smtClean="0"/>
              <a:t>zpracování </a:t>
            </a:r>
            <a:r>
              <a:rPr lang="cs-CZ" sz="2000" b="1" dirty="0"/>
              <a:t>ovoce a zeleniny.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5805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60325"/>
            <a:ext cx="3538737" cy="28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25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vyvážené a dovážené produkty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 </a:t>
            </a:r>
            <a:r>
              <a:rPr lang="cs-CZ" dirty="0"/>
              <a:t>nejvýznamnější položky českého agrárního vývozu do Srbska patří dlouhodobě zahuštěné mléko a smetana, pivo, potravinové přípravky výrobky z obilí, přípravky k výživě zvířat, lihoviny, nealkoholické nápoje a pekařské zboží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Ze Srbska do České republiky se dováží zejména přípravky používané k výživě zvířat, ovoce, ořechy a slunečnicový olej.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2176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Srbsko- stavy chovů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53930"/>
              </p:ext>
            </p:extLst>
          </p:nvPr>
        </p:nvGraphicFramePr>
        <p:xfrm>
          <a:off x="543351" y="2204864"/>
          <a:ext cx="8229600" cy="245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1989</a:t>
                      </a:r>
                      <a:r>
                        <a:rPr lang="sr-Latn-RS" sz="16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1996</a:t>
                      </a:r>
                      <a:r>
                        <a:rPr lang="sr-Latn-RS" sz="16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1997</a:t>
                      </a:r>
                      <a:r>
                        <a:rPr lang="sr-Latn-RS" sz="16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r>
                        <a:rPr lang="sr-Cyrl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r>
                        <a:rPr lang="sr-Latn-RS" sz="16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Skot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2.026.000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1.737.324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1.720.866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897.799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886.127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Prasata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4.374.000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4.399.891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4.209.216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2.901.850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2.983.102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2.575.000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2.184.389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2.109.327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1.641.923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1.684.613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sr-Cyrl-R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275.112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238.200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191.233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Drůbež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29.270.000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25.441.662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24.950.693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15.785.516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15.248.808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3351" y="479715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aseline="30000" dirty="0" smtClean="0"/>
              <a:t>1</a:t>
            </a:r>
            <a:r>
              <a:rPr lang="cs-CZ" sz="1200" dirty="0" smtClean="0"/>
              <a:t> Statistická ročenka RZS Bělehrad</a:t>
            </a:r>
          </a:p>
          <a:p>
            <a:r>
              <a:rPr lang="cs-CZ" sz="1200" baseline="30000" dirty="0" smtClean="0"/>
              <a:t>2</a:t>
            </a:r>
            <a:r>
              <a:rPr lang="cs-CZ" sz="1200" dirty="0" smtClean="0"/>
              <a:t> </a:t>
            </a:r>
            <a:r>
              <a:rPr lang="sr-Cyrl-RS" sz="1200" dirty="0" smtClean="0"/>
              <a:t>15.1.1996 </a:t>
            </a:r>
            <a:r>
              <a:rPr lang="sr-Cyrl-RS" sz="1200" dirty="0"/>
              <a:t>- </a:t>
            </a:r>
            <a:r>
              <a:rPr lang="cs-CZ" sz="1200" dirty="0"/>
              <a:t>RZS</a:t>
            </a:r>
          </a:p>
          <a:p>
            <a:r>
              <a:rPr lang="cs-CZ" sz="1200" baseline="30000" dirty="0" smtClean="0"/>
              <a:t>3</a:t>
            </a:r>
            <a:r>
              <a:rPr lang="cs-CZ" sz="1200" dirty="0" smtClean="0"/>
              <a:t> </a:t>
            </a:r>
            <a:r>
              <a:rPr lang="sr-Cyrl-RS" sz="1200" dirty="0" smtClean="0"/>
              <a:t>15.1.1997 </a:t>
            </a:r>
            <a:r>
              <a:rPr lang="sr-Cyrl-RS" sz="1200" dirty="0"/>
              <a:t>- </a:t>
            </a:r>
            <a:r>
              <a:rPr lang="cs-CZ" sz="1200" dirty="0"/>
              <a:t>RZS</a:t>
            </a:r>
          </a:p>
          <a:p>
            <a:r>
              <a:rPr lang="cs-CZ" sz="1200" baseline="30000" dirty="0" smtClean="0"/>
              <a:t>4</a:t>
            </a:r>
            <a:r>
              <a:rPr lang="cs-CZ" sz="1200" dirty="0" smtClean="0"/>
              <a:t> Stav</a:t>
            </a:r>
            <a:r>
              <a:rPr lang="sr-Cyrl-RS" sz="1200" dirty="0" smtClean="0"/>
              <a:t> </a:t>
            </a:r>
            <a:r>
              <a:rPr lang="cs-CZ" sz="1200" dirty="0"/>
              <a:t>1</a:t>
            </a:r>
            <a:r>
              <a:rPr lang="sr-Cyrl-RS" sz="1200" dirty="0" smtClean="0"/>
              <a:t>.12.20</a:t>
            </a:r>
            <a:r>
              <a:rPr lang="cs-CZ" sz="1200" dirty="0" smtClean="0"/>
              <a:t>20</a:t>
            </a:r>
            <a:r>
              <a:rPr lang="sr-Cyrl-RS" sz="1200" dirty="0" smtClean="0"/>
              <a:t> – </a:t>
            </a:r>
            <a:r>
              <a:rPr lang="cs-CZ" sz="1200" dirty="0" smtClean="0"/>
              <a:t>RZS Bělehrad</a:t>
            </a:r>
            <a:endParaRPr lang="cs-CZ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2360290" cy="157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52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Oseté plochy - podzim 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445224"/>
            <a:ext cx="423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Privredna</a:t>
            </a:r>
            <a:r>
              <a:rPr lang="cs-CZ" sz="1200" dirty="0" smtClean="0"/>
              <a:t> komora </a:t>
            </a:r>
            <a:r>
              <a:rPr lang="cs-CZ" sz="1200" dirty="0" err="1" smtClean="0"/>
              <a:t>Srbije</a:t>
            </a:r>
            <a:r>
              <a:rPr lang="cs-CZ" sz="1200" dirty="0" smtClean="0"/>
              <a:t>/ </a:t>
            </a:r>
            <a:r>
              <a:rPr lang="cs-CZ" sz="1200" dirty="0" err="1" smtClean="0"/>
              <a:t>Republički</a:t>
            </a:r>
            <a:r>
              <a:rPr lang="cs-CZ" sz="1200" dirty="0" smtClean="0"/>
              <a:t> </a:t>
            </a:r>
            <a:r>
              <a:rPr lang="cs-CZ" sz="1200" dirty="0" err="1" smtClean="0"/>
              <a:t>zavod</a:t>
            </a:r>
            <a:r>
              <a:rPr lang="cs-CZ" sz="1200" dirty="0" smtClean="0"/>
              <a:t> za statistiku</a:t>
            </a:r>
            <a:endParaRPr lang="cs-CZ" sz="1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196752"/>
            <a:ext cx="5761219" cy="290164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93767" y="4235622"/>
            <a:ext cx="537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Pšenice</a:t>
            </a:r>
          </a:p>
          <a:p>
            <a:r>
              <a:rPr lang="cs-CZ" sz="1600" dirty="0" smtClean="0"/>
              <a:t>Ječmen </a:t>
            </a:r>
          </a:p>
        </p:txBody>
      </p:sp>
    </p:spTree>
    <p:extLst>
      <p:ext uri="{BB962C8B-B14F-4D97-AF65-F5344CB8AC3E}">
        <p14:creationId xmlns:p14="http://schemas.microsoft.com/office/powerpoint/2010/main" val="2623686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72EBE06-D94A-443C-A9F9-44AD2FC05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89" y="2636912"/>
            <a:ext cx="1862757" cy="3592438"/>
          </a:xfrm>
        </p:spPr>
        <p:txBody>
          <a:bodyPr/>
          <a:lstStyle/>
          <a:p>
            <a:r>
              <a:rPr lang="cs-CZ" dirty="0" smtClean="0"/>
              <a:t>Srbsko má výhodnou geografickou pozici a díky stávající i nově budované dopravní infrastruktuře je v dosažitelné dopravní vzdálenosti i s ohledem na přepravu čerstvých potravin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34CC4B-C26A-46F7-A778-80EB991F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9" y="1599988"/>
            <a:ext cx="1862757" cy="742403"/>
          </a:xfrm>
        </p:spPr>
        <p:txBody>
          <a:bodyPr>
            <a:noAutofit/>
          </a:bodyPr>
          <a:lstStyle/>
          <a:p>
            <a:r>
              <a:rPr lang="cs-CZ" sz="1600" dirty="0" smtClean="0"/>
              <a:t>Přednost geografické pozice</a:t>
            </a:r>
            <a:endParaRPr lang="cs-CZ" sz="1600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CF882553-C7EE-4878-B95E-6B79BA68F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1" y="1029013"/>
            <a:ext cx="6150277" cy="4799975"/>
          </a:xfrm>
        </p:spPr>
      </p:pic>
    </p:spTree>
    <p:extLst>
      <p:ext uri="{BB962C8B-B14F-4D97-AF65-F5344CB8AC3E}">
        <p14:creationId xmlns:p14="http://schemas.microsoft.com/office/powerpoint/2010/main" val="173125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Srbsko – priority rozvoje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Technologie zemědělské výroby</a:t>
            </a:r>
          </a:p>
          <a:p>
            <a:pPr lvl="1"/>
            <a:r>
              <a:rPr lang="cs-CZ" sz="1600" dirty="0" smtClean="0"/>
              <a:t>Zemědělské stroje</a:t>
            </a:r>
          </a:p>
          <a:p>
            <a:pPr lvl="1"/>
            <a:r>
              <a:rPr lang="cs-CZ" sz="1600" dirty="0" smtClean="0"/>
              <a:t>Vybavení stájí</a:t>
            </a:r>
          </a:p>
          <a:p>
            <a:pPr lvl="1"/>
            <a:r>
              <a:rPr lang="cs-CZ" sz="1600" dirty="0" smtClean="0"/>
              <a:t>Systémy zavlažování</a:t>
            </a:r>
          </a:p>
          <a:p>
            <a:pPr lvl="1"/>
            <a:r>
              <a:rPr lang="cs-CZ" sz="1600" dirty="0" smtClean="0"/>
              <a:t>Skladovací kapacity</a:t>
            </a:r>
          </a:p>
          <a:p>
            <a:pPr lvl="1"/>
            <a:endParaRPr lang="cs-CZ" sz="1600" dirty="0" smtClean="0"/>
          </a:p>
          <a:p>
            <a:r>
              <a:rPr lang="cs-CZ" sz="1800" dirty="0" smtClean="0"/>
              <a:t>Technologie zpracování zemědělské produkce </a:t>
            </a:r>
          </a:p>
          <a:p>
            <a:pPr lvl="1"/>
            <a:r>
              <a:rPr lang="cs-CZ" sz="1600" dirty="0" smtClean="0"/>
              <a:t>Moderní technologie na zpracování ovoce a zeleniny</a:t>
            </a:r>
          </a:p>
          <a:p>
            <a:pPr lvl="1"/>
            <a:r>
              <a:rPr lang="cs-CZ" sz="1600" dirty="0" smtClean="0"/>
              <a:t>Chladírenské a mrazírenské provozy</a:t>
            </a:r>
          </a:p>
          <a:p>
            <a:pPr lvl="1"/>
            <a:r>
              <a:rPr lang="cs-CZ" sz="1600" dirty="0" smtClean="0"/>
              <a:t>Technologie zpracování mléka a masa</a:t>
            </a:r>
          </a:p>
          <a:p>
            <a:pPr lvl="1"/>
            <a:endParaRPr lang="cs-CZ" sz="1600" dirty="0" smtClean="0"/>
          </a:p>
          <a:p>
            <a:r>
              <a:rPr lang="cs-CZ" sz="1800" dirty="0" smtClean="0"/>
              <a:t>Podpora rozvoje vinařství</a:t>
            </a:r>
          </a:p>
          <a:p>
            <a:pPr lvl="1"/>
            <a:r>
              <a:rPr lang="cs-CZ" sz="1600" dirty="0" smtClean="0"/>
              <a:t>V následujících letech plán na dosažení trojnásobné produkce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348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Srbsko – prostředky k dosažení priorit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Subvence do jednotlivých sektorů zemědělské výroby</a:t>
            </a:r>
          </a:p>
          <a:p>
            <a:endParaRPr lang="cs-CZ" sz="1800" dirty="0" smtClean="0"/>
          </a:p>
          <a:p>
            <a:r>
              <a:rPr lang="cs-CZ" sz="1800" dirty="0" smtClean="0"/>
              <a:t>Možnost čerpání zdrojů z fondů IPARD </a:t>
            </a:r>
          </a:p>
          <a:p>
            <a:endParaRPr lang="cs-CZ" sz="1800" dirty="0" smtClean="0"/>
          </a:p>
          <a:p>
            <a:r>
              <a:rPr lang="cs-CZ" sz="1800" dirty="0" smtClean="0"/>
              <a:t>Výhodné půjčky do zemědělského a potravinářského sektoru</a:t>
            </a:r>
          </a:p>
          <a:p>
            <a:endParaRPr lang="cs-CZ" sz="1800" dirty="0" smtClean="0"/>
          </a:p>
          <a:p>
            <a:r>
              <a:rPr lang="cs-CZ" sz="1800" dirty="0" smtClean="0"/>
              <a:t>Podpora vstupu zahraničních investorů</a:t>
            </a:r>
          </a:p>
          <a:p>
            <a:pPr lvl="1"/>
            <a:r>
              <a:rPr lang="cs-CZ" sz="1600" dirty="0"/>
              <a:t>nabízí úlevy v oblasti daní (např. při investici nad 8,5 mil. EUR a vzniku min. 100 pracovních míst je investor osvobozen od placení daní na 10 let.), cel, zaměstnanosti, svobodných zón, stavebních pozemků, atd.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14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Srbsko – zahraniční investice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Podle </a:t>
            </a:r>
            <a:r>
              <a:rPr lang="cs-CZ" sz="1800" dirty="0"/>
              <a:t>zveřejněné analýzy „</a:t>
            </a:r>
            <a:r>
              <a:rPr lang="cs-CZ" sz="1800" b="1" dirty="0"/>
              <a:t>IBM Global Location Trends 2019</a:t>
            </a:r>
            <a:r>
              <a:rPr lang="cs-CZ" sz="1800" dirty="0"/>
              <a:t>“ bylo dokonce </a:t>
            </a:r>
            <a:r>
              <a:rPr lang="cs-CZ" sz="1800" b="1" dirty="0"/>
              <a:t>Srbsko</a:t>
            </a:r>
            <a:r>
              <a:rPr lang="cs-CZ" sz="1800" dirty="0"/>
              <a:t> vyhodnoceno </a:t>
            </a:r>
            <a:r>
              <a:rPr lang="cs-CZ" sz="1800" b="1" dirty="0"/>
              <a:t>na prvním místě ve světě z hlediska objemu přímých zahraničních investic</a:t>
            </a:r>
            <a:r>
              <a:rPr lang="cs-CZ" sz="1800" dirty="0"/>
              <a:t>. 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b="1" dirty="0" smtClean="0"/>
              <a:t>Od </a:t>
            </a:r>
            <a:r>
              <a:rPr lang="cs-CZ" sz="1800" b="1" dirty="0"/>
              <a:t>roku 2001 dosáhly zahraniční investice do srbského sektoru zemědělství a potravinářství více než 3 mld. €.</a:t>
            </a:r>
            <a:r>
              <a:rPr lang="cs-CZ" sz="1800" dirty="0"/>
              <a:t> 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Investovali </a:t>
            </a:r>
            <a:r>
              <a:rPr lang="cs-CZ" sz="1800" dirty="0"/>
              <a:t>zde např. </a:t>
            </a:r>
            <a:r>
              <a:rPr lang="cs-CZ" sz="1800" b="1" dirty="0"/>
              <a:t>ABInBev, Carlsberg, Heineken, Meggle, Nestle, Pepsico, </a:t>
            </a:r>
            <a:r>
              <a:rPr lang="cs-CZ" sz="1800" b="1" dirty="0" err="1" smtClean="0"/>
              <a:t>Rauch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Salford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Mattoni</a:t>
            </a:r>
            <a:r>
              <a:rPr lang="cs-CZ" sz="1800" b="1" dirty="0" smtClean="0"/>
              <a:t> </a:t>
            </a:r>
            <a:r>
              <a:rPr lang="cs-CZ" sz="1800" b="1" dirty="0"/>
              <a:t>1873 a.s</a:t>
            </a:r>
            <a:r>
              <a:rPr lang="cs-CZ" sz="1800" b="1" dirty="0" smtClean="0"/>
              <a:t>.,</a:t>
            </a:r>
          </a:p>
          <a:p>
            <a:endParaRPr lang="cs-CZ" sz="1800" b="1" dirty="0" smtClean="0"/>
          </a:p>
          <a:p>
            <a:r>
              <a:rPr lang="cs-CZ" sz="1800" dirty="0" smtClean="0"/>
              <a:t>má </a:t>
            </a:r>
            <a:r>
              <a:rPr lang="cs-CZ" sz="1800" dirty="0"/>
              <a:t>připraveno </a:t>
            </a:r>
            <a:r>
              <a:rPr lang="cs-CZ" sz="1800" b="1" dirty="0"/>
              <a:t>řadu projektů v oblasti zemědělství a potravinářského průmyslu</a:t>
            </a:r>
            <a:r>
              <a:rPr lang="cs-CZ" sz="1800" dirty="0"/>
              <a:t>, které </a:t>
            </a:r>
            <a:r>
              <a:rPr lang="cs-CZ" sz="1800" b="1" dirty="0"/>
              <a:t>nabízí zahraničním investorům.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026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dovozci sušeného mléka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INDUSTRIJA  SMRZNUTE HRANE FRIKOM </a:t>
            </a:r>
            <a:r>
              <a:rPr lang="cs-CZ" sz="1800" dirty="0" err="1"/>
              <a:t>d.o.o</a:t>
            </a:r>
            <a:r>
              <a:rPr lang="cs-CZ" sz="1800" dirty="0"/>
              <a:t> </a:t>
            </a:r>
            <a:r>
              <a:rPr lang="cs-CZ" sz="1800" dirty="0" smtClean="0"/>
              <a:t>              </a:t>
            </a:r>
            <a:r>
              <a:rPr lang="cs-CZ" sz="1800" dirty="0" smtClean="0">
                <a:hlinkClick r:id="rId2"/>
              </a:rPr>
              <a:t>www.frikom.com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err="1" smtClean="0"/>
              <a:t>Soko</a:t>
            </a:r>
            <a:r>
              <a:rPr lang="cs-CZ" sz="1800" dirty="0" smtClean="0"/>
              <a:t> </a:t>
            </a:r>
            <a:r>
              <a:rPr lang="cs-CZ" sz="1800" dirty="0" err="1"/>
              <a:t>Štark</a:t>
            </a:r>
            <a:r>
              <a:rPr lang="cs-CZ" sz="1800" dirty="0"/>
              <a:t> </a:t>
            </a:r>
            <a:r>
              <a:rPr lang="cs-CZ" sz="1800" dirty="0" err="1"/>
              <a:t>d.o.o</a:t>
            </a:r>
            <a:r>
              <a:rPr lang="cs-CZ" sz="1800" dirty="0"/>
              <a:t> Beograd (</a:t>
            </a:r>
            <a:r>
              <a:rPr lang="cs-CZ" sz="1800" dirty="0" err="1" smtClean="0"/>
              <a:t>Atlantic</a:t>
            </a:r>
            <a:r>
              <a:rPr lang="cs-CZ" sz="1800" dirty="0" smtClean="0"/>
              <a:t> </a:t>
            </a:r>
            <a:r>
              <a:rPr lang="cs-CZ" sz="1800" dirty="0"/>
              <a:t>grupa) 			      </a:t>
            </a:r>
            <a:r>
              <a:rPr lang="cs-CZ" sz="1800" dirty="0" smtClean="0">
                <a:hlinkClick r:id="rId3"/>
              </a:rPr>
              <a:t>www.stark.rs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„</a:t>
            </a:r>
            <a:r>
              <a:rPr lang="cs-CZ" sz="1800" dirty="0"/>
              <a:t>PIONIR“ </a:t>
            </a:r>
            <a:r>
              <a:rPr lang="cs-CZ" sz="1800" dirty="0" err="1"/>
              <a:t>d.o.o</a:t>
            </a:r>
            <a:r>
              <a:rPr lang="cs-CZ" sz="1800" dirty="0"/>
              <a:t>.						  </a:t>
            </a:r>
            <a:r>
              <a:rPr lang="cs-CZ" sz="1800" dirty="0" smtClean="0"/>
              <a:t>      </a:t>
            </a:r>
            <a:r>
              <a:rPr lang="cs-CZ" sz="1800" dirty="0" smtClean="0">
                <a:hlinkClick r:id="rId4"/>
              </a:rPr>
              <a:t>www.a-pionir.com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SOMBOLED </a:t>
            </a:r>
            <a:r>
              <a:rPr lang="cs-CZ" sz="1800" dirty="0" err="1"/>
              <a:t>d.o.o</a:t>
            </a:r>
            <a:r>
              <a:rPr lang="cs-CZ" sz="1800" dirty="0"/>
              <a:t>. (</a:t>
            </a:r>
            <a:r>
              <a:rPr lang="cs-CZ" sz="1800" dirty="0" err="1"/>
              <a:t>Lactalis</a:t>
            </a:r>
            <a:r>
              <a:rPr lang="cs-CZ" sz="1800" dirty="0"/>
              <a:t>)					       </a:t>
            </a:r>
            <a:r>
              <a:rPr lang="cs-CZ" sz="1800" dirty="0" smtClean="0">
                <a:hlinkClick r:id="rId5"/>
              </a:rPr>
              <a:t>www.somboled.rs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err="1" smtClean="0"/>
              <a:t>Bambi</a:t>
            </a:r>
            <a:r>
              <a:rPr lang="cs-CZ" sz="1800" dirty="0" smtClean="0"/>
              <a:t> </a:t>
            </a:r>
            <a:r>
              <a:rPr lang="cs-CZ" sz="1800" dirty="0" err="1"/>
              <a:t>a.d</a:t>
            </a:r>
            <a:r>
              <a:rPr lang="cs-CZ" sz="1800" dirty="0"/>
              <a:t>. (</a:t>
            </a:r>
            <a:r>
              <a:rPr lang="cs-CZ" sz="1800" dirty="0" err="1"/>
              <a:t>Danube</a:t>
            </a:r>
            <a:r>
              <a:rPr lang="cs-CZ" sz="1800" dirty="0"/>
              <a:t> </a:t>
            </a:r>
            <a:r>
              <a:rPr lang="cs-CZ" sz="1800" dirty="0" err="1"/>
              <a:t>foods</a:t>
            </a:r>
            <a:r>
              <a:rPr lang="cs-CZ" sz="1800" dirty="0"/>
              <a:t> grup)				       </a:t>
            </a:r>
            <a:r>
              <a:rPr lang="cs-CZ" sz="1800" dirty="0" smtClean="0">
                <a:hlinkClick r:id="rId6"/>
              </a:rPr>
              <a:t>www.bambi.rs</a:t>
            </a:r>
            <a:endParaRPr lang="cs-CZ" sz="1800" dirty="0" smtClean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1805687" cy="118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92" y="908720"/>
            <a:ext cx="1619280" cy="161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1361306" cy="65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0" y="3717032"/>
            <a:ext cx="1221063" cy="12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70" y="5013176"/>
            <a:ext cx="1108275" cy="7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6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Roční </a:t>
            </a:r>
            <a:r>
              <a:rPr lang="cs-CZ" sz="1800" b="1" dirty="0" smtClean="0"/>
              <a:t>produkce byla cca. 5,5 miliónů hektolitrů</a:t>
            </a:r>
          </a:p>
          <a:p>
            <a:r>
              <a:rPr lang="cs-CZ" sz="1800" b="1" dirty="0" smtClean="0"/>
              <a:t>Pád </a:t>
            </a:r>
            <a:r>
              <a:rPr lang="cs-CZ" sz="1800" b="1" dirty="0"/>
              <a:t>spotřeby </a:t>
            </a:r>
            <a:r>
              <a:rPr lang="cs-CZ" sz="1800" dirty="0"/>
              <a:t>piva v Srbsku </a:t>
            </a:r>
            <a:r>
              <a:rPr lang="cs-CZ" sz="1800" dirty="0" smtClean="0"/>
              <a:t>celkem cca. </a:t>
            </a:r>
            <a:r>
              <a:rPr lang="cs-CZ" sz="1800" b="1" dirty="0" smtClean="0"/>
              <a:t>o </a:t>
            </a:r>
            <a:r>
              <a:rPr lang="cs-CZ" sz="1800" b="1" dirty="0"/>
              <a:t>10 %. </a:t>
            </a:r>
            <a:endParaRPr lang="cs-CZ" sz="1800" b="1" dirty="0" smtClean="0"/>
          </a:p>
          <a:p>
            <a:r>
              <a:rPr lang="cs-CZ" sz="1800" dirty="0" smtClean="0"/>
              <a:t>Velký </a:t>
            </a:r>
            <a:r>
              <a:rPr lang="cs-CZ" sz="1800" dirty="0"/>
              <a:t>propad spotřeby piva v restauracích a kavárnách byl částečně nahrazen růstem prodeje piva v maloobchodě.  </a:t>
            </a:r>
            <a:endParaRPr lang="cs-CZ" sz="1800" dirty="0" smtClean="0"/>
          </a:p>
          <a:p>
            <a:r>
              <a:rPr lang="cs-CZ" sz="1800" dirty="0" smtClean="0"/>
              <a:t>Nejvíce</a:t>
            </a:r>
            <a:r>
              <a:rPr lang="cs-CZ" sz="1800" b="1" dirty="0" smtClean="0"/>
              <a:t> </a:t>
            </a:r>
            <a:r>
              <a:rPr lang="cs-CZ" sz="1800" dirty="0"/>
              <a:t>však byly postiženy minipivovary, kterým prodej poklesl až o 90 %. </a:t>
            </a:r>
            <a:endParaRPr lang="cs-CZ" sz="1800" dirty="0" smtClean="0"/>
          </a:p>
          <a:p>
            <a:r>
              <a:rPr lang="cs-CZ" sz="1800" dirty="0" smtClean="0"/>
              <a:t>Srbsko </a:t>
            </a:r>
            <a:r>
              <a:rPr lang="cs-CZ" sz="1800" dirty="0"/>
              <a:t>je pivařská země a </a:t>
            </a:r>
            <a:r>
              <a:rPr lang="cs-CZ" sz="1800" b="1" dirty="0"/>
              <a:t>pivní průmysl </a:t>
            </a:r>
            <a:r>
              <a:rPr lang="cs-CZ" sz="1800" dirty="0"/>
              <a:t>generuje </a:t>
            </a:r>
            <a:r>
              <a:rPr lang="cs-CZ" sz="1800" b="1" dirty="0"/>
              <a:t>3,5 procenta celkových příjmů srbského státního rozpočtu</a:t>
            </a:r>
            <a:r>
              <a:rPr lang="cs-CZ" sz="1800" b="1" dirty="0" smtClean="0"/>
              <a:t>.</a:t>
            </a:r>
          </a:p>
          <a:p>
            <a:r>
              <a:rPr lang="cs-CZ" sz="1800" b="1" dirty="0" smtClean="0"/>
              <a:t>Srbsko</a:t>
            </a:r>
            <a:r>
              <a:rPr lang="cs-CZ" sz="1800" dirty="0" smtClean="0"/>
              <a:t> bylo podle </a:t>
            </a:r>
            <a:r>
              <a:rPr lang="cs-CZ" sz="1800" dirty="0"/>
              <a:t>údajů EUROSTATU </a:t>
            </a:r>
            <a:r>
              <a:rPr lang="cs-CZ" sz="1800" dirty="0" smtClean="0"/>
              <a:t>v roce 2019 druhým </a:t>
            </a:r>
            <a:r>
              <a:rPr lang="cs-CZ" sz="1800" dirty="0"/>
              <a:t>největším </a:t>
            </a:r>
            <a:r>
              <a:rPr lang="cs-CZ" sz="1800" dirty="0" smtClean="0"/>
              <a:t>vývozcem </a:t>
            </a:r>
            <a:r>
              <a:rPr lang="cs-CZ" sz="1800" dirty="0"/>
              <a:t>piva do EU hned za Mexikem a </a:t>
            </a:r>
            <a:r>
              <a:rPr lang="cs-CZ" sz="1800" dirty="0" smtClean="0"/>
              <a:t>před USA</a:t>
            </a:r>
            <a:r>
              <a:rPr lang="cs-CZ" sz="1800" dirty="0"/>
              <a:t>. </a:t>
            </a:r>
            <a:endParaRPr lang="cs-CZ" sz="1800" dirty="0" smtClean="0"/>
          </a:p>
          <a:p>
            <a:r>
              <a:rPr lang="cs-CZ" sz="1800" dirty="0"/>
              <a:t>Trh ovládají </a:t>
            </a:r>
            <a:r>
              <a:rPr lang="cs-CZ" sz="1800" b="1" dirty="0"/>
              <a:t>tři společnosti (94%):  </a:t>
            </a:r>
            <a:r>
              <a:rPr lang="cs-CZ" sz="1800" b="1" dirty="0" err="1" smtClean="0"/>
              <a:t>Molson</a:t>
            </a:r>
            <a:r>
              <a:rPr lang="cs-CZ" sz="1800" b="1" dirty="0" smtClean="0"/>
              <a:t> </a:t>
            </a:r>
            <a:r>
              <a:rPr lang="cs-CZ" sz="1800" b="1" dirty="0" err="1"/>
              <a:t>Coors</a:t>
            </a:r>
            <a:r>
              <a:rPr lang="cs-CZ" sz="1800" b="1" dirty="0"/>
              <a:t> </a:t>
            </a:r>
            <a:r>
              <a:rPr lang="cs-CZ" sz="1800" b="1" dirty="0" err="1"/>
              <a:t>Brewing</a:t>
            </a:r>
            <a:r>
              <a:rPr lang="cs-CZ" sz="1800" b="1" dirty="0"/>
              <a:t> </a:t>
            </a:r>
            <a:r>
              <a:rPr lang="cs-CZ" sz="1800" b="1" dirty="0" err="1"/>
              <a:t>Company</a:t>
            </a:r>
            <a:r>
              <a:rPr lang="cs-CZ" sz="1800" b="1" dirty="0"/>
              <a:t> </a:t>
            </a:r>
            <a:r>
              <a:rPr lang="cs-CZ" sz="1800" dirty="0"/>
              <a:t>(Jelen, </a:t>
            </a:r>
            <a:r>
              <a:rPr lang="cs-CZ" sz="1800" dirty="0" smtClean="0"/>
              <a:t>Staropramen), </a:t>
            </a:r>
            <a:r>
              <a:rPr lang="cs-CZ" sz="1800" b="1" dirty="0" err="1" smtClean="0"/>
              <a:t>Carlsberg</a:t>
            </a:r>
            <a:r>
              <a:rPr lang="cs-CZ" sz="1800" dirty="0" smtClean="0"/>
              <a:t> </a:t>
            </a:r>
            <a:r>
              <a:rPr lang="cs-CZ" sz="1800" dirty="0"/>
              <a:t>(</a:t>
            </a:r>
            <a:r>
              <a:rPr lang="cs-CZ" sz="1800" dirty="0" err="1" smtClean="0"/>
              <a:t>Lav</a:t>
            </a:r>
            <a:r>
              <a:rPr lang="cs-CZ" sz="1800" dirty="0" smtClean="0"/>
              <a:t>+ dovozce </a:t>
            </a:r>
            <a:r>
              <a:rPr lang="cs-CZ" sz="1800" dirty="0"/>
              <a:t>Budějovického </a:t>
            </a:r>
            <a:r>
              <a:rPr lang="cs-CZ" sz="1800" dirty="0" smtClean="0"/>
              <a:t>Budvaru), </a:t>
            </a:r>
            <a:r>
              <a:rPr lang="cs-CZ" sz="1800" b="1" dirty="0" err="1" smtClean="0"/>
              <a:t>Heineken</a:t>
            </a:r>
            <a:r>
              <a:rPr lang="cs-CZ" sz="1800" b="1" dirty="0" smtClean="0"/>
              <a:t> </a:t>
            </a:r>
            <a:r>
              <a:rPr lang="cs-CZ" sz="1800" dirty="0"/>
              <a:t>(</a:t>
            </a:r>
            <a:r>
              <a:rPr lang="cs-CZ" sz="1800" dirty="0" err="1" smtClean="0"/>
              <a:t>Zaječarsko+Krušovice</a:t>
            </a:r>
            <a:r>
              <a:rPr lang="cs-CZ" sz="1800" dirty="0" smtClean="0"/>
              <a:t>)</a:t>
            </a:r>
            <a:endParaRPr lang="cs-CZ" sz="1800" dirty="0"/>
          </a:p>
          <a:p>
            <a:r>
              <a:rPr lang="cs-CZ" sz="1800" b="1" dirty="0" smtClean="0"/>
              <a:t>Zotavení pivního </a:t>
            </a:r>
            <a:r>
              <a:rPr lang="cs-CZ" sz="1800" b="1" dirty="0"/>
              <a:t>trhu </a:t>
            </a:r>
            <a:r>
              <a:rPr lang="cs-CZ" sz="1800" dirty="0"/>
              <a:t>v Srbsku </a:t>
            </a:r>
            <a:r>
              <a:rPr lang="cs-CZ" sz="1800" b="1" dirty="0"/>
              <a:t>bude záviset na restauracích, hotelech a kavárnách</a:t>
            </a:r>
            <a:r>
              <a:rPr lang="cs-CZ" sz="1800" dirty="0"/>
              <a:t>, které mají běžně podíl na spotřebě piva kolem 30 % (nyní asi 5 </a:t>
            </a:r>
            <a:r>
              <a:rPr lang="cs-CZ" sz="1800" dirty="0" smtClean="0"/>
              <a:t>%).</a:t>
            </a:r>
          </a:p>
          <a:p>
            <a:r>
              <a:rPr lang="cs-CZ" sz="1800" dirty="0" smtClean="0"/>
              <a:t> </a:t>
            </a:r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2076"/>
            <a:ext cx="1927101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924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střední vlevo">
            <a:extLst>
              <a:ext uri="{FF2B5EF4-FFF2-40B4-BE49-F238E27FC236}">
                <a16:creationId xmlns:a16="http://schemas.microsoft.com/office/drawing/2014/main" id="{175AAC3A-6BF2-480C-A3E8-F3A687ADD6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5" y="1029433"/>
            <a:ext cx="3626708" cy="4799135"/>
          </a:xfrm>
        </p:spPr>
      </p:pic>
      <p:sp>
        <p:nvSpPr>
          <p:cNvPr id="4" name="Položky obsahu">
            <a:extLst>
              <a:ext uri="{FF2B5EF4-FFF2-40B4-BE49-F238E27FC236}">
                <a16:creationId xmlns:a16="http://schemas.microsoft.com/office/drawing/2014/main" id="{6DF8A153-2FC8-4BD0-93A8-72F84577A6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 smtClean="0"/>
              <a:t>Michal Kulík </a:t>
            </a:r>
            <a:r>
              <a:rPr lang="cs-CZ" dirty="0" smtClean="0"/>
              <a:t>(MZE </a:t>
            </a:r>
            <a:r>
              <a:rPr lang="cs-CZ" dirty="0"/>
              <a:t>ČR) – Proexportní nástroje pro rok 2021 - mise, účast na veletrzích a marketingové projekty</a:t>
            </a:r>
          </a:p>
          <a:p>
            <a:pPr lvl="0"/>
            <a:r>
              <a:rPr lang="cs-CZ" b="1" dirty="0"/>
              <a:t>Vladimír Váňa </a:t>
            </a:r>
            <a:r>
              <a:rPr lang="cs-CZ" dirty="0"/>
              <a:t>(ZÚ Bělehrad) – Informace o aktuální situaci a projektech (zejména v oblasti pivovarnictví, dodávek zvířat a genetiky, zdravých potravin a technologií pro živočišnou výrobu)</a:t>
            </a:r>
          </a:p>
          <a:p>
            <a:pPr lvl="0"/>
            <a:r>
              <a:rPr lang="cs-CZ" b="1" dirty="0" err="1"/>
              <a:t>Dejana</a:t>
            </a:r>
            <a:r>
              <a:rPr lang="cs-CZ" b="1" dirty="0"/>
              <a:t> </a:t>
            </a:r>
            <a:r>
              <a:rPr lang="cs-CZ" b="1" dirty="0" err="1"/>
              <a:t>Drakuličová</a:t>
            </a:r>
            <a:r>
              <a:rPr lang="cs-CZ" b="1" dirty="0"/>
              <a:t> </a:t>
            </a:r>
            <a:r>
              <a:rPr lang="cs-CZ" b="1" dirty="0" err="1"/>
              <a:t>Schoch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enovation</a:t>
            </a:r>
            <a:r>
              <a:rPr lang="cs-CZ" dirty="0"/>
              <a:t> Western </a:t>
            </a:r>
            <a:r>
              <a:rPr lang="cs-CZ" dirty="0" err="1"/>
              <a:t>Balkans</a:t>
            </a:r>
            <a:r>
              <a:rPr lang="cs-CZ" dirty="0"/>
              <a:t>) -</a:t>
            </a:r>
            <a:r>
              <a:rPr lang="cs-CZ" b="1" dirty="0"/>
              <a:t> </a:t>
            </a:r>
            <a:r>
              <a:rPr lang="cs-CZ" dirty="0"/>
              <a:t>Přehled o zemědělském prostředí v Srbsku s důrazem na možnosti exportu českých výrobků a technologií     (v českém jazyce)</a:t>
            </a:r>
          </a:p>
          <a:p>
            <a:pPr lvl="0"/>
            <a:r>
              <a:rPr lang="cs-CZ" b="1" dirty="0"/>
              <a:t>Vladimír Váňa </a:t>
            </a:r>
            <a:r>
              <a:rPr lang="cs-CZ" dirty="0"/>
              <a:t>(ZÚ Bělehrad) – Možnosti přímé podpory v teritoriu západního Balkánu - individuální služby, prezentace, projekty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9588F9-E5FC-4876-9C88-6D580918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45746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Velké řetězce v Srbsku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BD2EF-15A9-478C-B161-1D5B41A511DA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71600" y="1340768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1600" dirty="0"/>
          </a:p>
          <a:p>
            <a:r>
              <a:rPr lang="sr-Latn-RS" sz="1600" dirty="0" smtClean="0"/>
              <a:t>Maxi</a:t>
            </a:r>
            <a:r>
              <a:rPr lang="sr-Latn-RS" sz="1600" dirty="0"/>
              <a:t>, tj. Delhaize Serbia </a:t>
            </a:r>
            <a:r>
              <a:rPr lang="cs-CZ" sz="1600" u="sng" dirty="0" smtClean="0">
                <a:hlinkClick r:id="rId2"/>
              </a:rPr>
              <a:t>www.maxi.rs</a:t>
            </a:r>
            <a:r>
              <a:rPr lang="cs-CZ" sz="1600" u="sng" dirty="0" smtClean="0"/>
              <a:t> </a:t>
            </a:r>
            <a:r>
              <a:rPr lang="cs-CZ" sz="1600" dirty="0" smtClean="0"/>
              <a:t> </a:t>
            </a:r>
            <a:r>
              <a:rPr lang="sr-Latn-RS" sz="1600" dirty="0"/>
              <a:t>je největší řetězec v Srbsku. </a:t>
            </a:r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r>
              <a:rPr lang="sr-Latn-RS" sz="1600" dirty="0" smtClean="0"/>
              <a:t>IDEA/MERKATOR/RODA </a:t>
            </a:r>
            <a:r>
              <a:rPr lang="cs-CZ" sz="1600" u="sng" dirty="0">
                <a:hlinkClick r:id="rId3"/>
              </a:rPr>
              <a:t>www.idea.rs</a:t>
            </a:r>
            <a:r>
              <a:rPr lang="cs-CZ" sz="1600" dirty="0"/>
              <a:t>, </a:t>
            </a:r>
            <a:r>
              <a:rPr lang="cs-CZ" sz="1600" u="sng" dirty="0">
                <a:hlinkClick r:id="rId4"/>
              </a:rPr>
              <a:t>www.roda.rs</a:t>
            </a:r>
            <a:r>
              <a:rPr lang="cs-CZ" sz="1600" dirty="0"/>
              <a:t>, </a:t>
            </a:r>
            <a:r>
              <a:rPr lang="cs-CZ" sz="1600" u="sng" dirty="0">
                <a:hlinkClick r:id="rId5"/>
              </a:rPr>
              <a:t>www.mercator.rs</a:t>
            </a:r>
            <a:r>
              <a:rPr lang="cs-CZ" sz="1600" dirty="0"/>
              <a:t> </a:t>
            </a:r>
            <a:r>
              <a:rPr lang="sr-Latn-RS" sz="1600" dirty="0"/>
              <a:t>– cca 300 </a:t>
            </a:r>
            <a:r>
              <a:rPr lang="sr-Latn-RS" sz="1600" dirty="0" smtClean="0"/>
              <a:t>prodejen a cca 36% trhu</a:t>
            </a:r>
          </a:p>
          <a:p>
            <a:endParaRPr lang="sr-Latn-RS" sz="1600" dirty="0"/>
          </a:p>
          <a:p>
            <a:r>
              <a:rPr lang="sr-Latn-RS" sz="1600" dirty="0" smtClean="0"/>
              <a:t>UNIVEREXPORT </a:t>
            </a:r>
            <a:r>
              <a:rPr lang="cs-CZ" sz="1600" u="sng" dirty="0" smtClean="0">
                <a:hlinkClick r:id="rId6"/>
              </a:rPr>
              <a:t>www.univerexport.rs</a:t>
            </a:r>
            <a:r>
              <a:rPr lang="sr-Latn-RS" sz="1600" dirty="0" smtClean="0"/>
              <a:t>.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DIS </a:t>
            </a:r>
            <a:r>
              <a:rPr lang="cs-CZ" sz="1600" u="sng" dirty="0" smtClean="0">
                <a:hlinkClick r:id="rId7"/>
              </a:rPr>
              <a:t>www.dis.rs</a:t>
            </a:r>
            <a:r>
              <a:rPr lang="cs-CZ" sz="1600" u="sng" dirty="0" smtClean="0"/>
              <a:t> </a:t>
            </a:r>
            <a:r>
              <a:rPr lang="sr-Latn-RS" sz="1600" dirty="0" smtClean="0"/>
              <a:t>.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TEMPO </a:t>
            </a:r>
            <a:r>
              <a:rPr lang="cs-CZ" sz="1600" u="sng" dirty="0" smtClean="0">
                <a:hlinkClick r:id="rId8"/>
              </a:rPr>
              <a:t>www.tempocentar.com</a:t>
            </a:r>
            <a:r>
              <a:rPr lang="sr-Latn-RS" sz="1600" dirty="0" smtClean="0"/>
              <a:t>. 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METRO </a:t>
            </a:r>
            <a:r>
              <a:rPr lang="sr-Latn-RS" sz="1600" u="sng" dirty="0" smtClean="0">
                <a:hlinkClick r:id="rId9"/>
              </a:rPr>
              <a:t>www.metro.rs</a:t>
            </a:r>
            <a:r>
              <a:rPr lang="sr-Latn-RS" sz="1600" dirty="0" smtClean="0"/>
              <a:t>. </a:t>
            </a:r>
          </a:p>
          <a:p>
            <a:endParaRPr lang="sr-Latn-RS" sz="1600" dirty="0"/>
          </a:p>
          <a:p>
            <a:endParaRPr lang="sr-Latn-RS" sz="1600" dirty="0" smtClean="0"/>
          </a:p>
          <a:p>
            <a:r>
              <a:rPr lang="sr-Latn-RS" sz="1600" dirty="0" smtClean="0"/>
              <a:t>Nejsilnější dodavatelé zahraničních výrobků z masa a mléka do těchto řetězců Silbo d.o.o. </a:t>
            </a:r>
            <a:r>
              <a:rPr lang="sr-Latn-RS" sz="1600" dirty="0" smtClean="0">
                <a:hlinkClick r:id="rId10"/>
              </a:rPr>
              <a:t>www.silbo.rs</a:t>
            </a:r>
            <a:r>
              <a:rPr lang="sr-Latn-RS" sz="1600" dirty="0" smtClean="0"/>
              <a:t> a Omnico </a:t>
            </a:r>
            <a:r>
              <a:rPr lang="sr-Latn-RS" sz="1600" dirty="0" smtClean="0">
                <a:hlinkClick r:id="rId11"/>
              </a:rPr>
              <a:t>www.omnico.rs</a:t>
            </a:r>
            <a:endParaRPr lang="sr-Latn-RS" sz="1600" dirty="0" smtClean="0"/>
          </a:p>
          <a:p>
            <a:endParaRPr lang="sr-Latn-RS" sz="1600" dirty="0" smtClean="0"/>
          </a:p>
          <a:p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1666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3" y="2132856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28583"/>
            <a:ext cx="1156147" cy="5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65686"/>
            <a:ext cx="598934" cy="5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1"/>
            <a:ext cx="1858888" cy="5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09" y="4797152"/>
            <a:ext cx="1352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8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Zdravá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V regionu je poměrně populární trend tzv. „zdravé výživy“ za tyto produkty jsou spotřebitelé ochotni si připlatit.</a:t>
            </a:r>
          </a:p>
          <a:p>
            <a:r>
              <a:rPr lang="cs-CZ" sz="1800" dirty="0" smtClean="0"/>
              <a:t>Tento druh potravin se prodává ve specializovaných malých prodejnách ve velkých městech. </a:t>
            </a:r>
          </a:p>
          <a:p>
            <a:endParaRPr lang="cs-CZ" sz="1800" dirty="0"/>
          </a:p>
          <a:p>
            <a:endParaRPr lang="cs-CZ" sz="1800" dirty="0" smtClean="0"/>
          </a:p>
          <a:p>
            <a:r>
              <a:rPr lang="cs-CZ" sz="1800" dirty="0" smtClean="0"/>
              <a:t>Místní dovozci spolupracující s českými výrobci:                               SKONEX </a:t>
            </a:r>
            <a:r>
              <a:rPr lang="cs-CZ" sz="1800" dirty="0" err="1" smtClean="0"/>
              <a:t>d.o.o</a:t>
            </a:r>
            <a:r>
              <a:rPr lang="cs-CZ" sz="1800" dirty="0" smtClean="0"/>
              <a:t>. </a:t>
            </a:r>
            <a:r>
              <a:rPr lang="cs-CZ" sz="1800" dirty="0" smtClean="0">
                <a:hlinkClick r:id="rId2"/>
              </a:rPr>
              <a:t>www.skonex.rs</a:t>
            </a:r>
            <a:r>
              <a:rPr lang="cs-CZ" sz="18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REPRO TRADE </a:t>
            </a:r>
            <a:r>
              <a:rPr lang="cs-CZ" sz="1800" dirty="0" err="1" smtClean="0"/>
              <a:t>d.o.o</a:t>
            </a:r>
            <a:r>
              <a:rPr lang="cs-CZ" sz="1800" dirty="0" smtClean="0"/>
              <a:t>. </a:t>
            </a:r>
            <a:r>
              <a:rPr lang="cs-CZ" sz="1800" dirty="0" smtClean="0">
                <a:hlinkClick r:id="rId3"/>
              </a:rPr>
              <a:t>www.reprotrade.co.rs</a:t>
            </a:r>
            <a:endParaRPr lang="cs-CZ" sz="1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6" y="4365104"/>
            <a:ext cx="2676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79" y="4293096"/>
            <a:ext cx="1083117" cy="105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41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Doporučený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 smtClean="0"/>
              <a:t>Přímý dovoz </a:t>
            </a:r>
            <a:r>
              <a:rPr lang="cs-CZ" sz="1600" dirty="0" smtClean="0"/>
              <a:t>praktikují jen některé velké subjekty, ve většině případů je nutný srbský </a:t>
            </a:r>
            <a:r>
              <a:rPr lang="cs-CZ" sz="1600" b="1" dirty="0" smtClean="0"/>
              <a:t>dovozce</a:t>
            </a:r>
            <a:r>
              <a:rPr lang="cs-CZ" sz="1600" dirty="0" smtClean="0"/>
              <a:t> - distributor. </a:t>
            </a:r>
          </a:p>
          <a:p>
            <a:r>
              <a:rPr lang="cs-CZ" sz="1600" dirty="0" smtClean="0"/>
              <a:t>Při jednání s místními subjekty je </a:t>
            </a:r>
            <a:r>
              <a:rPr lang="cs-CZ" sz="1600" b="1" dirty="0" smtClean="0"/>
              <a:t>vhodné firmu navštívit</a:t>
            </a:r>
            <a:r>
              <a:rPr lang="cs-CZ" sz="1600" dirty="0" smtClean="0"/>
              <a:t>. Návštěva je nejen pozitivně vnímána, ale </a:t>
            </a:r>
            <a:r>
              <a:rPr lang="cs-CZ" sz="1600" b="1" dirty="0" smtClean="0"/>
              <a:t>přesvědčíte se i o realitě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Zvažte výrobu přímo v regionu či akvizici zavedené firmy.</a:t>
            </a:r>
          </a:p>
          <a:p>
            <a:r>
              <a:rPr lang="cs-CZ" sz="1600" dirty="0" smtClean="0"/>
              <a:t>Vždy </a:t>
            </a:r>
            <a:r>
              <a:rPr lang="cs-CZ" sz="1600" dirty="0"/>
              <a:t>si prověřte platné celní sazby.</a:t>
            </a:r>
          </a:p>
          <a:p>
            <a:r>
              <a:rPr lang="cs-CZ" sz="1600" dirty="0" smtClean="0"/>
              <a:t>Srbsko </a:t>
            </a:r>
            <a:r>
              <a:rPr lang="cs-CZ" sz="1600" dirty="0"/>
              <a:t>není nuceno uznávat evropské certifikáty.</a:t>
            </a:r>
          </a:p>
          <a:p>
            <a:r>
              <a:rPr lang="cs-CZ" sz="1600" dirty="0"/>
              <a:t>Místní partner nutný. Bez osobního kontaktu to nepůjde - do vztahů musíte investovat čas. Je dobré znát národnost.</a:t>
            </a:r>
          </a:p>
          <a:p>
            <a:r>
              <a:rPr lang="cs-CZ" sz="1600" dirty="0" smtClean="0"/>
              <a:t>Nezanedbávejte </a:t>
            </a:r>
            <a:r>
              <a:rPr lang="cs-CZ" sz="1600" dirty="0"/>
              <a:t>cesty do Srbska (např. na zemědělský </a:t>
            </a:r>
            <a:r>
              <a:rPr lang="cs-CZ" sz="1600" b="1" dirty="0"/>
              <a:t>veletrh v Novém Sadu</a:t>
            </a:r>
            <a:r>
              <a:rPr lang="cs-CZ" sz="1600" dirty="0"/>
              <a:t>) a </a:t>
            </a:r>
            <a:r>
              <a:rPr lang="cs-CZ" sz="1600" b="1" dirty="0"/>
              <a:t>nezapomeňte partnera pozvat do ČR. </a:t>
            </a:r>
          </a:p>
          <a:p>
            <a:r>
              <a:rPr lang="cs-CZ" sz="1600" dirty="0" smtClean="0"/>
              <a:t>Spíše </a:t>
            </a:r>
            <a:r>
              <a:rPr lang="cs-CZ" sz="1600" dirty="0"/>
              <a:t>prověřovat, než důvěřovat. Srbové přehánějí. </a:t>
            </a:r>
          </a:p>
          <a:p>
            <a:r>
              <a:rPr lang="cs-CZ" sz="1600" dirty="0" smtClean="0"/>
              <a:t>Trpělivě</a:t>
            </a:r>
            <a:r>
              <a:rPr lang="cs-CZ" sz="1600" dirty="0"/>
              <a:t>, ale důsledně. Pokud místní </a:t>
            </a:r>
            <a:r>
              <a:rPr lang="cs-CZ" sz="1600" b="1" dirty="0"/>
              <a:t>partner říká</a:t>
            </a:r>
            <a:r>
              <a:rPr lang="cs-CZ" sz="1600" dirty="0"/>
              <a:t>, že to </a:t>
            </a:r>
            <a:r>
              <a:rPr lang="cs-CZ" sz="1600" b="1" dirty="0"/>
              <a:t>není problém</a:t>
            </a:r>
            <a:r>
              <a:rPr lang="cs-CZ" sz="1600" dirty="0"/>
              <a:t>, tak to </a:t>
            </a:r>
            <a:r>
              <a:rPr lang="cs-CZ" sz="1600" b="1" dirty="0"/>
              <a:t>často znamená, že problém pouze odkládá</a:t>
            </a:r>
            <a:r>
              <a:rPr lang="cs-CZ" sz="1600" b="1" dirty="0" smtClean="0"/>
              <a:t>.</a:t>
            </a:r>
            <a:endParaRPr lang="cs-CZ" sz="1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494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Srbsko – specifika obchodování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co se připravit</a:t>
            </a:r>
          </a:p>
          <a:p>
            <a:endParaRPr lang="cs-CZ" dirty="0"/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6096000" algn="r"/>
                <a:tab pos="6367463" algn="ctr"/>
                <a:tab pos="6640513" algn="l"/>
              </a:tabLst>
              <a:defRPr/>
            </a:pPr>
            <a:r>
              <a:rPr lang="cs-CZ" altLang="cs-CZ" dirty="0">
                <a:latin typeface="Georgia" pitchFamily="18" charset="0"/>
              </a:rPr>
              <a:t>Obchod je „osobní záležitost“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6096000" algn="r"/>
                <a:tab pos="6367463" algn="ctr"/>
                <a:tab pos="6640513" algn="l"/>
              </a:tabLst>
              <a:defRPr/>
            </a:pPr>
            <a:r>
              <a:rPr lang="cs-CZ" altLang="cs-CZ" dirty="0">
                <a:latin typeface="Georgia" pitchFamily="18" charset="0"/>
              </a:rPr>
              <a:t>Obchod se nedělá na dálku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6096000" algn="r"/>
                <a:tab pos="6367463" algn="ctr"/>
                <a:tab pos="6640513" algn="l"/>
              </a:tabLst>
              <a:defRPr/>
            </a:pPr>
            <a:r>
              <a:rPr lang="cs-CZ" altLang="cs-CZ" dirty="0">
                <a:latin typeface="Georgia" pitchFamily="18" charset="0"/>
              </a:rPr>
              <a:t>Obchoduje se s přáteli a ti se nemění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6096000" algn="r"/>
                <a:tab pos="6367463" algn="ctr"/>
                <a:tab pos="6640513" algn="l"/>
              </a:tabLst>
              <a:defRPr/>
            </a:pPr>
            <a:r>
              <a:rPr lang="cs-CZ" altLang="cs-CZ" dirty="0">
                <a:latin typeface="Georgia" pitchFamily="18" charset="0"/>
              </a:rPr>
              <a:t>Čas je relativní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6096000" algn="r"/>
                <a:tab pos="6367463" algn="ctr"/>
                <a:tab pos="6640513" algn="l"/>
              </a:tabLst>
              <a:defRPr/>
            </a:pPr>
            <a:r>
              <a:rPr lang="cs-CZ" altLang="cs-CZ" dirty="0" smtClean="0">
                <a:latin typeface="Georgia" pitchFamily="18" charset="0"/>
              </a:rPr>
              <a:t>Především u střední a starší generace raději </a:t>
            </a:r>
            <a:r>
              <a:rPr lang="cs-CZ" altLang="cs-CZ" dirty="0">
                <a:latin typeface="Georgia" pitchFamily="18" charset="0"/>
              </a:rPr>
              <a:t>česko-srbsky nežli anglicky nebo </a:t>
            </a:r>
            <a:r>
              <a:rPr lang="cs-CZ" altLang="cs-CZ" dirty="0" smtClean="0">
                <a:latin typeface="Georgia" pitchFamily="18" charset="0"/>
              </a:rPr>
              <a:t>německy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6096000" algn="r"/>
                <a:tab pos="6367463" algn="ctr"/>
                <a:tab pos="6640513" algn="l"/>
              </a:tabLst>
              <a:defRPr/>
            </a:pPr>
            <a:r>
              <a:rPr lang="cs-CZ" altLang="cs-CZ" dirty="0">
                <a:latin typeface="Georgia" pitchFamily="18" charset="0"/>
              </a:rPr>
              <a:t>„Všichni znají všechny“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tabLst>
                <a:tab pos="6096000" algn="r"/>
                <a:tab pos="6367463" algn="ctr"/>
                <a:tab pos="6640513" algn="l"/>
              </a:tabLst>
              <a:defRPr/>
            </a:pPr>
            <a:endParaRPr lang="cs-CZ" altLang="cs-CZ" dirty="0">
              <a:latin typeface="Georgia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084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přímé podpory v teritoriu </a:t>
            </a:r>
            <a:r>
              <a:rPr lang="cs-CZ" dirty="0" smtClean="0"/>
              <a:t>- </a:t>
            </a:r>
            <a:r>
              <a:rPr lang="cs-CZ" dirty="0"/>
              <a:t>individuální služby, prezentace,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Oficiální </a:t>
            </a:r>
            <a:r>
              <a:rPr lang="cs-CZ" sz="1600" dirty="0"/>
              <a:t>účast </a:t>
            </a:r>
            <a:r>
              <a:rPr lang="cs-CZ" sz="1600" dirty="0" err="1"/>
              <a:t>MZe</a:t>
            </a:r>
            <a:r>
              <a:rPr lang="cs-CZ" sz="1600" dirty="0"/>
              <a:t> ČR na </a:t>
            </a:r>
            <a:r>
              <a:rPr lang="cs-CZ" sz="1600" dirty="0" smtClean="0"/>
              <a:t>mezinárodním </a:t>
            </a:r>
            <a:r>
              <a:rPr lang="cs-CZ" sz="1600" dirty="0"/>
              <a:t>zemědělském veletrhu v Novém Sadě</a:t>
            </a:r>
            <a:endParaRPr lang="cs-CZ" sz="1600" dirty="0" smtClean="0"/>
          </a:p>
          <a:p>
            <a:r>
              <a:rPr lang="cs-CZ" sz="1600" dirty="0" smtClean="0"/>
              <a:t>I</a:t>
            </a:r>
            <a:r>
              <a:rPr lang="pt-BR" sz="1600" dirty="0" smtClean="0"/>
              <a:t>ncomingové </a:t>
            </a:r>
            <a:r>
              <a:rPr lang="pt-BR" sz="1600" dirty="0"/>
              <a:t>mise na Země </a:t>
            </a:r>
            <a:r>
              <a:rPr lang="pt-BR" sz="1600" dirty="0" smtClean="0"/>
              <a:t>živitelku</a:t>
            </a:r>
            <a:r>
              <a:rPr lang="cs-CZ" sz="1600" dirty="0" smtClean="0"/>
              <a:t> – dovozci skotu a inseminačních dávek, velcí chovatelé se zájmem o česká zvířata a technologii z Bosny a Hercegoviny a Srbska</a:t>
            </a:r>
          </a:p>
          <a:p>
            <a:r>
              <a:rPr lang="cs-CZ" sz="1600" dirty="0"/>
              <a:t>Individuální </a:t>
            </a:r>
            <a:r>
              <a:rPr lang="cs-CZ" sz="1600" dirty="0" smtClean="0"/>
              <a:t>služby</a:t>
            </a:r>
          </a:p>
          <a:p>
            <a:pPr lvl="1"/>
            <a:r>
              <a:rPr lang="cs-CZ" sz="1400" dirty="0"/>
              <a:t>-</a:t>
            </a:r>
          </a:p>
          <a:p>
            <a:r>
              <a:rPr lang="cs-CZ" sz="1600" dirty="0" smtClean="0"/>
              <a:t>Zvažované Incomingové mise podle vývoje pandemické situace a podle reálného zájmu v danou dobu:</a:t>
            </a:r>
          </a:p>
          <a:p>
            <a:pPr lvl="1"/>
            <a:r>
              <a:rPr lang="cs-CZ" sz="1400" dirty="0" smtClean="0"/>
              <a:t>v sektoru rybářství a zpracování ryb (dovozci a chovatelé).</a:t>
            </a:r>
          </a:p>
          <a:p>
            <a:pPr lvl="1"/>
            <a:r>
              <a:rPr lang="cs-CZ" sz="1400" dirty="0" smtClean="0"/>
              <a:t>v sektoru výroby piva – technologie minipivovarů a dodávky surovin</a:t>
            </a:r>
          </a:p>
          <a:p>
            <a:pPr lvl="1"/>
            <a:r>
              <a:rPr lang="cs-CZ" sz="1400" dirty="0" smtClean="0"/>
              <a:t>v sektoru výroby medu</a:t>
            </a:r>
          </a:p>
          <a:p>
            <a:pPr lvl="1"/>
            <a:r>
              <a:rPr lang="cs-CZ" sz="1400" dirty="0" smtClean="0"/>
              <a:t>v sektoru chovu jelenovitých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5"/>
            <a:ext cx="2736304" cy="1800199"/>
          </a:xfrm>
          <a:prstGeom prst="rect">
            <a:avLst/>
          </a:prstGeom>
        </p:spPr>
      </p:pic>
      <p:pic>
        <p:nvPicPr>
          <p:cNvPr id="1026" name="Picture 2" descr="D:\User_Data\psvobod1\Pictures\Sad_ČAČAK_prezent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2"/>
            <a:ext cx="28803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7932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PRIVREDNA KOMORA SRBIJE (</a:t>
            </a:r>
            <a:r>
              <a:rPr lang="cs-CZ" sz="1600" b="1" dirty="0" smtClean="0"/>
              <a:t>Hospodářská komora Srbska</a:t>
            </a:r>
            <a:r>
              <a:rPr lang="cs-CZ" sz="1600" dirty="0" smtClean="0"/>
              <a:t>) </a:t>
            </a:r>
            <a:r>
              <a:rPr lang="cs-CZ" sz="1600" dirty="0" smtClean="0">
                <a:hlinkClick r:id="rId2"/>
              </a:rPr>
              <a:t>www.pks.rs</a:t>
            </a:r>
            <a:endParaRPr lang="cs-CZ" sz="1600" dirty="0" smtClean="0"/>
          </a:p>
          <a:p>
            <a:r>
              <a:rPr lang="cs-CZ" sz="1600" dirty="0" smtClean="0"/>
              <a:t>RAZVOJNA  AGENCIJA  SRBIJE (</a:t>
            </a:r>
            <a:r>
              <a:rPr lang="cs-CZ" sz="1600" b="1" dirty="0" smtClean="0"/>
              <a:t>Rozvojová agentura Srbska</a:t>
            </a:r>
            <a:r>
              <a:rPr lang="cs-CZ" sz="1600" dirty="0" smtClean="0"/>
              <a:t>) www.ras.rs</a:t>
            </a:r>
          </a:p>
          <a:p>
            <a:r>
              <a:rPr lang="cs-CZ" sz="1600" dirty="0" smtClean="0"/>
              <a:t>AGENCIJA ZA PRIVREDNE REGISTRE (</a:t>
            </a:r>
            <a:r>
              <a:rPr lang="cs-CZ" sz="1600" b="1" dirty="0" smtClean="0"/>
              <a:t>Obchodní rejstřík </a:t>
            </a:r>
            <a:r>
              <a:rPr lang="cs-CZ" sz="1600" dirty="0" smtClean="0"/>
              <a:t>- stránkách lze nalézt řadu informací o srbských firmách.) </a:t>
            </a:r>
            <a:r>
              <a:rPr lang="cs-CZ" sz="1600" dirty="0" smtClean="0">
                <a:hlinkClick r:id="rId3"/>
              </a:rPr>
              <a:t>www.apr.gov.rs</a:t>
            </a:r>
            <a:endParaRPr lang="cs-CZ" sz="1600" dirty="0" smtClean="0"/>
          </a:p>
          <a:p>
            <a:r>
              <a:rPr lang="cs-CZ" sz="1600" dirty="0" smtClean="0"/>
              <a:t>NARODNA BANKA SRBIJE (</a:t>
            </a:r>
            <a:r>
              <a:rPr lang="cs-CZ" sz="1600" b="1" dirty="0" smtClean="0"/>
              <a:t>Srbská národní banka</a:t>
            </a:r>
            <a:r>
              <a:rPr lang="cs-CZ" sz="1600" dirty="0" smtClean="0"/>
              <a:t>. Na jejích stránkách lze nalézt základní informaci o finančním stavu srbských firem.) </a:t>
            </a:r>
            <a:r>
              <a:rPr lang="cs-CZ" sz="1600" dirty="0" smtClean="0">
                <a:hlinkClick r:id="rId4"/>
              </a:rPr>
              <a:t>www.nbs.rs</a:t>
            </a:r>
            <a:endParaRPr lang="cs-CZ" sz="1600" dirty="0" smtClean="0"/>
          </a:p>
          <a:p>
            <a:r>
              <a:rPr lang="cs-CZ" sz="1600" dirty="0" smtClean="0"/>
              <a:t>UPRAVA CARINA ( </a:t>
            </a:r>
            <a:r>
              <a:rPr lang="cs-CZ" sz="1600" b="1" dirty="0" smtClean="0"/>
              <a:t>Celní správa</a:t>
            </a:r>
            <a:r>
              <a:rPr lang="cs-CZ" sz="1600" dirty="0" smtClean="0"/>
              <a:t>) </a:t>
            </a:r>
            <a:r>
              <a:rPr lang="cs-CZ" sz="1600" dirty="0" smtClean="0">
                <a:hlinkClick r:id="rId5"/>
              </a:rPr>
              <a:t>www.carina.rs</a:t>
            </a:r>
            <a:endParaRPr lang="cs-CZ" sz="1600" dirty="0" smtClean="0"/>
          </a:p>
          <a:p>
            <a:r>
              <a:rPr lang="cs-CZ" sz="1600" dirty="0" smtClean="0"/>
              <a:t>REPUBLIČKI ZAVOD ZA STATISTIKU (</a:t>
            </a:r>
            <a:r>
              <a:rPr lang="cs-CZ" sz="1600" b="1" dirty="0" smtClean="0"/>
              <a:t>Statistický </a:t>
            </a:r>
            <a:r>
              <a:rPr lang="cs-CZ" sz="1600" b="1" dirty="0"/>
              <a:t>ústav</a:t>
            </a:r>
            <a:r>
              <a:rPr lang="cs-CZ" sz="1600" dirty="0"/>
              <a:t>) </a:t>
            </a:r>
            <a:r>
              <a:rPr lang="cs-CZ" sz="1600" dirty="0" smtClean="0">
                <a:hlinkClick r:id="rId6"/>
              </a:rPr>
              <a:t>www.stat.gov.rs</a:t>
            </a:r>
            <a:endParaRPr lang="cs-CZ" sz="1600" dirty="0" smtClean="0"/>
          </a:p>
          <a:p>
            <a:r>
              <a:rPr lang="cs-CZ" sz="1600" dirty="0" smtClean="0"/>
              <a:t>NOVOSADSKI SAJAM ( </a:t>
            </a:r>
            <a:r>
              <a:rPr lang="cs-CZ" sz="1600" b="1" dirty="0" smtClean="0"/>
              <a:t>Novosadský veletrh</a:t>
            </a:r>
            <a:r>
              <a:rPr lang="cs-CZ" sz="1600" dirty="0" smtClean="0"/>
              <a:t>. Organizátor nejsilnějšího zemědělského veletrhu v regionu.) </a:t>
            </a:r>
            <a:r>
              <a:rPr lang="cs-CZ" sz="1600" dirty="0" smtClean="0">
                <a:hlinkClick r:id="rId7"/>
              </a:rPr>
              <a:t>www.sajam.net</a:t>
            </a:r>
            <a:endParaRPr lang="cs-CZ" sz="1600" dirty="0" smtClean="0"/>
          </a:p>
          <a:p>
            <a:r>
              <a:rPr lang="cs-CZ" sz="1600" dirty="0" smtClean="0"/>
              <a:t>UPRAVA ZA VETERINU ( </a:t>
            </a:r>
            <a:r>
              <a:rPr lang="cs-CZ" sz="1600" b="1" dirty="0"/>
              <a:t>Veterinární správa</a:t>
            </a:r>
            <a:r>
              <a:rPr lang="cs-CZ" sz="1600" dirty="0"/>
              <a:t>) </a:t>
            </a:r>
            <a:r>
              <a:rPr lang="cs-CZ" sz="1600" dirty="0" smtClean="0">
                <a:hlinkClick r:id="rId8"/>
              </a:rPr>
              <a:t>www.vet.minpolj.gov.rs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b="1" dirty="0" err="1" smtClean="0"/>
              <a:t>Poexportní</a:t>
            </a:r>
            <a:r>
              <a:rPr lang="cs-CZ" sz="1600" b="1" dirty="0" smtClean="0"/>
              <a:t> okénko </a:t>
            </a:r>
            <a:r>
              <a:rPr lang="cs-CZ" sz="1600" b="1" dirty="0" err="1" smtClean="0"/>
              <a:t>MZe</a:t>
            </a:r>
            <a:r>
              <a:rPr lang="cs-CZ" sz="1600" b="1" dirty="0" smtClean="0"/>
              <a:t> </a:t>
            </a:r>
            <a:r>
              <a:rPr lang="cs-CZ" sz="1600" b="1" dirty="0"/>
              <a:t>ČR </a:t>
            </a:r>
            <a:r>
              <a:rPr lang="cs-CZ" sz="1600" dirty="0"/>
              <a:t>- 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9"/>
              </a:rPr>
              <a:t>www.agri.cz/public/web/mze/ministerstvo-zemedelstvi/proexportni-okenko/</a:t>
            </a:r>
            <a:r>
              <a:rPr lang="cs-CZ" sz="1600" dirty="0" smtClean="0"/>
              <a:t> </a:t>
            </a:r>
          </a:p>
          <a:p>
            <a:r>
              <a:rPr lang="cs-CZ" sz="1600" b="1" dirty="0" err="1" smtClean="0"/>
              <a:t>Facebook</a:t>
            </a:r>
            <a:r>
              <a:rPr lang="cs-CZ" sz="1600" dirty="0" err="1" smtClean="0"/>
              <a:t>ový</a:t>
            </a:r>
            <a:r>
              <a:rPr lang="cs-CZ" sz="1600" dirty="0" smtClean="0"/>
              <a:t> profil – odboru zahraničně obchodní spolupráce </a:t>
            </a:r>
            <a:r>
              <a:rPr lang="cs-CZ" sz="1600" dirty="0" err="1" smtClean="0"/>
              <a:t>MZe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200" dirty="0" smtClean="0"/>
          </a:p>
          <a:p>
            <a:endParaRPr lang="cs-CZ" sz="1200" b="1" u="sng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1" dirty="0">
              <a:solidFill>
                <a:srgbClr val="D52B1E"/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b="1" dirty="0">
              <a:solidFill>
                <a:srgbClr val="662046"/>
              </a:solidFill>
              <a:latin typeface="Georgia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407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 na spolu vystupující: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600" dirty="0" smtClean="0"/>
          </a:p>
          <a:p>
            <a:endParaRPr lang="cs-CZ" sz="1200" dirty="0" smtClean="0"/>
          </a:p>
          <a:p>
            <a:endParaRPr lang="cs-CZ" sz="1200" b="1" u="sng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1" dirty="0">
              <a:solidFill>
                <a:srgbClr val="D52B1E"/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b="1" dirty="0">
              <a:solidFill>
                <a:srgbClr val="662046"/>
              </a:solidFill>
              <a:latin typeface="Georgia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3568" y="1340768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Ing. Michal Kulík  </a:t>
            </a:r>
            <a:r>
              <a:rPr lang="cs-CZ" dirty="0"/>
              <a:t>- vedoucí oddělení mimo unijních evropských zemí, Amerik a rozvojové </a:t>
            </a:r>
            <a:r>
              <a:rPr lang="cs-CZ" dirty="0" smtClean="0"/>
              <a:t>politiky, Ministerstvo zemědělství</a:t>
            </a:r>
          </a:p>
          <a:p>
            <a:endParaRPr lang="cs-CZ" dirty="0"/>
          </a:p>
          <a:p>
            <a:r>
              <a:rPr lang="cs-CZ" b="1" dirty="0"/>
              <a:t>Telefon: +420 221912002 </a:t>
            </a:r>
            <a:r>
              <a:rPr lang="cs-CZ" dirty="0"/>
              <a:t>		</a:t>
            </a:r>
            <a:r>
              <a:rPr lang="cs-CZ" b="1" dirty="0"/>
              <a:t>E-mail</a:t>
            </a:r>
            <a:r>
              <a:rPr lang="cs-CZ" b="1" dirty="0" smtClean="0"/>
              <a:t>: michal.kulik@mze.cz</a:t>
            </a:r>
            <a:endParaRPr lang="cs-CZ" b="1" dirty="0"/>
          </a:p>
          <a:p>
            <a:endParaRPr lang="cs-CZ" dirty="0" smtClean="0"/>
          </a:p>
          <a:p>
            <a:r>
              <a:rPr lang="cs-CZ" b="1" dirty="0" smtClean="0"/>
              <a:t>Ing</a:t>
            </a:r>
            <a:r>
              <a:rPr lang="cs-CZ" b="1" dirty="0"/>
              <a:t>. Ondřej Misiaczek, Ph.D</a:t>
            </a:r>
            <a:r>
              <a:rPr lang="cs-CZ" b="1" dirty="0" smtClean="0"/>
              <a:t>. </a:t>
            </a:r>
            <a:r>
              <a:rPr lang="cs-CZ" dirty="0" smtClean="0"/>
              <a:t>- oddělení </a:t>
            </a:r>
            <a:r>
              <a:rPr lang="cs-CZ" dirty="0" err="1"/>
              <a:t>mimounijních</a:t>
            </a:r>
            <a:r>
              <a:rPr lang="cs-CZ" dirty="0"/>
              <a:t> </a:t>
            </a:r>
            <a:r>
              <a:rPr lang="cs-CZ" dirty="0" smtClean="0"/>
              <a:t>evropských zemí</a:t>
            </a:r>
            <a:r>
              <a:rPr lang="cs-CZ" dirty="0"/>
              <a:t>, Amerik a rozvojové </a:t>
            </a:r>
            <a:r>
              <a:rPr lang="cs-CZ" dirty="0" smtClean="0"/>
              <a:t>politiky, Ministerstvo </a:t>
            </a:r>
            <a:r>
              <a:rPr lang="cs-CZ" dirty="0"/>
              <a:t>zemědělství </a:t>
            </a:r>
          </a:p>
          <a:p>
            <a:endParaRPr lang="cs-CZ" b="1" dirty="0" smtClean="0"/>
          </a:p>
          <a:p>
            <a:r>
              <a:rPr lang="cs-CZ" b="1" dirty="0" smtClean="0"/>
              <a:t>Telefon</a:t>
            </a:r>
            <a:r>
              <a:rPr lang="cs-CZ" b="1" dirty="0"/>
              <a:t>: +420 221 812 </a:t>
            </a:r>
            <a:r>
              <a:rPr lang="cs-CZ" b="1" dirty="0" smtClean="0"/>
              <a:t>327	E-mail: Ondrej.Misiaczek@mze.cz</a:t>
            </a:r>
          </a:p>
          <a:p>
            <a:endParaRPr lang="cs-CZ" dirty="0"/>
          </a:p>
          <a:p>
            <a:r>
              <a:rPr lang="cs-CZ" b="1" dirty="0" err="1"/>
              <a:t>Dejana</a:t>
            </a:r>
            <a:r>
              <a:rPr lang="cs-CZ" b="1" dirty="0"/>
              <a:t> </a:t>
            </a:r>
            <a:r>
              <a:rPr lang="cs-CZ" b="1" dirty="0" err="1"/>
              <a:t>Drakulićová</a:t>
            </a:r>
            <a:r>
              <a:rPr lang="cs-CZ" b="1" dirty="0"/>
              <a:t> </a:t>
            </a:r>
            <a:r>
              <a:rPr lang="cs-CZ" b="1" dirty="0" err="1"/>
              <a:t>Schoch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Enovation</a:t>
            </a:r>
            <a:r>
              <a:rPr lang="cs-CZ" dirty="0"/>
              <a:t> Western </a:t>
            </a:r>
            <a:r>
              <a:rPr lang="cs-CZ" dirty="0" err="1" smtClean="0"/>
              <a:t>Balkans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Telefon: +</a:t>
            </a:r>
            <a:r>
              <a:rPr lang="cs-CZ" b="1" dirty="0" smtClean="0"/>
              <a:t>381 69 4465515</a:t>
            </a:r>
            <a:r>
              <a:rPr lang="cs-CZ"/>
              <a:t>	</a:t>
            </a:r>
            <a:r>
              <a:rPr lang="cs-CZ" smtClean="0"/>
              <a:t>        </a:t>
            </a:r>
            <a:r>
              <a:rPr lang="cs-CZ" b="1" smtClean="0"/>
              <a:t>E-mail: dejana.drakulic@enovation.cz</a:t>
            </a:r>
            <a:endParaRPr lang="cs-CZ" b="1" dirty="0"/>
          </a:p>
          <a:p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prezentaci byly použity zdroje a materiály:</a:t>
            </a:r>
          </a:p>
          <a:p>
            <a:r>
              <a:rPr lang="cs-CZ" dirty="0"/>
              <a:t>Český statistický úřad, </a:t>
            </a:r>
            <a:r>
              <a:rPr lang="cs-CZ" dirty="0" err="1"/>
              <a:t>Republički</a:t>
            </a:r>
            <a:r>
              <a:rPr lang="cs-CZ" dirty="0"/>
              <a:t> </a:t>
            </a:r>
            <a:r>
              <a:rPr lang="cs-CZ" dirty="0" err="1"/>
              <a:t>zavod</a:t>
            </a:r>
            <a:r>
              <a:rPr lang="cs-CZ" dirty="0"/>
              <a:t> za </a:t>
            </a:r>
            <a:r>
              <a:rPr lang="cs-CZ" dirty="0" smtClean="0"/>
              <a:t>statistiku </a:t>
            </a:r>
            <a:r>
              <a:rPr lang="cs-CZ" dirty="0" err="1" smtClean="0"/>
              <a:t>Srbijje</a:t>
            </a:r>
            <a:r>
              <a:rPr lang="cs-CZ" dirty="0" smtClean="0"/>
              <a:t>,      </a:t>
            </a:r>
            <a:r>
              <a:rPr lang="cs-CZ" dirty="0" err="1"/>
              <a:t>Privredna</a:t>
            </a:r>
            <a:r>
              <a:rPr lang="cs-CZ" dirty="0"/>
              <a:t> komora </a:t>
            </a:r>
            <a:r>
              <a:rPr lang="cs-CZ" dirty="0" err="1"/>
              <a:t>Srbije</a:t>
            </a:r>
            <a:r>
              <a:rPr lang="cs-CZ" dirty="0"/>
              <a:t>, </a:t>
            </a:r>
            <a:r>
              <a:rPr lang="cs-CZ" dirty="0" err="1"/>
              <a:t>Razvojna</a:t>
            </a:r>
            <a:r>
              <a:rPr lang="cs-CZ" dirty="0"/>
              <a:t> </a:t>
            </a:r>
            <a:r>
              <a:rPr lang="cs-CZ" dirty="0" err="1"/>
              <a:t>agencija</a:t>
            </a:r>
            <a:r>
              <a:rPr lang="cs-CZ" dirty="0"/>
              <a:t> </a:t>
            </a:r>
            <a:r>
              <a:rPr lang="cs-CZ" dirty="0" err="1"/>
              <a:t>Srbije</a:t>
            </a:r>
            <a:r>
              <a:rPr lang="cs-CZ" dirty="0"/>
              <a:t>, Portál e-</a:t>
            </a:r>
            <a:r>
              <a:rPr lang="cs-CZ" dirty="0" err="1"/>
              <a:t>Kapija</a:t>
            </a:r>
            <a:r>
              <a:rPr lang="cs-CZ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16183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cs-CZ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Kontakt</a:t>
            </a:r>
            <a:endParaRPr dirty="0" smtClean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sz="21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sz="2800" dirty="0" smtClean="0">
              <a:solidFill>
                <a:srgbClr val="0070C0"/>
              </a:solidFill>
              <a:latin typeface="Arial" charset="0"/>
              <a:cs typeface="Arial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28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Děkuji Vám za pozornost</a:t>
            </a:r>
            <a:endParaRPr lang="cs-CZ" sz="2800" dirty="0" smtClean="0">
              <a:solidFill>
                <a:schemeClr val="accent3"/>
              </a:solidFill>
              <a:latin typeface="Arial" charset="0"/>
              <a:cs typeface="Arial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endParaRPr lang="cs-CZ" sz="2800" dirty="0">
              <a:solidFill>
                <a:srgbClr val="0070C0"/>
              </a:solidFill>
              <a:latin typeface="Arial" charset="0"/>
              <a:cs typeface="Arial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2800" dirty="0" smtClean="0">
                <a:latin typeface="Arial" charset="0"/>
                <a:cs typeface="Arial" charset="0"/>
              </a:rPr>
              <a:t>Vladimír Váňa</a:t>
            </a:r>
          </a:p>
          <a:p>
            <a:pPr algn="ctr" eaLnBrk="1" hangingPunct="1">
              <a:buNone/>
            </a:pPr>
            <a:r>
              <a:rPr lang="pt-BR" sz="2100" noProof="1">
                <a:solidFill>
                  <a:srgbClr val="0070C0"/>
                </a:solidFill>
                <a:latin typeface="Arial" charset="0"/>
                <a:cs typeface="Arial" charset="0"/>
              </a:rPr>
              <a:t>Tel:    +381 11 </a:t>
            </a:r>
            <a:r>
              <a:rPr lang="pt-BR" sz="2100" noProof="1" smtClean="0">
                <a:solidFill>
                  <a:srgbClr val="0070C0"/>
                </a:solidFill>
                <a:latin typeface="Arial" charset="0"/>
                <a:cs typeface="Arial" charset="0"/>
              </a:rPr>
              <a:t>33362</a:t>
            </a:r>
            <a:r>
              <a:rPr lang="cs-CZ" sz="2100" noProof="1" smtClean="0">
                <a:solidFill>
                  <a:srgbClr val="0070C0"/>
                </a:solidFill>
                <a:latin typeface="Arial" charset="0"/>
                <a:cs typeface="Arial" charset="0"/>
              </a:rPr>
              <a:t>0</a:t>
            </a:r>
            <a:r>
              <a:rPr lang="pt-BR" sz="2100" noProof="1" smtClean="0">
                <a:solidFill>
                  <a:srgbClr val="0070C0"/>
                </a:solidFill>
                <a:latin typeface="Arial" charset="0"/>
                <a:cs typeface="Arial" charset="0"/>
              </a:rPr>
              <a:t>5</a:t>
            </a:r>
            <a:endParaRPr lang="pt-BR" sz="2100" noProof="1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None/>
            </a:pPr>
            <a:r>
              <a:rPr lang="pt-BR" sz="2100" noProof="1">
                <a:solidFill>
                  <a:srgbClr val="0070C0"/>
                </a:solidFill>
                <a:latin typeface="Arial" charset="0"/>
                <a:cs typeface="Arial" charset="0"/>
              </a:rPr>
              <a:t>GSM:+381  63 388931</a:t>
            </a:r>
          </a:p>
          <a:p>
            <a:pPr algn="ctr" eaLnBrk="1" hangingPunct="1">
              <a:buNone/>
            </a:pPr>
            <a:r>
              <a:rPr lang="pt-BR" sz="2100" noProof="1">
                <a:solidFill>
                  <a:srgbClr val="0070C0"/>
                </a:solidFill>
                <a:latin typeface="Arial" charset="0"/>
                <a:cs typeface="Arial" charset="0"/>
              </a:rPr>
              <a:t>E-mail: </a:t>
            </a:r>
            <a:r>
              <a:rPr lang="cs-CZ" sz="2100" noProof="1" smtClean="0">
                <a:solidFill>
                  <a:srgbClr val="0070C0"/>
                </a:solidFill>
                <a:latin typeface="Arial" charset="0"/>
                <a:cs typeface="Arial" charset="0"/>
                <a:hlinkClick r:id="rId4"/>
              </a:rPr>
              <a:t>vladimir_vana</a:t>
            </a:r>
            <a:r>
              <a:rPr lang="pt-BR" sz="2100" noProof="1" smtClean="0">
                <a:solidFill>
                  <a:srgbClr val="0070C0"/>
                </a:solidFill>
                <a:latin typeface="Arial" charset="0"/>
                <a:cs typeface="Arial" charset="0"/>
                <a:hlinkClick r:id="rId4"/>
              </a:rPr>
              <a:t>@mzv.cz</a:t>
            </a:r>
            <a:endParaRPr lang="cs-CZ" sz="2100" noProof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None/>
            </a:pPr>
            <a:r>
              <a:rPr lang="cs-CZ" sz="2100" noProof="1" smtClean="0">
                <a:solidFill>
                  <a:srgbClr val="0070C0"/>
                </a:solidFill>
                <a:latin typeface="Arial" charset="0"/>
                <a:cs typeface="Arial" charset="0"/>
              </a:rPr>
              <a:t>Web: www.mzv.cz/belgrade</a:t>
            </a:r>
            <a:endParaRPr sz="2100" noProof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sz="2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endParaRPr sz="21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684213" y="1844675"/>
            <a:ext cx="748823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4" descr="CMYK2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107950" y="260350"/>
            <a:ext cx="26924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Proexportní politika Ministerstva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Nástroje</a:t>
            </a:r>
          </a:p>
          <a:p>
            <a:r>
              <a:rPr lang="cs-CZ" sz="2000" dirty="0"/>
              <a:t>Zemědělští diplomaté a </a:t>
            </a:r>
            <a:r>
              <a:rPr lang="cs-CZ" sz="2000" dirty="0" smtClean="0"/>
              <a:t>místní zástupci pro zemědělství</a:t>
            </a:r>
            <a:endParaRPr lang="cs-CZ" sz="2000" dirty="0"/>
          </a:p>
          <a:p>
            <a:r>
              <a:rPr lang="cs-CZ" sz="2000" dirty="0"/>
              <a:t>Mezinárodní veletrhy a výstavy </a:t>
            </a:r>
          </a:p>
          <a:p>
            <a:r>
              <a:rPr lang="cs-CZ" sz="2000" dirty="0"/>
              <a:t>Projekty na podporu ekonomické diplomacie MZV </a:t>
            </a:r>
            <a:r>
              <a:rPr lang="cs-CZ" sz="2000" dirty="0" smtClean="0"/>
              <a:t>(PROPED)</a:t>
            </a:r>
            <a:endParaRPr lang="cs-CZ" sz="2000" dirty="0"/>
          </a:p>
          <a:p>
            <a:pPr lvl="1"/>
            <a:r>
              <a:rPr lang="cs-CZ" sz="1800" dirty="0"/>
              <a:t>Incomingové </a:t>
            </a:r>
            <a:r>
              <a:rPr lang="cs-CZ" sz="1800" dirty="0" smtClean="0"/>
              <a:t>mise, mise firem do zahraničí</a:t>
            </a:r>
            <a:endParaRPr lang="cs-CZ" sz="1800" dirty="0"/>
          </a:p>
          <a:p>
            <a:pPr lvl="1"/>
            <a:r>
              <a:rPr lang="cs-CZ" sz="1800" dirty="0"/>
              <a:t>Projekty pro účast na </a:t>
            </a:r>
            <a:r>
              <a:rPr lang="cs-CZ" sz="1800" dirty="0" smtClean="0"/>
              <a:t>veletrzích a výstavách, jednáních, B2B, semináře</a:t>
            </a:r>
            <a:endParaRPr lang="cs-CZ" sz="1800" dirty="0"/>
          </a:p>
          <a:p>
            <a:pPr lvl="1"/>
            <a:r>
              <a:rPr lang="cs-CZ" sz="1800" dirty="0"/>
              <a:t>Marketingové </a:t>
            </a:r>
            <a:r>
              <a:rPr lang="cs-CZ" sz="1800" dirty="0" smtClean="0"/>
              <a:t>projekty (zejména na specifické skupiny produktů)</a:t>
            </a:r>
            <a:endParaRPr lang="cs-CZ" sz="1800" dirty="0"/>
          </a:p>
          <a:p>
            <a:r>
              <a:rPr lang="cs-CZ" sz="2000" dirty="0"/>
              <a:t>Podnikatelské mise vedení </a:t>
            </a:r>
            <a:r>
              <a:rPr lang="cs-CZ" sz="2000" dirty="0" smtClean="0"/>
              <a:t>MZe</a:t>
            </a:r>
            <a:endParaRPr lang="cs-CZ" sz="2000" dirty="0"/>
          </a:p>
          <a:p>
            <a:r>
              <a:rPr lang="cs-CZ" sz="2000" dirty="0"/>
              <a:t>Dotační </a:t>
            </a:r>
            <a:r>
              <a:rPr lang="cs-CZ" sz="2000" dirty="0" smtClean="0"/>
              <a:t>program 9 h (nově i na </a:t>
            </a:r>
            <a:r>
              <a:rPr lang="cs-CZ" sz="2000" dirty="0"/>
              <a:t>online účast, od roku </a:t>
            </a:r>
            <a:r>
              <a:rPr lang="cs-CZ" sz="2000" dirty="0" smtClean="0"/>
              <a:t>2020 administrace SZIF)</a:t>
            </a:r>
            <a:endParaRPr lang="cs-CZ" sz="2000" dirty="0"/>
          </a:p>
          <a:p>
            <a:r>
              <a:rPr lang="cs-CZ" sz="2000" dirty="0" smtClean="0"/>
              <a:t>Teritoriální </a:t>
            </a:r>
            <a:r>
              <a:rPr lang="cs-CZ" sz="2000" dirty="0" err="1"/>
              <a:t>webináře</a:t>
            </a:r>
            <a:endParaRPr lang="cs-CZ" sz="2000" dirty="0"/>
          </a:p>
          <a:p>
            <a:r>
              <a:rPr lang="cs-CZ" sz="2000" dirty="0" err="1" smtClean="0"/>
              <a:t>Webináře</a:t>
            </a:r>
            <a:r>
              <a:rPr lang="cs-CZ" sz="2000" dirty="0" smtClean="0"/>
              <a:t> </a:t>
            </a:r>
            <a:r>
              <a:rPr lang="cs-CZ" sz="2000" dirty="0"/>
              <a:t>k možnostem uplatnění v mezinárodních organizacích</a:t>
            </a:r>
          </a:p>
          <a:p>
            <a:endParaRPr lang="cs-CZ" sz="2000" dirty="0" smtClean="0"/>
          </a:p>
          <a:p>
            <a:endParaRPr lang="cs-CZ" sz="1200" b="1" u="sng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1" dirty="0">
              <a:solidFill>
                <a:srgbClr val="D52B1E"/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b="1" dirty="0">
              <a:solidFill>
                <a:srgbClr val="662046"/>
              </a:solidFill>
              <a:latin typeface="Georgia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065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Proexportní politika Ministerstva </a:t>
            </a:r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Zemědělští diplomaté v </a:t>
            </a:r>
            <a:r>
              <a:rPr lang="cs-CZ" sz="1800" dirty="0"/>
              <a:t>sedmi teritoriích</a:t>
            </a:r>
          </a:p>
          <a:p>
            <a:pPr lvl="1"/>
            <a:r>
              <a:rPr lang="cs-CZ" sz="1600" dirty="0"/>
              <a:t>Ruská federace – Nikola Hrušková</a:t>
            </a:r>
          </a:p>
          <a:p>
            <a:pPr lvl="1"/>
            <a:r>
              <a:rPr lang="cs-CZ" sz="1600" dirty="0"/>
              <a:t>Japonsko – Irena Leopoldová</a:t>
            </a:r>
          </a:p>
          <a:p>
            <a:pPr lvl="1"/>
            <a:r>
              <a:rPr lang="cs-CZ" sz="1600" u="sng" dirty="0"/>
              <a:t>Srbsko – Vladimír Váňa</a:t>
            </a:r>
          </a:p>
          <a:p>
            <a:pPr lvl="1"/>
            <a:r>
              <a:rPr lang="cs-CZ" sz="1600" dirty="0"/>
              <a:t>USA – Petr Ježek</a:t>
            </a:r>
          </a:p>
          <a:p>
            <a:pPr lvl="1"/>
            <a:r>
              <a:rPr lang="cs-CZ" sz="1600" dirty="0"/>
              <a:t>Libanon – Petr Sochor</a:t>
            </a:r>
          </a:p>
          <a:p>
            <a:pPr lvl="1"/>
            <a:r>
              <a:rPr lang="cs-CZ" sz="1600" dirty="0"/>
              <a:t>Čína – Ondřej Plaček</a:t>
            </a:r>
          </a:p>
          <a:p>
            <a:pPr lvl="1"/>
            <a:r>
              <a:rPr lang="cs-CZ" sz="1600" dirty="0"/>
              <a:t>Spojené Arabské Emiráty – Lukáš Zamrzla</a:t>
            </a:r>
          </a:p>
          <a:p>
            <a:r>
              <a:rPr lang="cs-CZ" sz="1800" dirty="0" smtClean="0"/>
              <a:t>Místní síly</a:t>
            </a:r>
          </a:p>
          <a:p>
            <a:pPr lvl="1"/>
            <a:r>
              <a:rPr lang="cs-CZ" sz="1600" dirty="0" smtClean="0"/>
              <a:t>Kazachstán</a:t>
            </a:r>
          </a:p>
          <a:p>
            <a:pPr lvl="1"/>
            <a:r>
              <a:rPr lang="cs-CZ" sz="1600" dirty="0" smtClean="0"/>
              <a:t>Ukrajina</a:t>
            </a:r>
          </a:p>
          <a:p>
            <a:pPr lvl="1"/>
            <a:r>
              <a:rPr lang="cs-CZ" sz="1600" dirty="0"/>
              <a:t>s</a:t>
            </a:r>
            <a:r>
              <a:rPr lang="cs-CZ" sz="1600" dirty="0" smtClean="0"/>
              <a:t>naha o UK a Vietnam</a:t>
            </a:r>
          </a:p>
          <a:p>
            <a:r>
              <a:rPr lang="cs-CZ" sz="1800" dirty="0"/>
              <a:t>Služby zemědělských diplomatů a místních sil</a:t>
            </a:r>
          </a:p>
          <a:p>
            <a:pPr lvl="1"/>
            <a:r>
              <a:rPr lang="cs-CZ" sz="1600" dirty="0"/>
              <a:t>Zpětná vazba na realizované proexportní aktivity</a:t>
            </a:r>
          </a:p>
          <a:p>
            <a:pPr lvl="1"/>
            <a:r>
              <a:rPr lang="cs-CZ" sz="1600" dirty="0"/>
              <a:t>Náměty na projekty na podporu ekonomické diplomacie</a:t>
            </a:r>
          </a:p>
          <a:p>
            <a:pPr lvl="1"/>
            <a:r>
              <a:rPr lang="cs-CZ" sz="1600" dirty="0"/>
              <a:t>Identifikace netarifních překážek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81" y="2276872"/>
            <a:ext cx="284230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78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Proexportní politika Ministerstva </a:t>
            </a:r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Sdílení informací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dirty="0" smtClean="0"/>
              <a:t>PROEXPORTNÍ OKÉNKO</a:t>
            </a:r>
          </a:p>
          <a:p>
            <a:r>
              <a:rPr lang="cs-CZ" dirty="0" smtClean="0"/>
              <a:t>FACEBOOK </a:t>
            </a:r>
            <a:r>
              <a:rPr lang="cs-CZ" dirty="0"/>
              <a:t>stránka </a:t>
            </a:r>
            <a:r>
              <a:rPr lang="cs-CZ" dirty="0" smtClean="0"/>
              <a:t>„Podporujeme </a:t>
            </a:r>
            <a:r>
              <a:rPr lang="cs-CZ" dirty="0"/>
              <a:t>agrární </a:t>
            </a:r>
            <a:r>
              <a:rPr lang="cs-CZ" dirty="0" smtClean="0"/>
              <a:t>export“</a:t>
            </a:r>
            <a:endParaRPr lang="cs-CZ" dirty="0"/>
          </a:p>
          <a:p>
            <a:r>
              <a:rPr lang="cs-CZ" dirty="0" err="1"/>
              <a:t>Newsletter</a:t>
            </a:r>
            <a:r>
              <a:rPr lang="cs-CZ" dirty="0"/>
              <a:t> </a:t>
            </a:r>
            <a:r>
              <a:rPr lang="cs-CZ" dirty="0" smtClean="0"/>
              <a:t>MZe </a:t>
            </a:r>
            <a:r>
              <a:rPr lang="cs-CZ" dirty="0"/>
              <a:t>(svazy a </a:t>
            </a:r>
            <a:r>
              <a:rPr lang="cs-CZ" dirty="0" smtClean="0"/>
              <a:t>komory)</a:t>
            </a:r>
          </a:p>
          <a:p>
            <a:pPr lvl="1"/>
            <a:r>
              <a:rPr lang="cs-CZ" dirty="0" smtClean="0"/>
              <a:t>reakce </a:t>
            </a:r>
            <a:r>
              <a:rPr lang="cs-CZ" dirty="0"/>
              <a:t>na </a:t>
            </a:r>
            <a:r>
              <a:rPr lang="cs-CZ" dirty="0" smtClean="0"/>
              <a:t>COVID</a:t>
            </a:r>
          </a:p>
          <a:p>
            <a:pPr lvl="1"/>
            <a:r>
              <a:rPr lang="cs-CZ" dirty="0" smtClean="0"/>
              <a:t>aktuální události, pozvánky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29208"/>
            <a:ext cx="3995936" cy="21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00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Proexportní politika Ministerstva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Srbsko </a:t>
            </a:r>
          </a:p>
          <a:p>
            <a:r>
              <a:rPr lang="cs-CZ" dirty="0" smtClean="0"/>
              <a:t> </a:t>
            </a:r>
            <a:r>
              <a:rPr lang="cs-CZ" dirty="0"/>
              <a:t>z hlediska agrárního exportu dlouhodobě významným </a:t>
            </a:r>
            <a:r>
              <a:rPr lang="cs-CZ" dirty="0" smtClean="0"/>
              <a:t>partnerem – rostoucí trend</a:t>
            </a:r>
          </a:p>
          <a:p>
            <a:r>
              <a:rPr lang="cs-CZ" dirty="0" smtClean="0"/>
              <a:t>prioritní země </a:t>
            </a:r>
            <a:r>
              <a:rPr lang="cs-CZ" dirty="0"/>
              <a:t>české zahraniční </a:t>
            </a:r>
            <a:r>
              <a:rPr lang="cs-CZ" dirty="0" smtClean="0"/>
              <a:t>politiky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Nástroje pro rok 2021 </a:t>
            </a:r>
          </a:p>
          <a:p>
            <a:r>
              <a:rPr lang="cs-CZ" dirty="0" smtClean="0"/>
              <a:t>incomingové mise (při příležitosti výstavy ZŽ)</a:t>
            </a:r>
          </a:p>
          <a:p>
            <a:r>
              <a:rPr lang="cs-CZ" dirty="0" smtClean="0"/>
              <a:t>podpora </a:t>
            </a:r>
            <a:r>
              <a:rPr lang="cs-CZ" dirty="0"/>
              <a:t>účasti na </a:t>
            </a:r>
            <a:r>
              <a:rPr lang="cs-CZ" dirty="0" err="1"/>
              <a:t>agro</a:t>
            </a:r>
            <a:r>
              <a:rPr lang="cs-CZ" dirty="0"/>
              <a:t>-potravinářských </a:t>
            </a:r>
            <a:r>
              <a:rPr lang="cs-CZ" dirty="0" smtClean="0"/>
              <a:t>veletrzích (oficiální stánek na veletrhu </a:t>
            </a:r>
            <a:r>
              <a:rPr lang="cs-CZ" dirty="0" err="1" smtClean="0"/>
              <a:t>Novi</a:t>
            </a:r>
            <a:r>
              <a:rPr lang="cs-CZ" dirty="0" smtClean="0"/>
              <a:t> Sad – září 2021)</a:t>
            </a:r>
          </a:p>
          <a:p>
            <a:r>
              <a:rPr lang="cs-CZ" dirty="0" smtClean="0"/>
              <a:t>marketingové projekty (vybraný segment, např. pivo)</a:t>
            </a:r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ezivládní </a:t>
            </a:r>
            <a:r>
              <a:rPr lang="cs-CZ" dirty="0"/>
              <a:t>smíšené výbory pro hospodářskou </a:t>
            </a:r>
            <a:r>
              <a:rPr lang="cs-CZ" dirty="0" smtClean="0"/>
              <a:t>spolupráci</a:t>
            </a:r>
            <a:endParaRPr lang="cs-CZ" dirty="0"/>
          </a:p>
          <a:p>
            <a:r>
              <a:rPr lang="cs-CZ" dirty="0" smtClean="0"/>
              <a:t>bilaterální </a:t>
            </a:r>
            <a:r>
              <a:rPr lang="cs-CZ" dirty="0"/>
              <a:t>setkávání na úrovni ministrů </a:t>
            </a:r>
            <a:r>
              <a:rPr lang="cs-CZ" dirty="0" smtClean="0"/>
              <a:t>zemědělství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9435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Srbsko – základní data: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600" dirty="0" smtClean="0"/>
          </a:p>
          <a:p>
            <a:endParaRPr lang="cs-CZ" sz="1200" dirty="0" smtClean="0"/>
          </a:p>
          <a:p>
            <a:endParaRPr lang="cs-CZ" sz="1200" b="1" u="sng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1" dirty="0">
              <a:solidFill>
                <a:srgbClr val="D52B1E"/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 b="1" dirty="0">
              <a:solidFill>
                <a:srgbClr val="662046"/>
              </a:solidFill>
              <a:latin typeface="Georgia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33" y="1340768"/>
            <a:ext cx="5258534" cy="50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25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Srbsko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sektor </a:t>
            </a:r>
            <a:r>
              <a:rPr lang="cs-CZ" b="1" dirty="0"/>
              <a:t>zemědělství</a:t>
            </a:r>
            <a:r>
              <a:rPr lang="cs-CZ" dirty="0"/>
              <a:t> </a:t>
            </a:r>
            <a:r>
              <a:rPr lang="cs-CZ" dirty="0" smtClean="0"/>
              <a:t>základní </a:t>
            </a:r>
            <a:r>
              <a:rPr lang="cs-CZ" b="1" dirty="0"/>
              <a:t>pilíř </a:t>
            </a:r>
            <a:r>
              <a:rPr lang="cs-CZ" b="1" dirty="0" smtClean="0"/>
              <a:t>ekonomiky</a:t>
            </a:r>
          </a:p>
          <a:p>
            <a:r>
              <a:rPr lang="cs-CZ" dirty="0" smtClean="0"/>
              <a:t>zemědělská </a:t>
            </a:r>
            <a:r>
              <a:rPr lang="cs-CZ" dirty="0"/>
              <a:t>produkce</a:t>
            </a:r>
            <a:r>
              <a:rPr lang="cs-CZ" b="1" dirty="0"/>
              <a:t> </a:t>
            </a:r>
            <a:r>
              <a:rPr lang="cs-CZ" dirty="0"/>
              <a:t>se postupně zvyšuje a výrazně přispívá k růstu HDP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Potravinářský </a:t>
            </a:r>
            <a:r>
              <a:rPr lang="cs-CZ" b="1" dirty="0"/>
              <a:t>sektor</a:t>
            </a:r>
            <a:r>
              <a:rPr lang="cs-CZ" dirty="0"/>
              <a:t> spolu se zemědělstvím a přidruženými obory </a:t>
            </a:r>
            <a:r>
              <a:rPr lang="cs-CZ" b="1" dirty="0"/>
              <a:t>se podílí z 9,8 % na celkovém HDP a z 19,4 % se podílí na celkové zaměstnanosti</a:t>
            </a:r>
            <a:r>
              <a:rPr lang="cs-CZ" dirty="0"/>
              <a:t> (údaje z roku 2017</a:t>
            </a:r>
            <a:r>
              <a:rPr lang="cs-CZ" dirty="0" smtClean="0"/>
              <a:t>).</a:t>
            </a:r>
          </a:p>
          <a:p>
            <a:r>
              <a:rPr lang="cs-CZ" dirty="0" smtClean="0"/>
              <a:t> </a:t>
            </a:r>
            <a:r>
              <a:rPr lang="cs-CZ" dirty="0"/>
              <a:t>Nejvýznamnějšími zemědělskými odvětvími jsou </a:t>
            </a:r>
            <a:r>
              <a:rPr lang="cs-CZ" b="1" dirty="0"/>
              <a:t>produkce kukuřice, vepřového masa, mléka, pšenice, hovězího masa, sójových bobů, švestek, slunečnicových semen, skopového, jablek, brambor a malin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celkové plochy zemědělské půdy (3,86 mil ha) se využívá 3,44 mil ha. Z toho připadá </a:t>
            </a:r>
            <a:r>
              <a:rPr lang="cs-CZ" b="1" dirty="0"/>
              <a:t>82,4 % </a:t>
            </a:r>
            <a:r>
              <a:rPr lang="cs-CZ" dirty="0"/>
              <a:t>na</a:t>
            </a:r>
            <a:r>
              <a:rPr lang="cs-CZ" b="1" dirty="0"/>
              <a:t> rodinné farmy do 10 ha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2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droj">
            <a:extLst>
              <a:ext uri="{FF2B5EF4-FFF2-40B4-BE49-F238E27FC236}">
                <a16:creationId xmlns:a16="http://schemas.microsoft.com/office/drawing/2014/main" id="{8178C25F-506F-4A77-AA6C-39EE184B62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Zdroj: </a:t>
            </a:r>
            <a:r>
              <a:rPr lang="cs-CZ" dirty="0" smtClean="0"/>
              <a:t>ČSÚ</a:t>
            </a:r>
            <a:endParaRPr lang="cs-CZ" dirty="0"/>
          </a:p>
        </p:txBody>
      </p:sp>
      <p:graphicFrame>
        <p:nvGraphicFramePr>
          <p:cNvPr id="16" name="Zástupný symbol pro obsah 15">
            <a:extLst>
              <a:ext uri="{FF2B5EF4-FFF2-40B4-BE49-F238E27FC236}">
                <a16:creationId xmlns:a16="http://schemas.microsoft.com/office/drawing/2014/main" id="{E243F29D-E5C0-41A1-BD82-D06E181F6C9F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934795673"/>
              </p:ext>
            </p:extLst>
          </p:nvPr>
        </p:nvGraphicFramePr>
        <p:xfrm>
          <a:off x="2969628" y="1340768"/>
          <a:ext cx="5705923" cy="263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dtext 4">
            <a:extLst>
              <a:ext uri="{FF2B5EF4-FFF2-40B4-BE49-F238E27FC236}">
                <a16:creationId xmlns:a16="http://schemas.microsoft.com/office/drawing/2014/main" id="{DCD769FB-0CC3-44D5-A62A-4755EF659D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Vývoz:</a:t>
            </a:r>
            <a:r>
              <a:rPr lang="cs-CZ" b="1" dirty="0" smtClean="0">
                <a:solidFill>
                  <a:schemeClr val="tx2"/>
                </a:solidFill>
              </a:rPr>
              <a:t>531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Dovoz: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498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Saldo: </a:t>
            </a:r>
            <a:r>
              <a:rPr lang="cs-CZ" b="1" dirty="0" smtClean="0">
                <a:solidFill>
                  <a:schemeClr val="tx2"/>
                </a:solidFill>
              </a:rPr>
              <a:t>33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0" name="Podtext 3">
            <a:extLst>
              <a:ext uri="{FF2B5EF4-FFF2-40B4-BE49-F238E27FC236}">
                <a16:creationId xmlns:a16="http://schemas.microsoft.com/office/drawing/2014/main" id="{0AD861ED-18E0-4354-9C91-174B08C4A1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Vývoz: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528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Dovoz: </a:t>
            </a:r>
            <a:r>
              <a:rPr lang="cs-CZ" b="1" dirty="0" smtClean="0">
                <a:solidFill>
                  <a:schemeClr val="tx2"/>
                </a:solidFill>
              </a:rPr>
              <a:t>413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Saldo: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115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8" name="Podtext 2">
            <a:extLst>
              <a:ext uri="{FF2B5EF4-FFF2-40B4-BE49-F238E27FC236}">
                <a16:creationId xmlns:a16="http://schemas.microsoft.com/office/drawing/2014/main" id="{B9E9456A-0F69-4639-921B-973B2AEE5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Vývoz: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461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Dovoz: </a:t>
            </a:r>
            <a:r>
              <a:rPr lang="cs-CZ" b="1" dirty="0" smtClean="0">
                <a:solidFill>
                  <a:schemeClr val="tx2"/>
                </a:solidFill>
              </a:rPr>
              <a:t>364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Saldo: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97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Podtext 1">
            <a:extLst>
              <a:ext uri="{FF2B5EF4-FFF2-40B4-BE49-F238E27FC236}">
                <a16:creationId xmlns:a16="http://schemas.microsoft.com/office/drawing/2014/main" id="{B50F0367-9C9E-4047-A845-BE98A92D12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Vývoz: </a:t>
            </a:r>
            <a:r>
              <a:rPr lang="cs-CZ" b="1" dirty="0" smtClean="0">
                <a:solidFill>
                  <a:schemeClr val="tx2"/>
                </a:solidFill>
              </a:rPr>
              <a:t>451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Dovoz: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2"/>
                </a:solidFill>
              </a:rPr>
              <a:t>312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Saldo:</a:t>
            </a:r>
            <a:r>
              <a:rPr lang="cs-CZ" b="1" dirty="0" smtClean="0">
                <a:solidFill>
                  <a:schemeClr val="tx2"/>
                </a:solidFill>
              </a:rPr>
              <a:t>139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262158B0-A212-45BE-90C0-B79CF231AC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 smtClean="0"/>
              <a:t>1-11/2020:</a:t>
            </a:r>
            <a:endParaRPr lang="cs-CZ" dirty="0"/>
          </a:p>
        </p:txBody>
      </p:sp>
      <p:sp>
        <p:nvSpPr>
          <p:cNvPr id="9" name="Podnadpis 3">
            <a:extLst>
              <a:ext uri="{FF2B5EF4-FFF2-40B4-BE49-F238E27FC236}">
                <a16:creationId xmlns:a16="http://schemas.microsoft.com/office/drawing/2014/main" id="{98E796CA-D8F9-4439-A5A5-4108A9B0C8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 smtClean="0"/>
              <a:t>2019: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07BFC32-048F-4CEB-B060-D7905C1285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 smtClean="0"/>
              <a:t>2018:</a:t>
            </a:r>
            <a:endParaRPr lang="cs-CZ" dirty="0"/>
          </a:p>
        </p:txBody>
      </p:sp>
      <p:sp>
        <p:nvSpPr>
          <p:cNvPr id="5" name="Podnadpis 1">
            <a:extLst>
              <a:ext uri="{FF2B5EF4-FFF2-40B4-BE49-F238E27FC236}">
                <a16:creationId xmlns:a16="http://schemas.microsoft.com/office/drawing/2014/main" id="{DFCBCC1F-B36D-4172-83DD-DA46997EA1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2017: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3FD97-99FB-4C62-9A03-4F8B5E3C0C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89" y="2348880"/>
            <a:ext cx="1862757" cy="4105800"/>
          </a:xfrm>
        </p:spPr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oblasti agrárního zahraničního obchodu je Srbsko dlouhodobě významným evropským partnerem České republiky mimo země Evropské unie. Od roku 2015 je trend českého agrárního exportu do Srbska rostoucí a saldo agrárního obchodu je dlouhodobě z pohledu ČR kladné. Pandemie způsobená virovou nákazou COVID-19 neměla negativní vliv na trvalý nárůst vzájemné obchodní výměny v agrárním obchodu.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FC7889-9FD8-44AB-BA05-2302DF8D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Vývoj agrárního obchodu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8531736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0</TotalTime>
  <Words>2061</Words>
  <Application>Microsoft Office PowerPoint</Application>
  <PresentationFormat>Předvádění na obrazovce (4:3)</PresentationFormat>
  <Paragraphs>354</Paragraphs>
  <Slides>27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Wingdings</vt:lpstr>
      <vt:lpstr>Prezentace_mze</vt:lpstr>
      <vt:lpstr>2_Vlastní návrh</vt:lpstr>
      <vt:lpstr>1_Vlastní návrh</vt:lpstr>
      <vt:lpstr>Vlastní návrh</vt:lpstr>
      <vt:lpstr>Srbsko aktuálně – příležitosti pro české firmy _____________________________________________________</vt:lpstr>
      <vt:lpstr>Obsah</vt:lpstr>
      <vt:lpstr>Proexportní politika Ministerstva zemědělství</vt:lpstr>
      <vt:lpstr>Proexportní politika Ministerstva zemědělství</vt:lpstr>
      <vt:lpstr>Proexportní politika Ministerstva zemědělství</vt:lpstr>
      <vt:lpstr>Proexportní politika Ministerstva zemědělství</vt:lpstr>
      <vt:lpstr>Srbsko – základní data:</vt:lpstr>
      <vt:lpstr>Srbsko obecně</vt:lpstr>
      <vt:lpstr>Vývoj agrárního obchodu </vt:lpstr>
      <vt:lpstr>Hlavní odvětví potravinářského průmyslu</vt:lpstr>
      <vt:lpstr>Hlavní vyvážené a dovážené produkty </vt:lpstr>
      <vt:lpstr>Srbsko- stavy chovů</vt:lpstr>
      <vt:lpstr>Oseté plochy - podzim 2020</vt:lpstr>
      <vt:lpstr>Přednost geografické pozice</vt:lpstr>
      <vt:lpstr>Srbsko – priority rozvoje</vt:lpstr>
      <vt:lpstr>Srbsko – prostředky k dosažení priorit</vt:lpstr>
      <vt:lpstr>Srbsko – zahraniční investice</vt:lpstr>
      <vt:lpstr>Největší dovozci sušeného mléka</vt:lpstr>
      <vt:lpstr>Pivo</vt:lpstr>
      <vt:lpstr>Velké řetězce v Srbsku</vt:lpstr>
      <vt:lpstr>Zdravá výživa</vt:lpstr>
      <vt:lpstr>Doporučený postup</vt:lpstr>
      <vt:lpstr>Srbsko – specifika obchodování</vt:lpstr>
      <vt:lpstr>Možnosti přímé podpory v teritoriu - individuální služby, prezentace, projekty</vt:lpstr>
      <vt:lpstr>Užitečné kontakty</vt:lpstr>
      <vt:lpstr>Kontakty na spolu vystupující:</vt:lpstr>
      <vt:lpstr>Kontakt</vt:lpstr>
    </vt:vector>
  </TitlesOfParts>
  <Company>MZe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prodeje ze dvora  a farmářské slavnosti v roce 2012, Jednotná žádost a Portál farmáře</dc:title>
  <dc:creator>Jan Žáček</dc:creator>
  <cp:lastModifiedBy>VÁŇA Vladimír</cp:lastModifiedBy>
  <cp:revision>586</cp:revision>
  <cp:lastPrinted>2017-08-22T06:02:47Z</cp:lastPrinted>
  <dcterms:created xsi:type="dcterms:W3CDTF">2012-04-20T07:32:19Z</dcterms:created>
  <dcterms:modified xsi:type="dcterms:W3CDTF">2021-02-16T16:41:44Z</dcterms:modified>
</cp:coreProperties>
</file>