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700" r:id="rId5"/>
    <p:sldId id="719" r:id="rId6"/>
    <p:sldId id="721" r:id="rId7"/>
    <p:sldId id="722" r:id="rId8"/>
    <p:sldId id="723" r:id="rId9"/>
    <p:sldId id="724" r:id="rId10"/>
    <p:sldId id="725" r:id="rId11"/>
    <p:sldId id="33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7061" userDrawn="1">
          <p15:clr>
            <a:srgbClr val="A4A3A4"/>
          </p15:clr>
        </p15:guide>
        <p15:guide id="4" pos="438" userDrawn="1">
          <p15:clr>
            <a:srgbClr val="A4A3A4"/>
          </p15:clr>
        </p15:guide>
        <p15:guide id="5" orient="horz" pos="300" userDrawn="1">
          <p15:clr>
            <a:srgbClr val="A4A3A4"/>
          </p15:clr>
        </p15:guide>
        <p15:guide id="6" orient="horz" pos="120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picl Martin Ing." initials="ŠMI" lastIdx="1" clrIdx="0">
    <p:extLst>
      <p:ext uri="{19B8F6BF-5375-455C-9EA6-DF929625EA0E}">
        <p15:presenceInfo xmlns:p15="http://schemas.microsoft.com/office/powerpoint/2012/main" userId="S::martin.spicl@rsd.cz::34361fd3-731a-47f5-b3bf-421b9b657c27" providerId="AD"/>
      </p:ext>
    </p:extLst>
  </p:cmAuthor>
  <p:cmAuthor id="2" name="Hrušková Martina Ing. MBA" initials="HMIM" lastIdx="30" clrIdx="1">
    <p:extLst>
      <p:ext uri="{19B8F6BF-5375-455C-9EA6-DF929625EA0E}">
        <p15:presenceInfo xmlns:p15="http://schemas.microsoft.com/office/powerpoint/2012/main" userId="S::Martina.Hruskova@rsd.cz::5f77b40a-155c-49a9-812c-22764c4870fe" providerId="AD"/>
      </p:ext>
    </p:extLst>
  </p:cmAuthor>
  <p:cmAuthor id="3" name="Jadlovský Milan Ing." initials="JMI" lastIdx="1" clrIdx="2">
    <p:extLst>
      <p:ext uri="{19B8F6BF-5375-455C-9EA6-DF929625EA0E}">
        <p15:presenceInfo xmlns:p15="http://schemas.microsoft.com/office/powerpoint/2012/main" userId="S::milan.jadlovsky@rsd.cz::56bc0609-c594-4086-9ad1-86814c63272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FE7F5"/>
    <a:srgbClr val="515151"/>
    <a:srgbClr val="1D96DC"/>
    <a:srgbClr val="09417A"/>
    <a:srgbClr val="D1CECE"/>
    <a:srgbClr val="E7E6E6"/>
    <a:srgbClr val="0093D3"/>
    <a:srgbClr val="7C7D7D"/>
    <a:srgbClr val="222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95794"/>
  </p:normalViewPr>
  <p:slideViewPr>
    <p:cSldViewPr showGuides="1">
      <p:cViewPr varScale="1">
        <p:scale>
          <a:sx n="106" d="100"/>
          <a:sy n="106" d="100"/>
        </p:scale>
        <p:origin x="1352" y="-152"/>
      </p:cViewPr>
      <p:guideLst>
        <p:guide pos="3840"/>
        <p:guide pos="7061"/>
        <p:guide pos="438"/>
        <p:guide orient="horz" pos="300"/>
        <p:guide orient="horz" pos="12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9F1BB-F31A-4CB0-B429-35A92651BC2C}" type="datetimeFigureOut">
              <a:rPr lang="cs-CZ" smtClean="0"/>
              <a:t>19.11.2024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A8C11-65F7-4089-8DFC-C4D25234B70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13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nadpis 1">
            <a:extLst>
              <a:ext uri="{FF2B5EF4-FFF2-40B4-BE49-F238E27FC236}">
                <a16:creationId xmlns:a16="http://schemas.microsoft.com/office/drawing/2014/main" id="{F3E8CE4D-E5D9-486C-EEA3-0036DE0F1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487031"/>
            <a:ext cx="10515600" cy="9257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10" name="Zástupný symbol pro text 2">
            <a:extLst>
              <a:ext uri="{FF2B5EF4-FFF2-40B4-BE49-F238E27FC236}">
                <a16:creationId xmlns:a16="http://schemas.microsoft.com/office/drawing/2014/main" id="{598CD926-1D4F-41FB-DB89-903521AB34C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93738" y="1916113"/>
            <a:ext cx="5402262" cy="42608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obsah 5">
            <a:extLst>
              <a:ext uri="{FF2B5EF4-FFF2-40B4-BE49-F238E27FC236}">
                <a16:creationId xmlns:a16="http://schemas.microsoft.com/office/drawing/2014/main" id="{451072EA-70D4-35EA-CC5E-75D9BA271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8048" y="1916113"/>
            <a:ext cx="4682877" cy="427355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cs-CZ" dirty="0"/>
          </a:p>
        </p:txBody>
      </p:sp>
      <p:sp>
        <p:nvSpPr>
          <p:cNvPr id="13" name="Zástupný symbol pro datum 1">
            <a:extLst>
              <a:ext uri="{FF2B5EF4-FFF2-40B4-BE49-F238E27FC236}">
                <a16:creationId xmlns:a16="http://schemas.microsoft.com/office/drawing/2014/main" id="{17890628-5E66-198F-8940-19BD8CB3CF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3738" y="6474293"/>
            <a:ext cx="3961656" cy="168994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9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Ředitelství silnic a dálnic    </a:t>
            </a:r>
            <a:r>
              <a:rPr lang="cs-CZ" dirty="0">
                <a:solidFill>
                  <a:schemeClr val="tx2"/>
                </a:solidFill>
              </a:rPr>
              <a:t>/</a:t>
            </a:r>
            <a:r>
              <a:rPr lang="cs-CZ" dirty="0"/>
              <a:t>    </a:t>
            </a:r>
            <a:r>
              <a:rPr lang="cs-CZ" b="1" dirty="0"/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323751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lIns="0" tIns="0" rIns="0" bIns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1">
            <a:extLst>
              <a:ext uri="{FF2B5EF4-FFF2-40B4-BE49-F238E27FC236}">
                <a16:creationId xmlns:a16="http://schemas.microsoft.com/office/drawing/2014/main" id="{96788185-B762-42E2-25C7-893E5A9B3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3738" y="6474293"/>
            <a:ext cx="3961656" cy="168994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9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Ředitelství silnic a dálnic    </a:t>
            </a:r>
            <a:r>
              <a:rPr lang="cs-CZ" dirty="0">
                <a:solidFill>
                  <a:schemeClr val="tx2"/>
                </a:solidFill>
              </a:rPr>
              <a:t>/</a:t>
            </a:r>
            <a:r>
              <a:rPr lang="cs-CZ" dirty="0"/>
              <a:t>    </a:t>
            </a:r>
            <a:r>
              <a:rPr lang="cs-CZ" b="1" dirty="0"/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154789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1">
            <a:extLst>
              <a:ext uri="{FF2B5EF4-FFF2-40B4-BE49-F238E27FC236}">
                <a16:creationId xmlns:a16="http://schemas.microsoft.com/office/drawing/2014/main" id="{B7E3D102-7642-3574-2B1A-187B2B038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487031"/>
            <a:ext cx="10515600" cy="9257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10" name="Zástupný symbol pro text 2">
            <a:extLst>
              <a:ext uri="{FF2B5EF4-FFF2-40B4-BE49-F238E27FC236}">
                <a16:creationId xmlns:a16="http://schemas.microsoft.com/office/drawing/2014/main" id="{0C3B03E8-14D1-3508-ABCD-04061C51146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93738" y="1916113"/>
            <a:ext cx="10515600" cy="42608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cs-CZ" dirty="0"/>
              <a:t>Upravte styly předlohy textu. Slide s dlouhým textem…</a:t>
            </a:r>
          </a:p>
        </p:txBody>
      </p:sp>
      <p:sp>
        <p:nvSpPr>
          <p:cNvPr id="11" name="Zástupný symbol pro datum 1">
            <a:extLst>
              <a:ext uri="{FF2B5EF4-FFF2-40B4-BE49-F238E27FC236}">
                <a16:creationId xmlns:a16="http://schemas.microsoft.com/office/drawing/2014/main" id="{00B0E3EB-0E6B-A253-3C1C-57A3CE596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3738" y="6474293"/>
            <a:ext cx="3961656" cy="168994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9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Ředitelství silnic a dálnic    </a:t>
            </a:r>
            <a:r>
              <a:rPr lang="cs-CZ" dirty="0">
                <a:solidFill>
                  <a:schemeClr val="tx2"/>
                </a:solidFill>
              </a:rPr>
              <a:t>/</a:t>
            </a:r>
            <a:r>
              <a:rPr lang="cs-CZ" dirty="0"/>
              <a:t>    </a:t>
            </a:r>
            <a:r>
              <a:rPr lang="cs-CZ" b="1" dirty="0"/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214242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95325" y="1916113"/>
            <a:ext cx="5410656" cy="360759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95325" y="2537558"/>
            <a:ext cx="5410656" cy="3684588"/>
          </a:xfrm>
        </p:spPr>
        <p:txBody>
          <a:bodyPr lIns="0" tIns="0" rIns="0" bIns="0" anchor="t" anchorCtr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456039" y="1920378"/>
            <a:ext cx="4833129" cy="35649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456039" y="2537558"/>
            <a:ext cx="4833129" cy="3684588"/>
          </a:xfrm>
        </p:spPr>
        <p:txBody>
          <a:bodyPr lIns="0" tIns="0" rIns="0" bIns="0" anchor="t" anchorCtr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1" name="Zástupný symbol pro nadpis 1">
            <a:extLst>
              <a:ext uri="{FF2B5EF4-FFF2-40B4-BE49-F238E27FC236}">
                <a16:creationId xmlns:a16="http://schemas.microsoft.com/office/drawing/2014/main" id="{F4831EB0-8BB7-0474-6378-C7BCC94D7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487031"/>
            <a:ext cx="10515600" cy="9257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12" name="Zástupný symbol pro datum 1">
            <a:extLst>
              <a:ext uri="{FF2B5EF4-FFF2-40B4-BE49-F238E27FC236}">
                <a16:creationId xmlns:a16="http://schemas.microsoft.com/office/drawing/2014/main" id="{FDD7579E-8F7B-E60F-0E5E-17F404E892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3738" y="6474293"/>
            <a:ext cx="3961656" cy="168994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9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Ředitelství silnic a dálnic    </a:t>
            </a:r>
            <a:r>
              <a:rPr lang="cs-CZ" dirty="0">
                <a:solidFill>
                  <a:schemeClr val="tx2"/>
                </a:solidFill>
              </a:rPr>
              <a:t>/</a:t>
            </a:r>
            <a:r>
              <a:rPr lang="cs-CZ" dirty="0"/>
              <a:t>    </a:t>
            </a:r>
            <a:r>
              <a:rPr lang="cs-CZ" b="1" dirty="0"/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3264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4">
            <a:extLst>
              <a:ext uri="{FF2B5EF4-FFF2-40B4-BE49-F238E27FC236}">
                <a16:creationId xmlns:a16="http://schemas.microsoft.com/office/drawing/2014/main" id="{F28BEAEB-9B94-3EE6-3C04-60D9AE299892}"/>
              </a:ext>
            </a:extLst>
          </p:cNvPr>
          <p:cNvSpPr txBox="1">
            <a:spLocks/>
          </p:cNvSpPr>
          <p:nvPr userDrawn="1"/>
        </p:nvSpPr>
        <p:spPr>
          <a:xfrm>
            <a:off x="11209338" y="6376228"/>
            <a:ext cx="976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800" b="1" i="0" smtClean="0">
                <a:solidFill>
                  <a:schemeClr val="tx1"/>
                </a:solidFill>
                <a:latin typeface="Arial" panose="020B0604020202020204" pitchFamily="34" charset="0"/>
                <a:ea typeface="Open Sans Semibold" charset="0"/>
                <a:cs typeface="Arial" panose="020B0604020202020204" pitchFamily="34" charset="0"/>
              </a:rPr>
              <a:pPr algn="ctr"/>
              <a:t>‹#›</a:t>
            </a:fld>
            <a:endParaRPr lang="en-US" sz="800" b="1" i="0" dirty="0">
              <a:solidFill>
                <a:schemeClr val="tx1"/>
              </a:solidFill>
              <a:latin typeface="Arial" panose="020B0604020202020204" pitchFamily="34" charset="0"/>
              <a:ea typeface="Open Sans Semibold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nadpis 1">
            <a:extLst>
              <a:ext uri="{FF2B5EF4-FFF2-40B4-BE49-F238E27FC236}">
                <a16:creationId xmlns:a16="http://schemas.microsoft.com/office/drawing/2014/main" id="{A3755DDA-7D30-3FBB-5182-27B801508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487031"/>
            <a:ext cx="10515600" cy="9257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11" name="Zástupný symbol pro datum 1">
            <a:extLst>
              <a:ext uri="{FF2B5EF4-FFF2-40B4-BE49-F238E27FC236}">
                <a16:creationId xmlns:a16="http://schemas.microsoft.com/office/drawing/2014/main" id="{7540C04F-3222-5725-B7E7-E59F987B9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3738" y="6474293"/>
            <a:ext cx="3961656" cy="168994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9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Ředitelství silnic a dálnic    </a:t>
            </a:r>
            <a:r>
              <a:rPr lang="cs-CZ" dirty="0">
                <a:solidFill>
                  <a:schemeClr val="tx2"/>
                </a:solidFill>
              </a:rPr>
              <a:t>/</a:t>
            </a:r>
            <a:r>
              <a:rPr lang="cs-CZ" dirty="0"/>
              <a:t>    </a:t>
            </a:r>
            <a:r>
              <a:rPr lang="cs-CZ" b="1" dirty="0"/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2287189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FB5525F2-D918-7317-0841-0F822641977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000"/>
          </a:blip>
          <a:stretch>
            <a:fillRect/>
          </a:stretch>
        </p:blipFill>
        <p:spPr>
          <a:xfrm rot="19800000">
            <a:off x="6606000" y="1418400"/>
            <a:ext cx="7106399" cy="7106399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95325" y="487031"/>
            <a:ext cx="10515600" cy="9257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3738" y="1916113"/>
            <a:ext cx="10515600" cy="4260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1">
            <a:extLst>
              <a:ext uri="{FF2B5EF4-FFF2-40B4-BE49-F238E27FC236}">
                <a16:creationId xmlns:a16="http://schemas.microsoft.com/office/drawing/2014/main" id="{E2F2C9C1-029F-48A2-6082-0C0101F4C8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3738" y="6474293"/>
            <a:ext cx="3961656" cy="168994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9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Ředitelství silnic a dálnic    </a:t>
            </a:r>
            <a:r>
              <a:rPr lang="cs-CZ" dirty="0">
                <a:solidFill>
                  <a:schemeClr val="tx2"/>
                </a:solidFill>
              </a:rPr>
              <a:t>/</a:t>
            </a:r>
            <a:r>
              <a:rPr lang="cs-CZ" dirty="0"/>
              <a:t>    </a:t>
            </a:r>
            <a:r>
              <a:rPr lang="cs-CZ" b="1" dirty="0"/>
              <a:t>www.rsd.cz</a:t>
            </a:r>
          </a:p>
        </p:txBody>
      </p:sp>
      <p:sp>
        <p:nvSpPr>
          <p:cNvPr id="8" name="Slide Number Placeholder 24">
            <a:extLst>
              <a:ext uri="{FF2B5EF4-FFF2-40B4-BE49-F238E27FC236}">
                <a16:creationId xmlns:a16="http://schemas.microsoft.com/office/drawing/2014/main" id="{9F0BD55D-B3C3-8AA9-FBB5-DFABFBF1C6F1}"/>
              </a:ext>
            </a:extLst>
          </p:cNvPr>
          <p:cNvSpPr txBox="1">
            <a:spLocks/>
          </p:cNvSpPr>
          <p:nvPr userDrawn="1"/>
        </p:nvSpPr>
        <p:spPr>
          <a:xfrm>
            <a:off x="11209338" y="6376228"/>
            <a:ext cx="976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800" b="1" i="0" smtClean="0">
                <a:solidFill>
                  <a:schemeClr val="tx1"/>
                </a:solidFill>
                <a:latin typeface="Arial" panose="020B0604020202020204" pitchFamily="34" charset="0"/>
                <a:ea typeface="Open Sans Semibold" charset="0"/>
                <a:cs typeface="Arial" panose="020B0604020202020204" pitchFamily="34" charset="0"/>
              </a:rPr>
              <a:pPr algn="ctr"/>
              <a:t>‹#›</a:t>
            </a:fld>
            <a:endParaRPr lang="en-US" sz="800" b="1" i="0" dirty="0">
              <a:solidFill>
                <a:schemeClr val="tx1"/>
              </a:solidFill>
              <a:latin typeface="Arial" panose="020B0604020202020204" pitchFamily="34" charset="0"/>
              <a:ea typeface="Open Sans Semibold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A6522EB-1578-36AF-0A44-086A4ED9FF4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1494800" y="475200"/>
            <a:ext cx="403200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1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▸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▸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▸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▸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▸"/>
        <a:defRPr sz="1800" kern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orient="horz" pos="300" userDrawn="1">
          <p15:clr>
            <a:srgbClr val="F26B43"/>
          </p15:clr>
        </p15:guide>
        <p15:guide id="5" orient="horz" pos="12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>
            <a:extLst>
              <a:ext uri="{FF2B5EF4-FFF2-40B4-BE49-F238E27FC236}">
                <a16:creationId xmlns:a16="http://schemas.microsoft.com/office/drawing/2014/main" id="{4573F8B9-8E2F-4C2B-A563-401C0445D24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 rot="19800000">
            <a:off x="-1155037" y="1744679"/>
            <a:ext cx="6141600" cy="6141600"/>
          </a:xfrm>
          <a:prstGeom prst="rect">
            <a:avLst/>
          </a:prstGeom>
        </p:spPr>
      </p:pic>
      <p:sp>
        <p:nvSpPr>
          <p:cNvPr id="14" name="Název prezentace">
            <a:extLst>
              <a:ext uri="{FF2B5EF4-FFF2-40B4-BE49-F238E27FC236}">
                <a16:creationId xmlns:a16="http://schemas.microsoft.com/office/drawing/2014/main" id="{1D21F96A-8619-BB3B-6A2F-F534975840CB}"/>
              </a:ext>
            </a:extLst>
          </p:cNvPr>
          <p:cNvSpPr txBox="1">
            <a:spLocks/>
          </p:cNvSpPr>
          <p:nvPr/>
        </p:nvSpPr>
        <p:spPr>
          <a:xfrm>
            <a:off x="701428" y="2276872"/>
            <a:ext cx="10867180" cy="2232248"/>
          </a:xfrm>
          <a:prstGeom prst="rect">
            <a:avLst/>
          </a:prstGeom>
        </p:spPr>
        <p:txBody>
          <a:bodyPr vert="horz" lIns="0" tIns="0" rIns="36000" bIns="0" rtlCol="0" anchor="t" anchorCtr="0">
            <a:noAutofit/>
          </a:bodyPr>
          <a:lstStyle>
            <a:defPPr>
              <a:defRPr lang="cs-CZ"/>
            </a:defPPr>
            <a:lvl1pPr marL="0" indent="0" algn="l" defTabSz="914400" rtl="0" eaLnBrk="1" latinLnBrk="0" hangingPunct="1">
              <a:spcBef>
                <a:spcPts val="0"/>
              </a:spcBef>
              <a:buNone/>
              <a:defRPr sz="4105" b="1" kern="1200" baseline="0">
                <a:solidFill>
                  <a:srgbClr val="063E8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S</a:t>
            </a:r>
            <a:r>
              <a:rPr lang="cs-CZ" sz="360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polupráce ŘSD a SPÚ v rámci přípravy </a:t>
            </a:r>
            <a:br>
              <a:rPr lang="cs-CZ" sz="360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cs-CZ" sz="360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a realizace staveb dopravní infrastruktury</a:t>
            </a:r>
          </a:p>
          <a:p>
            <a:pPr algn="ctr"/>
            <a:endParaRPr lang="cs-CZ" sz="2400" b="0" i="0" u="none" strike="noStrike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cs-CZ" sz="14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XXIV. KONFERENCE POZEMKOVÝCH ÚPRAV 2024</a:t>
            </a:r>
          </a:p>
        </p:txBody>
      </p:sp>
      <p:sp>
        <p:nvSpPr>
          <p:cNvPr id="16" name="Zástupný text 21">
            <a:extLst>
              <a:ext uri="{FF2B5EF4-FFF2-40B4-BE49-F238E27FC236}">
                <a16:creationId xmlns:a16="http://schemas.microsoft.com/office/drawing/2014/main" id="{DBFA8D81-DC07-E632-8B48-97F5190DC9D3}"/>
              </a:ext>
            </a:extLst>
          </p:cNvPr>
          <p:cNvSpPr txBox="1">
            <a:spLocks/>
          </p:cNvSpPr>
          <p:nvPr/>
        </p:nvSpPr>
        <p:spPr>
          <a:xfrm>
            <a:off x="695324" y="6114158"/>
            <a:ext cx="6120756" cy="2578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cs-CZ"/>
            </a:defPPr>
            <a:lvl1pPr marL="0" indent="0" algn="r" defTabSz="914400" rtl="0" eaLnBrk="1" latinLnBrk="0" hangingPunct="1">
              <a:spcBef>
                <a:spcPts val="0"/>
              </a:spcBef>
              <a:buNone/>
              <a:defRPr sz="2737" kern="1200">
                <a:solidFill>
                  <a:srgbClr val="0093D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David Jalůvka / vedoucí oddělení majetkoprávního a metodiky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C227912-99DE-151E-7CF4-2261E928D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00" y="486000"/>
            <a:ext cx="2255657" cy="9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8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87E04-9487-D43A-800D-E04F7CEF04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>
            <a:extLst>
              <a:ext uri="{FF2B5EF4-FFF2-40B4-BE49-F238E27FC236}">
                <a16:creationId xmlns:a16="http://schemas.microsoft.com/office/drawing/2014/main" id="{426BD61C-DDBB-05AB-B6B6-DA66941A8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6" y="1551277"/>
            <a:ext cx="10514088" cy="450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t" anchorCtr="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1.1.2024 je Ředitelství silnic a dálnic státním podnikem</a:t>
            </a:r>
          </a:p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Zakladatelem je Ministerstvo dopravy ČR</a:t>
            </a:r>
          </a:p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Základním účelem a předmětem činnosti je zajišťování výstavby, modernizace, správy, údržby a oprav dálnic a silnic I. třídy a jejich součástí a příslušenství ve smyslu zákona o pozemních komunikacích</a:t>
            </a: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77/1997 Sb., o státním podniku, ve znění pozdějších předpisů</a:t>
            </a: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§9a zákona č. 13/1997 Sb., o pozemních komunikacích ve znění pozdějších předpisů</a:t>
            </a:r>
            <a:b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24">
            <a:extLst>
              <a:ext uri="{FF2B5EF4-FFF2-40B4-BE49-F238E27FC236}">
                <a16:creationId xmlns:a16="http://schemas.microsoft.com/office/drawing/2014/main" id="{FA6C08AA-647D-7908-9103-49E09D254537}"/>
              </a:ext>
            </a:extLst>
          </p:cNvPr>
          <p:cNvSpPr txBox="1">
            <a:spLocks/>
          </p:cNvSpPr>
          <p:nvPr/>
        </p:nvSpPr>
        <p:spPr>
          <a:xfrm>
            <a:off x="11209338" y="6376228"/>
            <a:ext cx="976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800" b="1" i="0" smtClean="0">
                <a:solidFill>
                  <a:schemeClr val="tx1"/>
                </a:solidFill>
                <a:latin typeface="Arial" panose="020B0604020202020204" pitchFamily="34" charset="0"/>
                <a:ea typeface="Open Sans Semibold" charset="0"/>
                <a:cs typeface="Arial" panose="020B0604020202020204" pitchFamily="34" charset="0"/>
              </a:rPr>
              <a:pPr algn="ctr"/>
              <a:t>2</a:t>
            </a:fld>
            <a:endParaRPr lang="en-US" sz="800" b="1" i="0" dirty="0">
              <a:solidFill>
                <a:schemeClr val="tx1"/>
              </a:solidFill>
              <a:latin typeface="Arial" panose="020B0604020202020204" pitchFamily="34" charset="0"/>
              <a:ea typeface="Open Sans Semibold" charset="0"/>
              <a:cs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5974F1-28B9-2CA5-4787-E460BD77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500" b="1" dirty="0">
                <a:solidFill>
                  <a:schemeClr val="accent1"/>
                </a:solidFill>
                <a:latin typeface="Arial" panose="020B0604020202020204" pitchFamily="34" charset="0"/>
                <a:ea typeface="SimSun" charset="-122"/>
                <a:cs typeface="Arial" panose="020B0604020202020204" pitchFamily="34" charset="0"/>
              </a:rPr>
              <a:t>Ředitelství silnic a dálnic s. p. </a:t>
            </a:r>
            <a:endParaRPr lang="cs-CZ" sz="3500" b="1" dirty="0">
              <a:solidFill>
                <a:schemeClr val="tx1"/>
              </a:solidFill>
              <a:latin typeface="Arial" panose="020B0604020202020204" pitchFamily="34" charset="0"/>
              <a:ea typeface="SimSun" charset="-122"/>
              <a:cs typeface="Arial" panose="020B0604020202020204" pitchFamily="34" charset="0"/>
            </a:endParaRPr>
          </a:p>
        </p:txBody>
      </p:sp>
      <p:sp>
        <p:nvSpPr>
          <p:cNvPr id="4" name="TextBox 15">
            <a:extLst>
              <a:ext uri="{FF2B5EF4-FFF2-40B4-BE49-F238E27FC236}">
                <a16:creationId xmlns:a16="http://schemas.microsoft.com/office/drawing/2014/main" id="{1C776BEB-2F18-F46F-6D97-8A4DCF4DD08E}"/>
              </a:ext>
            </a:extLst>
          </p:cNvPr>
          <p:cNvSpPr txBox="1"/>
          <p:nvPr/>
        </p:nvSpPr>
        <p:spPr>
          <a:xfrm>
            <a:off x="700088" y="6436348"/>
            <a:ext cx="276998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900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Ředitelství silnic a dálnic    </a:t>
            </a:r>
            <a:r>
              <a:rPr lang="cs-CZ" sz="900" i="0" spc="100" dirty="0">
                <a:solidFill>
                  <a:schemeClr val="tx2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/</a:t>
            </a:r>
            <a:r>
              <a:rPr lang="cs-CZ" sz="900" spc="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    </a:t>
            </a:r>
            <a:r>
              <a:rPr lang="cs-CZ" sz="900" b="1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149696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F7EC65-D916-B28D-82C6-E79E980FA6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>
            <a:extLst>
              <a:ext uri="{FF2B5EF4-FFF2-40B4-BE49-F238E27FC236}">
                <a16:creationId xmlns:a16="http://schemas.microsoft.com/office/drawing/2014/main" id="{FEE7625B-4347-1041-7A28-659C13CC2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6" y="1551277"/>
            <a:ext cx="10514088" cy="450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t" anchorCtr="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Převody (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zasmluvnění) </a:t>
            </a: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pozemků potřebných pro výstavbu dopravní infrastruktury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t</a:t>
            </a: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rvalý z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ábor/dočasný zábor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p</a:t>
            </a: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ozemky pro směnu </a:t>
            </a: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endParaRPr lang="cs-CZ" sz="16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Vzorová smluvní d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okumentace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p</a:t>
            </a: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řevodní smlouva 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smlouvy o zřízení věcného břemene (služebnosti)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n</a:t>
            </a: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ájemní smlouva</a:t>
            </a:r>
          </a:p>
          <a:p>
            <a:pPr marL="646675" lvl="2">
              <a:lnSpc>
                <a:spcPct val="140000"/>
              </a:lnSpc>
              <a:buClr>
                <a:srgbClr val="0093D3"/>
              </a:buClr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Rámcový metodický postup SPÚ a ŘSD při koordinaci pozemkových úprav a výstavby liniových staveb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Metodický pokyn pro zpracování studie v případech pozemkových úprav vyvolaných stavební činností</a:t>
            </a:r>
          </a:p>
          <a:p>
            <a:pPr marL="1374775" lvl="3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aktualizace a stanovení společného postupu</a:t>
            </a:r>
          </a:p>
          <a:p>
            <a:pPr marL="1103875" lvl="3">
              <a:lnSpc>
                <a:spcPct val="140000"/>
              </a:lnSpc>
              <a:buClr>
                <a:srgbClr val="0093D3"/>
              </a:buClr>
            </a:pPr>
            <a:endParaRPr lang="cs-CZ" sz="16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646675" lvl="2">
              <a:lnSpc>
                <a:spcPct val="140000"/>
              </a:lnSpc>
              <a:buClr>
                <a:srgbClr val="0093D3"/>
              </a:buClr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24">
            <a:extLst>
              <a:ext uri="{FF2B5EF4-FFF2-40B4-BE49-F238E27FC236}">
                <a16:creationId xmlns:a16="http://schemas.microsoft.com/office/drawing/2014/main" id="{2DFCB736-6753-7CF4-9FB7-C2E26CFFB429}"/>
              </a:ext>
            </a:extLst>
          </p:cNvPr>
          <p:cNvSpPr txBox="1">
            <a:spLocks/>
          </p:cNvSpPr>
          <p:nvPr/>
        </p:nvSpPr>
        <p:spPr>
          <a:xfrm>
            <a:off x="11209338" y="6376228"/>
            <a:ext cx="976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800" b="1" i="0" smtClean="0">
                <a:solidFill>
                  <a:schemeClr val="tx1"/>
                </a:solidFill>
                <a:latin typeface="Arial" panose="020B0604020202020204" pitchFamily="34" charset="0"/>
                <a:ea typeface="Open Sans Semibold" charset="0"/>
                <a:cs typeface="Arial" panose="020B0604020202020204" pitchFamily="34" charset="0"/>
              </a:rPr>
              <a:pPr algn="ctr"/>
              <a:t>3</a:t>
            </a:fld>
            <a:endParaRPr lang="en-US" sz="800" b="1" i="0" dirty="0">
              <a:solidFill>
                <a:schemeClr val="tx1"/>
              </a:solidFill>
              <a:latin typeface="Arial" panose="020B0604020202020204" pitchFamily="34" charset="0"/>
              <a:ea typeface="Open Sans Semibold" charset="0"/>
              <a:cs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2092C0-8C50-9FBE-11D8-954B645A3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  <a:ea typeface="SimSun" charset="-122"/>
              </a:rPr>
              <a:t>Spolupráce ŘSD a SPÚ v rámci přípravy a realizace staveb dopravní infrastruktury</a:t>
            </a:r>
            <a:endParaRPr lang="cs-CZ" sz="3500" b="1" dirty="0">
              <a:solidFill>
                <a:schemeClr val="tx1"/>
              </a:solidFill>
              <a:latin typeface="Arial" panose="020B0604020202020204" pitchFamily="34" charset="0"/>
              <a:ea typeface="SimSun" charset="-122"/>
              <a:cs typeface="Arial" panose="020B0604020202020204" pitchFamily="34" charset="0"/>
            </a:endParaRPr>
          </a:p>
        </p:txBody>
      </p:sp>
      <p:sp>
        <p:nvSpPr>
          <p:cNvPr id="4" name="TextBox 15">
            <a:extLst>
              <a:ext uri="{FF2B5EF4-FFF2-40B4-BE49-F238E27FC236}">
                <a16:creationId xmlns:a16="http://schemas.microsoft.com/office/drawing/2014/main" id="{1AE4EC7C-28BA-D9BD-144D-7336EA519F48}"/>
              </a:ext>
            </a:extLst>
          </p:cNvPr>
          <p:cNvSpPr txBox="1"/>
          <p:nvPr/>
        </p:nvSpPr>
        <p:spPr>
          <a:xfrm>
            <a:off x="700088" y="6436348"/>
            <a:ext cx="276998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900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Ředitelství silnic a dálnic    </a:t>
            </a:r>
            <a:r>
              <a:rPr lang="cs-CZ" sz="900" i="0" spc="100" dirty="0">
                <a:solidFill>
                  <a:schemeClr val="tx2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/</a:t>
            </a:r>
            <a:r>
              <a:rPr lang="cs-CZ" sz="900" spc="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    </a:t>
            </a:r>
            <a:r>
              <a:rPr lang="cs-CZ" sz="900" b="1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16713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3924B-6F30-A403-116D-8C953E74CB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>
            <a:extLst>
              <a:ext uri="{FF2B5EF4-FFF2-40B4-BE49-F238E27FC236}">
                <a16:creationId xmlns:a16="http://schemas.microsoft.com/office/drawing/2014/main" id="{251D678E-46D7-CF8D-7FAA-698D3C77C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6" y="1551277"/>
            <a:ext cx="10514088" cy="450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t" anchorCtr="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Zajištění informovanosti o investičních záměrech ŘSD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k</a:t>
            </a: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ontaktní osoby na jednotlivých Správách a Závodech ŘSD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stabilizace trasy dopravní stavby, projekční příprava </a:t>
            </a:r>
            <a:endParaRPr lang="cs-CZ" sz="16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z</a:t>
            </a:r>
            <a:r>
              <a:rPr lang="cs-CZ" sz="1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ajištění souladu předpokládaného zahájení stavebních prací a přípravy pozemkových úprav</a:t>
            </a:r>
          </a:p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Uzavření smlouvy ve smyslu §7 zákona č. 134/2016 Sb., o zadávání veřejných zakázek, ve znění pozdějších předpisů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společné zadání veřejné zakázky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uzavření smlouvy o dílo na vypracování studie pozemkových úprav souvisejících s realizaci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konkrétné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 stavby dopravní infrastruktury</a:t>
            </a:r>
          </a:p>
          <a:p>
            <a:pPr marL="646675" lvl="2">
              <a:lnSpc>
                <a:spcPct val="140000"/>
              </a:lnSpc>
              <a:buClr>
                <a:srgbClr val="0093D3"/>
              </a:buClr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24">
            <a:extLst>
              <a:ext uri="{FF2B5EF4-FFF2-40B4-BE49-F238E27FC236}">
                <a16:creationId xmlns:a16="http://schemas.microsoft.com/office/drawing/2014/main" id="{A6DB5E7E-2FA4-C3FA-21ED-734609CE66C8}"/>
              </a:ext>
            </a:extLst>
          </p:cNvPr>
          <p:cNvSpPr txBox="1">
            <a:spLocks/>
          </p:cNvSpPr>
          <p:nvPr/>
        </p:nvSpPr>
        <p:spPr>
          <a:xfrm>
            <a:off x="11209338" y="6376228"/>
            <a:ext cx="976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800" b="1" i="0" smtClean="0">
                <a:solidFill>
                  <a:schemeClr val="tx1"/>
                </a:solidFill>
                <a:latin typeface="Arial" panose="020B0604020202020204" pitchFamily="34" charset="0"/>
                <a:ea typeface="Open Sans Semibold" charset="0"/>
                <a:cs typeface="Arial" panose="020B0604020202020204" pitchFamily="34" charset="0"/>
              </a:rPr>
              <a:pPr algn="ctr"/>
              <a:t>4</a:t>
            </a:fld>
            <a:endParaRPr lang="en-US" sz="800" b="1" i="0" dirty="0">
              <a:solidFill>
                <a:schemeClr val="tx1"/>
              </a:solidFill>
              <a:latin typeface="Arial" panose="020B0604020202020204" pitchFamily="34" charset="0"/>
              <a:ea typeface="Open Sans Semibold" charset="0"/>
              <a:cs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88DBFA7-40A4-DBCF-85E4-28465CA51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  <a:ea typeface="SimSun" charset="-122"/>
              </a:rPr>
              <a:t>Koordinace pozemkových úprav</a:t>
            </a:r>
            <a:endParaRPr lang="cs-CZ" sz="3500" b="1" dirty="0">
              <a:solidFill>
                <a:schemeClr val="tx1"/>
              </a:solidFill>
              <a:latin typeface="Arial" panose="020B0604020202020204" pitchFamily="34" charset="0"/>
              <a:ea typeface="SimSun" charset="-122"/>
              <a:cs typeface="Arial" panose="020B0604020202020204" pitchFamily="34" charset="0"/>
            </a:endParaRPr>
          </a:p>
        </p:txBody>
      </p:sp>
      <p:sp>
        <p:nvSpPr>
          <p:cNvPr id="4" name="TextBox 15">
            <a:extLst>
              <a:ext uri="{FF2B5EF4-FFF2-40B4-BE49-F238E27FC236}">
                <a16:creationId xmlns:a16="http://schemas.microsoft.com/office/drawing/2014/main" id="{3400691B-47C4-63EE-3D30-71356C9A03D1}"/>
              </a:ext>
            </a:extLst>
          </p:cNvPr>
          <p:cNvSpPr txBox="1"/>
          <p:nvPr/>
        </p:nvSpPr>
        <p:spPr>
          <a:xfrm>
            <a:off x="700088" y="6436348"/>
            <a:ext cx="276998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900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Ředitelství silnic a dálnic    </a:t>
            </a:r>
            <a:r>
              <a:rPr lang="cs-CZ" sz="900" i="0" spc="100" dirty="0">
                <a:solidFill>
                  <a:schemeClr val="tx2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/</a:t>
            </a:r>
            <a:r>
              <a:rPr lang="cs-CZ" sz="900" spc="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    </a:t>
            </a:r>
            <a:r>
              <a:rPr lang="cs-CZ" sz="900" b="1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249698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A1D386-9902-35A1-62A4-7FB3F3F8F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>
            <a:extLst>
              <a:ext uri="{FF2B5EF4-FFF2-40B4-BE49-F238E27FC236}">
                <a16:creationId xmlns:a16="http://schemas.microsoft.com/office/drawing/2014/main" id="{E437AE38-A713-6917-0913-406CED557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6" y="1551277"/>
            <a:ext cx="10514088" cy="450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t" anchorCtr="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Časová a věcná koordinace zpracovatele studie a zpracovatele (dodavatele) dokumentace pro povolení záměru (stavby dopravní infrastruktury) a dalších navazujících činností</a:t>
            </a:r>
          </a:p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Studie zohlední stav řešení stavby dopravní infrastruktury 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rozdělení území na </a:t>
            </a:r>
            <a:r>
              <a:rPr lang="cs-CZ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stavbou přímo dotčené řešené území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a </a:t>
            </a:r>
            <a:r>
              <a:rPr lang="cs-CZ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ostatní řešení území</a:t>
            </a:r>
          </a:p>
          <a:p>
            <a:pPr marL="646675" lvl="2">
              <a:lnSpc>
                <a:spcPct val="140000"/>
              </a:lnSpc>
              <a:buClr>
                <a:srgbClr val="0093D3"/>
              </a:buClr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Zpracování návrhu pozemkových úprav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upřesnění výměr trvalého záboru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upřesnění účastníků řízení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zpracování plánu společných zařízení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zpracování návrhu nového uspořádání pozemků</a:t>
            </a:r>
          </a:p>
          <a:p>
            <a:pPr marL="646675" lvl="2">
              <a:lnSpc>
                <a:spcPct val="140000"/>
              </a:lnSpc>
              <a:buClr>
                <a:srgbClr val="0093D3"/>
              </a:buClr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24">
            <a:extLst>
              <a:ext uri="{FF2B5EF4-FFF2-40B4-BE49-F238E27FC236}">
                <a16:creationId xmlns:a16="http://schemas.microsoft.com/office/drawing/2014/main" id="{790BC41B-FB20-9173-65A9-A1645C79655C}"/>
              </a:ext>
            </a:extLst>
          </p:cNvPr>
          <p:cNvSpPr txBox="1">
            <a:spLocks/>
          </p:cNvSpPr>
          <p:nvPr/>
        </p:nvSpPr>
        <p:spPr>
          <a:xfrm>
            <a:off x="11209338" y="6376228"/>
            <a:ext cx="976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800" b="1" i="0" smtClean="0">
                <a:solidFill>
                  <a:schemeClr val="tx1"/>
                </a:solidFill>
                <a:latin typeface="Arial" panose="020B0604020202020204" pitchFamily="34" charset="0"/>
                <a:ea typeface="Open Sans Semibold" charset="0"/>
                <a:cs typeface="Arial" panose="020B0604020202020204" pitchFamily="34" charset="0"/>
              </a:rPr>
              <a:pPr algn="ctr"/>
              <a:t>5</a:t>
            </a:fld>
            <a:endParaRPr lang="en-US" sz="800" b="1" i="0" dirty="0">
              <a:solidFill>
                <a:schemeClr val="tx1"/>
              </a:solidFill>
              <a:latin typeface="Arial" panose="020B0604020202020204" pitchFamily="34" charset="0"/>
              <a:ea typeface="Open Sans Semibold" charset="0"/>
              <a:cs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850256-84E9-CE7D-256C-1A35F74BB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  <a:ea typeface="SimSun" charset="-122"/>
              </a:rPr>
              <a:t>Koordinace pozemkových úprav</a:t>
            </a:r>
            <a:endParaRPr lang="cs-CZ" sz="3500" b="1" dirty="0">
              <a:solidFill>
                <a:schemeClr val="tx1"/>
              </a:solidFill>
              <a:latin typeface="Arial" panose="020B0604020202020204" pitchFamily="34" charset="0"/>
              <a:ea typeface="SimSun" charset="-122"/>
              <a:cs typeface="Arial" panose="020B0604020202020204" pitchFamily="34" charset="0"/>
            </a:endParaRPr>
          </a:p>
        </p:txBody>
      </p:sp>
      <p:sp>
        <p:nvSpPr>
          <p:cNvPr id="4" name="TextBox 15">
            <a:extLst>
              <a:ext uri="{FF2B5EF4-FFF2-40B4-BE49-F238E27FC236}">
                <a16:creationId xmlns:a16="http://schemas.microsoft.com/office/drawing/2014/main" id="{94CE0AB9-5DE0-96D6-27EE-DEBA5F6E3ED1}"/>
              </a:ext>
            </a:extLst>
          </p:cNvPr>
          <p:cNvSpPr txBox="1"/>
          <p:nvPr/>
        </p:nvSpPr>
        <p:spPr>
          <a:xfrm>
            <a:off x="700088" y="6436348"/>
            <a:ext cx="276998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900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Ředitelství silnic a dálnic    </a:t>
            </a:r>
            <a:r>
              <a:rPr lang="cs-CZ" sz="900" i="0" spc="100" dirty="0">
                <a:solidFill>
                  <a:schemeClr val="tx2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/</a:t>
            </a:r>
            <a:r>
              <a:rPr lang="cs-CZ" sz="900" spc="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    </a:t>
            </a:r>
            <a:r>
              <a:rPr lang="cs-CZ" sz="900" b="1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3427152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39019-A8D6-98BB-FAF5-C51C95007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>
            <a:extLst>
              <a:ext uri="{FF2B5EF4-FFF2-40B4-BE49-F238E27FC236}">
                <a16:creationId xmlns:a16="http://schemas.microsoft.com/office/drawing/2014/main" id="{D1884FF9-7326-6CF4-B575-1B7D6ACE3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6" y="1551277"/>
            <a:ext cx="10514088" cy="450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t" anchorCtr="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Realizace pozemkových úprav</a:t>
            </a:r>
          </a:p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Financování pozemkových úprav 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zpracování návrhu pozemkových úprav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zpracování projektové dokumentace 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realizace pozemkových úprav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endParaRPr lang="cs-CZ" sz="16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24">
            <a:extLst>
              <a:ext uri="{FF2B5EF4-FFF2-40B4-BE49-F238E27FC236}">
                <a16:creationId xmlns:a16="http://schemas.microsoft.com/office/drawing/2014/main" id="{9BEC9A65-5444-CF48-3A40-771D0878A9A8}"/>
              </a:ext>
            </a:extLst>
          </p:cNvPr>
          <p:cNvSpPr txBox="1">
            <a:spLocks/>
          </p:cNvSpPr>
          <p:nvPr/>
        </p:nvSpPr>
        <p:spPr>
          <a:xfrm>
            <a:off x="11209338" y="6376228"/>
            <a:ext cx="976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800" b="1" i="0" smtClean="0">
                <a:solidFill>
                  <a:schemeClr val="tx1"/>
                </a:solidFill>
                <a:latin typeface="Arial" panose="020B0604020202020204" pitchFamily="34" charset="0"/>
                <a:ea typeface="Open Sans Semibold" charset="0"/>
                <a:cs typeface="Arial" panose="020B0604020202020204" pitchFamily="34" charset="0"/>
              </a:rPr>
              <a:pPr algn="ctr"/>
              <a:t>6</a:t>
            </a:fld>
            <a:endParaRPr lang="en-US" sz="800" b="1" i="0" dirty="0">
              <a:solidFill>
                <a:schemeClr val="tx1"/>
              </a:solidFill>
              <a:latin typeface="Arial" panose="020B0604020202020204" pitchFamily="34" charset="0"/>
              <a:ea typeface="Open Sans Semibold" charset="0"/>
              <a:cs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477BF7C-A6A7-AEA3-F3DC-43CF099E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  <a:ea typeface="SimSun" charset="-122"/>
              </a:rPr>
              <a:t>Koordinace pozemkových úprav</a:t>
            </a:r>
            <a:endParaRPr lang="cs-CZ" sz="3500" b="1" dirty="0">
              <a:solidFill>
                <a:schemeClr val="tx1"/>
              </a:solidFill>
              <a:latin typeface="Arial" panose="020B0604020202020204" pitchFamily="34" charset="0"/>
              <a:ea typeface="SimSun" charset="-122"/>
              <a:cs typeface="Arial" panose="020B0604020202020204" pitchFamily="34" charset="0"/>
            </a:endParaRPr>
          </a:p>
        </p:txBody>
      </p:sp>
      <p:sp>
        <p:nvSpPr>
          <p:cNvPr id="4" name="TextBox 15">
            <a:extLst>
              <a:ext uri="{FF2B5EF4-FFF2-40B4-BE49-F238E27FC236}">
                <a16:creationId xmlns:a16="http://schemas.microsoft.com/office/drawing/2014/main" id="{54FF81B8-4810-4E5C-9604-15EB0C268020}"/>
              </a:ext>
            </a:extLst>
          </p:cNvPr>
          <p:cNvSpPr txBox="1"/>
          <p:nvPr/>
        </p:nvSpPr>
        <p:spPr>
          <a:xfrm>
            <a:off x="700088" y="6436348"/>
            <a:ext cx="276998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900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Ředitelství silnic a dálnic    </a:t>
            </a:r>
            <a:r>
              <a:rPr lang="cs-CZ" sz="900" i="0" spc="100" dirty="0">
                <a:solidFill>
                  <a:schemeClr val="tx2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/</a:t>
            </a:r>
            <a:r>
              <a:rPr lang="cs-CZ" sz="900" spc="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    </a:t>
            </a:r>
            <a:r>
              <a:rPr lang="cs-CZ" sz="900" b="1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561987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FA79C5-2A64-6543-D077-C67D54480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>
            <a:extLst>
              <a:ext uri="{FF2B5EF4-FFF2-40B4-BE49-F238E27FC236}">
                <a16:creationId xmlns:a16="http://schemas.microsoft.com/office/drawing/2014/main" id="{8CD82CB5-A379-84CE-D0E9-AF92A4826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6" y="1551277"/>
            <a:ext cx="10514088" cy="450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t" anchorCtr="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ŘSD vykupuje potřebné pozemky nebo jejich části 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vznik nepotřebných částí pozemků (nepřístupné či složitě využitelné)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nutnost kultivace prostřednictvím komplexních pozemkových úprav</a:t>
            </a:r>
          </a:p>
          <a:p>
            <a:pPr marL="1374775" lvl="3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Vytvoření podmínek pro racionální hospodaření na funkčně uspořádaných pozemcích</a:t>
            </a:r>
          </a:p>
          <a:p>
            <a:pPr marL="1103875" lvl="3">
              <a:lnSpc>
                <a:spcPct val="140000"/>
              </a:lnSpc>
              <a:buClr>
                <a:srgbClr val="0093D3"/>
              </a:buClr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Prostorové a funkční uspořádávají pozemků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nové uspořádání pozemků, aby byly přístupné a zemědělsky využitelné i po dokončení stavby dopravní infrastruktury </a:t>
            </a:r>
          </a:p>
          <a:p>
            <a:pPr marL="1374775" lvl="3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realizace účelových komunikací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scelení/rozdělení pozemků</a:t>
            </a:r>
          </a:p>
          <a:p>
            <a:pPr marL="917575" lvl="2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vyřešení vlastnických vztahů k pozemkům</a:t>
            </a:r>
          </a:p>
          <a:p>
            <a:pPr marL="646675" lvl="2">
              <a:lnSpc>
                <a:spcPct val="140000"/>
              </a:lnSpc>
              <a:buClr>
                <a:srgbClr val="0093D3"/>
              </a:buClr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endParaRPr lang="cs-CZ" sz="16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460375" lvl="1" indent="-270900">
              <a:lnSpc>
                <a:spcPct val="140000"/>
              </a:lnSpc>
              <a:buClr>
                <a:srgbClr val="0093D3"/>
              </a:buClr>
              <a:buFont typeface="System Font Regular"/>
              <a:buChar char="▸"/>
            </a:pPr>
            <a:endParaRPr lang="cs-CZ" sz="1600" b="0" i="0" dirty="0"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  <a:p>
            <a:pPr marL="189475" lvl="1">
              <a:lnSpc>
                <a:spcPct val="140000"/>
              </a:lnSpc>
              <a:buClr>
                <a:srgbClr val="0093D3"/>
              </a:buClr>
            </a:pPr>
            <a:endParaRPr lang="cs-CZ" sz="16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24">
            <a:extLst>
              <a:ext uri="{FF2B5EF4-FFF2-40B4-BE49-F238E27FC236}">
                <a16:creationId xmlns:a16="http://schemas.microsoft.com/office/drawing/2014/main" id="{1C1C1851-1427-9DAC-F2A2-D0EF7558783D}"/>
              </a:ext>
            </a:extLst>
          </p:cNvPr>
          <p:cNvSpPr txBox="1">
            <a:spLocks/>
          </p:cNvSpPr>
          <p:nvPr/>
        </p:nvSpPr>
        <p:spPr>
          <a:xfrm>
            <a:off x="11209338" y="6376228"/>
            <a:ext cx="976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33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2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55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0" algn="l" defTabSz="91433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36C48702-E445-134E-B960-6F692773524F}" type="slidenum">
              <a:rPr lang="en-US" sz="800" b="1" i="0" smtClean="0">
                <a:solidFill>
                  <a:schemeClr val="tx1"/>
                </a:solidFill>
                <a:latin typeface="Arial" panose="020B0604020202020204" pitchFamily="34" charset="0"/>
                <a:ea typeface="Open Sans Semibold" charset="0"/>
                <a:cs typeface="Arial" panose="020B0604020202020204" pitchFamily="34" charset="0"/>
              </a:rPr>
              <a:pPr algn="ctr"/>
              <a:t>7</a:t>
            </a:fld>
            <a:endParaRPr lang="en-US" sz="800" b="1" i="0" dirty="0">
              <a:solidFill>
                <a:schemeClr val="tx1"/>
              </a:solidFill>
              <a:latin typeface="Arial" panose="020B0604020202020204" pitchFamily="34" charset="0"/>
              <a:ea typeface="Open Sans Semibold" charset="0"/>
              <a:cs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E776CE-EF41-DE5F-627B-F1D999E7C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  <a:ea typeface="SimSun" charset="-122"/>
              </a:rPr>
              <a:t>Využitelnost pozemkových úprav při přípravě a realizaci staveb dopravní infrastruktury</a:t>
            </a:r>
            <a:endParaRPr lang="cs-CZ" sz="3500" b="1" dirty="0">
              <a:solidFill>
                <a:schemeClr val="tx1"/>
              </a:solidFill>
              <a:latin typeface="Arial" panose="020B0604020202020204" pitchFamily="34" charset="0"/>
              <a:ea typeface="SimSun" charset="-122"/>
              <a:cs typeface="Arial" panose="020B0604020202020204" pitchFamily="34" charset="0"/>
            </a:endParaRPr>
          </a:p>
        </p:txBody>
      </p:sp>
      <p:sp>
        <p:nvSpPr>
          <p:cNvPr id="4" name="TextBox 15">
            <a:extLst>
              <a:ext uri="{FF2B5EF4-FFF2-40B4-BE49-F238E27FC236}">
                <a16:creationId xmlns:a16="http://schemas.microsoft.com/office/drawing/2014/main" id="{73E6512C-B931-993E-3FFF-BEF031CC7984}"/>
              </a:ext>
            </a:extLst>
          </p:cNvPr>
          <p:cNvSpPr txBox="1"/>
          <p:nvPr/>
        </p:nvSpPr>
        <p:spPr>
          <a:xfrm>
            <a:off x="700088" y="6436348"/>
            <a:ext cx="276998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900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Ředitelství silnic a dálnic    </a:t>
            </a:r>
            <a:r>
              <a:rPr lang="cs-CZ" sz="900" i="0" spc="100" dirty="0">
                <a:solidFill>
                  <a:schemeClr val="tx2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/</a:t>
            </a:r>
            <a:r>
              <a:rPr lang="cs-CZ" sz="900" spc="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    </a:t>
            </a:r>
            <a:r>
              <a:rPr lang="cs-CZ" sz="900" b="1" i="0" spc="100" dirty="0">
                <a:solidFill>
                  <a:srgbClr val="7C7D7D"/>
                </a:solidFill>
                <a:latin typeface="Arial" panose="020B0604020202020204" pitchFamily="34" charset="0"/>
                <a:ea typeface="Montserrat SemiBold" charset="0"/>
                <a:cs typeface="Arial" panose="020B0604020202020204" pitchFamily="34" charset="0"/>
              </a:rPr>
              <a:t>www.rsd.cz</a:t>
            </a:r>
          </a:p>
        </p:txBody>
      </p:sp>
    </p:spTree>
    <p:extLst>
      <p:ext uri="{BB962C8B-B14F-4D97-AF65-F5344CB8AC3E}">
        <p14:creationId xmlns:p14="http://schemas.microsoft.com/office/powerpoint/2010/main" val="408661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5821E21E-8918-FB17-9BE2-CC52325436A7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B34ED5D-EC38-756F-F5AC-75B265DA8BF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911424" y="1046560"/>
            <a:ext cx="1970691" cy="1624956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2B51D223-1FA9-4CAC-FB2C-70C270E4D5F4}"/>
              </a:ext>
            </a:extLst>
          </p:cNvPr>
          <p:cNvSpPr txBox="1">
            <a:spLocks/>
          </p:cNvSpPr>
          <p:nvPr/>
        </p:nvSpPr>
        <p:spPr>
          <a:xfrm>
            <a:off x="1112369" y="5157192"/>
            <a:ext cx="3073737" cy="234357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sz="4800" b="1" i="0" kern="1200" spc="600">
                <a:solidFill>
                  <a:schemeClr val="tx1"/>
                </a:solidFill>
                <a:latin typeface="Bebas Neue Bold" charset="0"/>
                <a:ea typeface="Bebas Neue Bold" charset="0"/>
                <a:cs typeface="Bebas Neue Bold" charset="0"/>
              </a:defRPr>
            </a:lvl1pPr>
          </a:lstStyle>
          <a:p>
            <a:r>
              <a:rPr lang="en-US" sz="1200" b="0" spc="0" dirty="0">
                <a:solidFill>
                  <a:srgbClr val="FFFFFF"/>
                </a:solidFill>
                <a:latin typeface="Arial" panose="020B0604020202020204" pitchFamily="34" charset="0"/>
                <a:ea typeface="Roboto Lt" charset="0"/>
                <a:cs typeface="Arial" panose="020B0604020202020204" pitchFamily="34" charset="0"/>
              </a:rPr>
              <a:t>+420 727 936 765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A88732D-958D-6302-F89E-2B02FEE1B8E7}"/>
              </a:ext>
            </a:extLst>
          </p:cNvPr>
          <p:cNvSpPr txBox="1">
            <a:spLocks/>
          </p:cNvSpPr>
          <p:nvPr/>
        </p:nvSpPr>
        <p:spPr>
          <a:xfrm>
            <a:off x="1112369" y="5549728"/>
            <a:ext cx="3073737" cy="234357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sz="4800" b="1" i="0" kern="1200" spc="600">
                <a:solidFill>
                  <a:schemeClr val="tx1"/>
                </a:solidFill>
                <a:latin typeface="Bebas Neue Bold" charset="0"/>
                <a:ea typeface="Bebas Neue Bold" charset="0"/>
                <a:cs typeface="Bebas Neue Bold" charset="0"/>
              </a:defRPr>
            </a:lvl1pPr>
          </a:lstStyle>
          <a:p>
            <a:r>
              <a:rPr lang="en-US" sz="1200" b="0" spc="0" dirty="0" err="1">
                <a:solidFill>
                  <a:srgbClr val="FFFFFF"/>
                </a:solidFill>
                <a:latin typeface="Arial" panose="020B0604020202020204" pitchFamily="34" charset="0"/>
                <a:ea typeface="Roboto Lt" charset="0"/>
                <a:cs typeface="Arial" panose="020B0604020202020204" pitchFamily="34" charset="0"/>
              </a:rPr>
              <a:t>david.jaluvka@rsd.cz</a:t>
            </a:r>
            <a:endParaRPr lang="en-US" sz="1200" b="0" spc="0" dirty="0">
              <a:solidFill>
                <a:srgbClr val="FFFFFF"/>
              </a:solidFill>
              <a:latin typeface="Arial" panose="020B0604020202020204" pitchFamily="34" charset="0"/>
              <a:ea typeface="Roboto Lt" charset="0"/>
              <a:cs typeface="Arial" panose="020B0604020202020204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47540AD6-60D8-4184-729B-177DD82145F7}"/>
              </a:ext>
            </a:extLst>
          </p:cNvPr>
          <p:cNvSpPr txBox="1">
            <a:spLocks/>
          </p:cNvSpPr>
          <p:nvPr/>
        </p:nvSpPr>
        <p:spPr>
          <a:xfrm>
            <a:off x="1112369" y="5931013"/>
            <a:ext cx="3413589" cy="234357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sz="4800" b="1" i="0" kern="1200" spc="600">
                <a:solidFill>
                  <a:schemeClr val="tx1"/>
                </a:solidFill>
                <a:latin typeface="Bebas Neue Bold" charset="0"/>
                <a:ea typeface="Bebas Neue Bold" charset="0"/>
                <a:cs typeface="Bebas Neue Bold" charset="0"/>
              </a:defRPr>
            </a:lvl1pPr>
          </a:lstStyle>
          <a:p>
            <a:r>
              <a:rPr lang="en-US" sz="1200" b="0" spc="0" dirty="0" err="1">
                <a:solidFill>
                  <a:srgbClr val="FFFFFF"/>
                </a:solidFill>
                <a:latin typeface="Arial" panose="020B0604020202020204" pitchFamily="34" charset="0"/>
                <a:ea typeface="Roboto Lt" charset="0"/>
                <a:cs typeface="Arial" panose="020B0604020202020204" pitchFamily="34" charset="0"/>
              </a:rPr>
              <a:t>Čerčanská</a:t>
            </a:r>
            <a:r>
              <a:rPr lang="en-US" sz="1200" b="0" spc="0" dirty="0">
                <a:solidFill>
                  <a:srgbClr val="FFFFFF"/>
                </a:solidFill>
                <a:latin typeface="Arial" panose="020B0604020202020204" pitchFamily="34" charset="0"/>
                <a:ea typeface="Roboto Lt" charset="0"/>
                <a:cs typeface="Arial" panose="020B0604020202020204" pitchFamily="34" charset="0"/>
              </a:rPr>
              <a:t> 2023/12, </a:t>
            </a:r>
            <a:r>
              <a:rPr lang="en-US" sz="1200" b="0" spc="0" dirty="0" err="1">
                <a:solidFill>
                  <a:srgbClr val="FFFFFF"/>
                </a:solidFill>
                <a:latin typeface="Arial" panose="020B0604020202020204" pitchFamily="34" charset="0"/>
                <a:ea typeface="Roboto Lt" charset="0"/>
                <a:cs typeface="Arial" panose="020B0604020202020204" pitchFamily="34" charset="0"/>
              </a:rPr>
              <a:t>Krč</a:t>
            </a:r>
            <a:r>
              <a:rPr lang="en-US" sz="1200" b="0" spc="0" dirty="0">
                <a:solidFill>
                  <a:srgbClr val="FFFFFF"/>
                </a:solidFill>
                <a:latin typeface="Arial" panose="020B0604020202020204" pitchFamily="34" charset="0"/>
                <a:ea typeface="Roboto Lt" charset="0"/>
                <a:cs typeface="Arial" panose="020B0604020202020204" pitchFamily="34" charset="0"/>
              </a:rPr>
              <a:t>, 140 00 Praha 4</a:t>
            </a:r>
          </a:p>
        </p:txBody>
      </p: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AFCB8165-C55F-659E-C5F7-89C8C604E75C}"/>
              </a:ext>
            </a:extLst>
          </p:cNvPr>
          <p:cNvGrpSpPr/>
          <p:nvPr/>
        </p:nvGrpSpPr>
        <p:grpSpPr>
          <a:xfrm>
            <a:off x="727130" y="5499125"/>
            <a:ext cx="188196" cy="187822"/>
            <a:chOff x="281553" y="5096613"/>
            <a:chExt cx="252770" cy="252268"/>
          </a:xfrm>
        </p:grpSpPr>
        <p:sp>
          <p:nvSpPr>
            <p:cNvPr id="20" name="Freeform 140">
              <a:extLst>
                <a:ext uri="{FF2B5EF4-FFF2-40B4-BE49-F238E27FC236}">
                  <a16:creationId xmlns:a16="http://schemas.microsoft.com/office/drawing/2014/main" id="{BFD6D2FE-0594-7678-310D-689FADBFE9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1553" y="5096613"/>
              <a:ext cx="252770" cy="252268"/>
            </a:xfrm>
            <a:custGeom>
              <a:avLst/>
              <a:gdLst>
                <a:gd name="T0" fmla="*/ 168 w 240"/>
                <a:gd name="T1" fmla="*/ 0 h 240"/>
                <a:gd name="T2" fmla="*/ 72 w 240"/>
                <a:gd name="T3" fmla="*/ 0 h 240"/>
                <a:gd name="T4" fmla="*/ 0 w 240"/>
                <a:gd name="T5" fmla="*/ 72 h 240"/>
                <a:gd name="T6" fmla="*/ 0 w 240"/>
                <a:gd name="T7" fmla="*/ 128 h 240"/>
                <a:gd name="T8" fmla="*/ 68 w 240"/>
                <a:gd name="T9" fmla="*/ 200 h 240"/>
                <a:gd name="T10" fmla="*/ 68 w 240"/>
                <a:gd name="T11" fmla="*/ 233 h 240"/>
                <a:gd name="T12" fmla="*/ 72 w 240"/>
                <a:gd name="T13" fmla="*/ 239 h 240"/>
                <a:gd name="T14" fmla="*/ 75 w 240"/>
                <a:gd name="T15" fmla="*/ 240 h 240"/>
                <a:gd name="T16" fmla="*/ 80 w 240"/>
                <a:gd name="T17" fmla="*/ 238 h 240"/>
                <a:gd name="T18" fmla="*/ 87 w 240"/>
                <a:gd name="T19" fmla="*/ 231 h 240"/>
                <a:gd name="T20" fmla="*/ 161 w 240"/>
                <a:gd name="T21" fmla="*/ 200 h 240"/>
                <a:gd name="T22" fmla="*/ 168 w 240"/>
                <a:gd name="T23" fmla="*/ 200 h 240"/>
                <a:gd name="T24" fmla="*/ 240 w 240"/>
                <a:gd name="T25" fmla="*/ 128 h 240"/>
                <a:gd name="T26" fmla="*/ 240 w 240"/>
                <a:gd name="T27" fmla="*/ 72 h 240"/>
                <a:gd name="T28" fmla="*/ 168 w 240"/>
                <a:gd name="T29" fmla="*/ 0 h 240"/>
                <a:gd name="T30" fmla="*/ 232 w 240"/>
                <a:gd name="T31" fmla="*/ 128 h 240"/>
                <a:gd name="T32" fmla="*/ 168 w 240"/>
                <a:gd name="T33" fmla="*/ 192 h 240"/>
                <a:gd name="T34" fmla="*/ 161 w 240"/>
                <a:gd name="T35" fmla="*/ 192 h 240"/>
                <a:gd name="T36" fmla="*/ 81 w 240"/>
                <a:gd name="T37" fmla="*/ 225 h 240"/>
                <a:gd name="T38" fmla="*/ 76 w 240"/>
                <a:gd name="T39" fmla="*/ 230 h 240"/>
                <a:gd name="T40" fmla="*/ 76 w 240"/>
                <a:gd name="T41" fmla="*/ 196 h 240"/>
                <a:gd name="T42" fmla="*/ 76 w 240"/>
                <a:gd name="T43" fmla="*/ 192 h 240"/>
                <a:gd name="T44" fmla="*/ 76 w 240"/>
                <a:gd name="T45" fmla="*/ 176 h 240"/>
                <a:gd name="T46" fmla="*/ 72 w 240"/>
                <a:gd name="T47" fmla="*/ 172 h 240"/>
                <a:gd name="T48" fmla="*/ 68 w 240"/>
                <a:gd name="T49" fmla="*/ 176 h 240"/>
                <a:gd name="T50" fmla="*/ 68 w 240"/>
                <a:gd name="T51" fmla="*/ 192 h 240"/>
                <a:gd name="T52" fmla="*/ 8 w 240"/>
                <a:gd name="T53" fmla="*/ 128 h 240"/>
                <a:gd name="T54" fmla="*/ 8 w 240"/>
                <a:gd name="T55" fmla="*/ 72 h 240"/>
                <a:gd name="T56" fmla="*/ 72 w 240"/>
                <a:gd name="T57" fmla="*/ 8 h 240"/>
                <a:gd name="T58" fmla="*/ 168 w 240"/>
                <a:gd name="T59" fmla="*/ 8 h 240"/>
                <a:gd name="T60" fmla="*/ 232 w 240"/>
                <a:gd name="T61" fmla="*/ 72 h 240"/>
                <a:gd name="T62" fmla="*/ 232 w 240"/>
                <a:gd name="T63" fmla="*/ 128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0" h="240">
                  <a:moveTo>
                    <a:pt x="168" y="0"/>
                  </a:moveTo>
                  <a:cubicBezTo>
                    <a:pt x="72" y="0"/>
                    <a:pt x="7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66"/>
                    <a:pt x="30" y="198"/>
                    <a:pt x="68" y="200"/>
                  </a:cubicBezTo>
                  <a:cubicBezTo>
                    <a:pt x="68" y="233"/>
                    <a:pt x="68" y="233"/>
                    <a:pt x="68" y="233"/>
                  </a:cubicBezTo>
                  <a:cubicBezTo>
                    <a:pt x="68" y="236"/>
                    <a:pt x="70" y="238"/>
                    <a:pt x="72" y="239"/>
                  </a:cubicBezTo>
                  <a:cubicBezTo>
                    <a:pt x="73" y="240"/>
                    <a:pt x="74" y="240"/>
                    <a:pt x="75" y="240"/>
                  </a:cubicBezTo>
                  <a:cubicBezTo>
                    <a:pt x="77" y="240"/>
                    <a:pt x="78" y="239"/>
                    <a:pt x="80" y="238"/>
                  </a:cubicBezTo>
                  <a:cubicBezTo>
                    <a:pt x="87" y="231"/>
                    <a:pt x="87" y="231"/>
                    <a:pt x="87" y="231"/>
                  </a:cubicBezTo>
                  <a:cubicBezTo>
                    <a:pt x="107" y="211"/>
                    <a:pt x="133" y="200"/>
                    <a:pt x="161" y="200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208" y="200"/>
                    <a:pt x="240" y="168"/>
                    <a:pt x="240" y="128"/>
                  </a:cubicBezTo>
                  <a:cubicBezTo>
                    <a:pt x="240" y="72"/>
                    <a:pt x="240" y="72"/>
                    <a:pt x="240" y="72"/>
                  </a:cubicBezTo>
                  <a:cubicBezTo>
                    <a:pt x="240" y="32"/>
                    <a:pt x="208" y="0"/>
                    <a:pt x="168" y="0"/>
                  </a:cubicBezTo>
                  <a:close/>
                  <a:moveTo>
                    <a:pt x="232" y="128"/>
                  </a:moveTo>
                  <a:cubicBezTo>
                    <a:pt x="232" y="163"/>
                    <a:pt x="203" y="192"/>
                    <a:pt x="168" y="192"/>
                  </a:cubicBezTo>
                  <a:cubicBezTo>
                    <a:pt x="161" y="192"/>
                    <a:pt x="161" y="192"/>
                    <a:pt x="161" y="192"/>
                  </a:cubicBezTo>
                  <a:cubicBezTo>
                    <a:pt x="131" y="192"/>
                    <a:pt x="103" y="204"/>
                    <a:pt x="81" y="225"/>
                  </a:cubicBezTo>
                  <a:cubicBezTo>
                    <a:pt x="76" y="230"/>
                    <a:pt x="76" y="230"/>
                    <a:pt x="76" y="230"/>
                  </a:cubicBezTo>
                  <a:cubicBezTo>
                    <a:pt x="76" y="196"/>
                    <a:pt x="76" y="196"/>
                    <a:pt x="76" y="196"/>
                  </a:cubicBezTo>
                  <a:cubicBezTo>
                    <a:pt x="76" y="192"/>
                    <a:pt x="76" y="192"/>
                    <a:pt x="76" y="192"/>
                  </a:cubicBezTo>
                  <a:cubicBezTo>
                    <a:pt x="76" y="176"/>
                    <a:pt x="76" y="176"/>
                    <a:pt x="76" y="176"/>
                  </a:cubicBezTo>
                  <a:cubicBezTo>
                    <a:pt x="76" y="174"/>
                    <a:pt x="74" y="172"/>
                    <a:pt x="72" y="172"/>
                  </a:cubicBezTo>
                  <a:cubicBezTo>
                    <a:pt x="70" y="172"/>
                    <a:pt x="68" y="174"/>
                    <a:pt x="68" y="176"/>
                  </a:cubicBezTo>
                  <a:cubicBezTo>
                    <a:pt x="68" y="192"/>
                    <a:pt x="68" y="192"/>
                    <a:pt x="68" y="192"/>
                  </a:cubicBezTo>
                  <a:cubicBezTo>
                    <a:pt x="35" y="190"/>
                    <a:pt x="8" y="162"/>
                    <a:pt x="8" y="128"/>
                  </a:cubicBezTo>
                  <a:cubicBezTo>
                    <a:pt x="8" y="72"/>
                    <a:pt x="8" y="72"/>
                    <a:pt x="8" y="72"/>
                  </a:cubicBezTo>
                  <a:cubicBezTo>
                    <a:pt x="8" y="37"/>
                    <a:pt x="37" y="8"/>
                    <a:pt x="72" y="8"/>
                  </a:cubicBezTo>
                  <a:cubicBezTo>
                    <a:pt x="168" y="8"/>
                    <a:pt x="168" y="8"/>
                    <a:pt x="168" y="8"/>
                  </a:cubicBezTo>
                  <a:cubicBezTo>
                    <a:pt x="203" y="8"/>
                    <a:pt x="232" y="37"/>
                    <a:pt x="232" y="72"/>
                  </a:cubicBezTo>
                  <a:lnTo>
                    <a:pt x="232" y="1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1">
              <a:extLst>
                <a:ext uri="{FF2B5EF4-FFF2-40B4-BE49-F238E27FC236}">
                  <a16:creationId xmlns:a16="http://schemas.microsoft.com/office/drawing/2014/main" id="{735958EE-B631-3155-72E9-61D0E42A0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58" y="5168331"/>
              <a:ext cx="67706" cy="8024"/>
            </a:xfrm>
            <a:custGeom>
              <a:avLst/>
              <a:gdLst>
                <a:gd name="T0" fmla="*/ 4 w 64"/>
                <a:gd name="T1" fmla="*/ 8 h 8"/>
                <a:gd name="T2" fmla="*/ 60 w 64"/>
                <a:gd name="T3" fmla="*/ 8 h 8"/>
                <a:gd name="T4" fmla="*/ 64 w 64"/>
                <a:gd name="T5" fmla="*/ 4 h 8"/>
                <a:gd name="T6" fmla="*/ 60 w 64"/>
                <a:gd name="T7" fmla="*/ 0 h 8"/>
                <a:gd name="T8" fmla="*/ 4 w 64"/>
                <a:gd name="T9" fmla="*/ 0 h 8"/>
                <a:gd name="T10" fmla="*/ 0 w 64"/>
                <a:gd name="T11" fmla="*/ 4 h 8"/>
                <a:gd name="T12" fmla="*/ 4 w 64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8">
                  <a:moveTo>
                    <a:pt x="4" y="8"/>
                  </a:moveTo>
                  <a:cubicBezTo>
                    <a:pt x="60" y="8"/>
                    <a:pt x="60" y="8"/>
                    <a:pt x="60" y="8"/>
                  </a:cubicBezTo>
                  <a:cubicBezTo>
                    <a:pt x="62" y="8"/>
                    <a:pt x="64" y="6"/>
                    <a:pt x="64" y="4"/>
                  </a:cubicBezTo>
                  <a:cubicBezTo>
                    <a:pt x="64" y="2"/>
                    <a:pt x="62" y="0"/>
                    <a:pt x="6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2">
              <a:extLst>
                <a:ext uri="{FF2B5EF4-FFF2-40B4-BE49-F238E27FC236}">
                  <a16:creationId xmlns:a16="http://schemas.microsoft.com/office/drawing/2014/main" id="{0BA5B603-9C01-067A-A999-FE01AD9C83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58" y="5201934"/>
              <a:ext cx="122373" cy="8024"/>
            </a:xfrm>
            <a:custGeom>
              <a:avLst/>
              <a:gdLst>
                <a:gd name="T0" fmla="*/ 112 w 116"/>
                <a:gd name="T1" fmla="*/ 0 h 8"/>
                <a:gd name="T2" fmla="*/ 4 w 116"/>
                <a:gd name="T3" fmla="*/ 0 h 8"/>
                <a:gd name="T4" fmla="*/ 0 w 116"/>
                <a:gd name="T5" fmla="*/ 4 h 8"/>
                <a:gd name="T6" fmla="*/ 4 w 116"/>
                <a:gd name="T7" fmla="*/ 8 h 8"/>
                <a:gd name="T8" fmla="*/ 112 w 116"/>
                <a:gd name="T9" fmla="*/ 8 h 8"/>
                <a:gd name="T10" fmla="*/ 116 w 116"/>
                <a:gd name="T11" fmla="*/ 4 h 8"/>
                <a:gd name="T12" fmla="*/ 112 w 116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" h="8">
                  <a:moveTo>
                    <a:pt x="112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4" y="8"/>
                    <a:pt x="116" y="6"/>
                    <a:pt x="116" y="4"/>
                  </a:cubicBezTo>
                  <a:cubicBezTo>
                    <a:pt x="116" y="2"/>
                    <a:pt x="114" y="0"/>
                    <a:pt x="1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3">
              <a:extLst>
                <a:ext uri="{FF2B5EF4-FFF2-40B4-BE49-F238E27FC236}">
                  <a16:creationId xmlns:a16="http://schemas.microsoft.com/office/drawing/2014/main" id="{408A0C9B-2988-9370-F04D-0CD38B841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58" y="5235536"/>
              <a:ext cx="122373" cy="8024"/>
            </a:xfrm>
            <a:custGeom>
              <a:avLst/>
              <a:gdLst>
                <a:gd name="T0" fmla="*/ 112 w 116"/>
                <a:gd name="T1" fmla="*/ 0 h 8"/>
                <a:gd name="T2" fmla="*/ 4 w 116"/>
                <a:gd name="T3" fmla="*/ 0 h 8"/>
                <a:gd name="T4" fmla="*/ 0 w 116"/>
                <a:gd name="T5" fmla="*/ 4 h 8"/>
                <a:gd name="T6" fmla="*/ 4 w 116"/>
                <a:gd name="T7" fmla="*/ 8 h 8"/>
                <a:gd name="T8" fmla="*/ 112 w 116"/>
                <a:gd name="T9" fmla="*/ 8 h 8"/>
                <a:gd name="T10" fmla="*/ 116 w 116"/>
                <a:gd name="T11" fmla="*/ 4 h 8"/>
                <a:gd name="T12" fmla="*/ 112 w 116"/>
                <a:gd name="T1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" h="8">
                  <a:moveTo>
                    <a:pt x="112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4" y="8"/>
                    <a:pt x="116" y="6"/>
                    <a:pt x="116" y="4"/>
                  </a:cubicBezTo>
                  <a:cubicBezTo>
                    <a:pt x="116" y="2"/>
                    <a:pt x="114" y="0"/>
                    <a:pt x="1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14">
            <a:extLst>
              <a:ext uri="{FF2B5EF4-FFF2-40B4-BE49-F238E27FC236}">
                <a16:creationId xmlns:a16="http://schemas.microsoft.com/office/drawing/2014/main" id="{414D57FB-17C8-756A-9E6F-E80C661D0111}"/>
              </a:ext>
            </a:extLst>
          </p:cNvPr>
          <p:cNvGrpSpPr/>
          <p:nvPr/>
        </p:nvGrpSpPr>
        <p:grpSpPr>
          <a:xfrm>
            <a:off x="739090" y="5124228"/>
            <a:ext cx="198703" cy="188145"/>
            <a:chOff x="3030538" y="1228725"/>
            <a:chExt cx="836613" cy="792163"/>
          </a:xfrm>
          <a:solidFill>
            <a:schemeClr val="bg1"/>
          </a:solidFill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47F03B10-B83E-52A4-DAD0-79478CF0B0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30538" y="1292225"/>
              <a:ext cx="763588" cy="728663"/>
            </a:xfrm>
            <a:custGeom>
              <a:avLst/>
              <a:gdLst>
                <a:gd name="T0" fmla="*/ 187 w 229"/>
                <a:gd name="T1" fmla="*/ 133 h 219"/>
                <a:gd name="T2" fmla="*/ 172 w 229"/>
                <a:gd name="T3" fmla="*/ 130 h 219"/>
                <a:gd name="T4" fmla="*/ 164 w 229"/>
                <a:gd name="T5" fmla="*/ 136 h 219"/>
                <a:gd name="T6" fmla="*/ 154 w 229"/>
                <a:gd name="T7" fmla="*/ 148 h 219"/>
                <a:gd name="T8" fmla="*/ 129 w 229"/>
                <a:gd name="T9" fmla="*/ 145 h 219"/>
                <a:gd name="T10" fmla="*/ 83 w 229"/>
                <a:gd name="T11" fmla="*/ 99 h 219"/>
                <a:gd name="T12" fmla="*/ 80 w 229"/>
                <a:gd name="T13" fmla="*/ 74 h 219"/>
                <a:gd name="T14" fmla="*/ 92 w 229"/>
                <a:gd name="T15" fmla="*/ 64 h 219"/>
                <a:gd name="T16" fmla="*/ 98 w 229"/>
                <a:gd name="T17" fmla="*/ 56 h 219"/>
                <a:gd name="T18" fmla="*/ 95 w 229"/>
                <a:gd name="T19" fmla="*/ 41 h 219"/>
                <a:gd name="T20" fmla="*/ 63 w 229"/>
                <a:gd name="T21" fmla="*/ 4 h 219"/>
                <a:gd name="T22" fmla="*/ 40 w 229"/>
                <a:gd name="T23" fmla="*/ 7 h 219"/>
                <a:gd name="T24" fmla="*/ 30 w 229"/>
                <a:gd name="T25" fmla="*/ 17 h 219"/>
                <a:gd name="T26" fmla="*/ 46 w 229"/>
                <a:gd name="T27" fmla="*/ 124 h 219"/>
                <a:gd name="T28" fmla="*/ 104 w 229"/>
                <a:gd name="T29" fmla="*/ 182 h 219"/>
                <a:gd name="T30" fmla="*/ 157 w 229"/>
                <a:gd name="T31" fmla="*/ 216 h 219"/>
                <a:gd name="T32" fmla="*/ 170 w 229"/>
                <a:gd name="T33" fmla="*/ 217 h 219"/>
                <a:gd name="T34" fmla="*/ 211 w 229"/>
                <a:gd name="T35" fmla="*/ 198 h 219"/>
                <a:gd name="T36" fmla="*/ 221 w 229"/>
                <a:gd name="T37" fmla="*/ 188 h 219"/>
                <a:gd name="T38" fmla="*/ 224 w 229"/>
                <a:gd name="T39" fmla="*/ 165 h 219"/>
                <a:gd name="T40" fmla="*/ 187 w 229"/>
                <a:gd name="T41" fmla="*/ 133 h 219"/>
                <a:gd name="T42" fmla="*/ 215 w 229"/>
                <a:gd name="T43" fmla="*/ 182 h 219"/>
                <a:gd name="T44" fmla="*/ 205 w 229"/>
                <a:gd name="T45" fmla="*/ 193 h 219"/>
                <a:gd name="T46" fmla="*/ 110 w 229"/>
                <a:gd name="T47" fmla="*/ 177 h 219"/>
                <a:gd name="T48" fmla="*/ 51 w 229"/>
                <a:gd name="T49" fmla="*/ 118 h 219"/>
                <a:gd name="T50" fmla="*/ 35 w 229"/>
                <a:gd name="T51" fmla="*/ 23 h 219"/>
                <a:gd name="T52" fmla="*/ 46 w 229"/>
                <a:gd name="T53" fmla="*/ 13 h 219"/>
                <a:gd name="T54" fmla="*/ 54 w 229"/>
                <a:gd name="T55" fmla="*/ 9 h 219"/>
                <a:gd name="T56" fmla="*/ 59 w 229"/>
                <a:gd name="T57" fmla="*/ 11 h 219"/>
                <a:gd name="T58" fmla="*/ 89 w 229"/>
                <a:gd name="T59" fmla="*/ 45 h 219"/>
                <a:gd name="T60" fmla="*/ 90 w 229"/>
                <a:gd name="T61" fmla="*/ 53 h 219"/>
                <a:gd name="T62" fmla="*/ 88 w 229"/>
                <a:gd name="T63" fmla="*/ 57 h 219"/>
                <a:gd name="T64" fmla="*/ 87 w 229"/>
                <a:gd name="T65" fmla="*/ 57 h 219"/>
                <a:gd name="T66" fmla="*/ 74 w 229"/>
                <a:gd name="T67" fmla="*/ 69 h 219"/>
                <a:gd name="T68" fmla="*/ 69 w 229"/>
                <a:gd name="T69" fmla="*/ 80 h 219"/>
                <a:gd name="T70" fmla="*/ 63 w 229"/>
                <a:gd name="T71" fmla="*/ 61 h 219"/>
                <a:gd name="T72" fmla="*/ 59 w 229"/>
                <a:gd name="T73" fmla="*/ 57 h 219"/>
                <a:gd name="T74" fmla="*/ 55 w 229"/>
                <a:gd name="T75" fmla="*/ 61 h 219"/>
                <a:gd name="T76" fmla="*/ 80 w 229"/>
                <a:gd name="T77" fmla="*/ 108 h 219"/>
                <a:gd name="T78" fmla="*/ 81 w 229"/>
                <a:gd name="T79" fmla="*/ 108 h 219"/>
                <a:gd name="T80" fmla="*/ 123 w 229"/>
                <a:gd name="T81" fmla="*/ 151 h 219"/>
                <a:gd name="T82" fmla="*/ 124 w 229"/>
                <a:gd name="T83" fmla="*/ 151 h 219"/>
                <a:gd name="T84" fmla="*/ 124 w 229"/>
                <a:gd name="T85" fmla="*/ 152 h 219"/>
                <a:gd name="T86" fmla="*/ 171 w 229"/>
                <a:gd name="T87" fmla="*/ 173 h 219"/>
                <a:gd name="T88" fmla="*/ 171 w 229"/>
                <a:gd name="T89" fmla="*/ 173 h 219"/>
                <a:gd name="T90" fmla="*/ 175 w 229"/>
                <a:gd name="T91" fmla="*/ 169 h 219"/>
                <a:gd name="T92" fmla="*/ 171 w 229"/>
                <a:gd name="T93" fmla="*/ 165 h 219"/>
                <a:gd name="T94" fmla="*/ 149 w 229"/>
                <a:gd name="T95" fmla="*/ 159 h 219"/>
                <a:gd name="T96" fmla="*/ 159 w 229"/>
                <a:gd name="T97" fmla="*/ 154 h 219"/>
                <a:gd name="T98" fmla="*/ 171 w 229"/>
                <a:gd name="T99" fmla="*/ 141 h 219"/>
                <a:gd name="T100" fmla="*/ 171 w 229"/>
                <a:gd name="T101" fmla="*/ 140 h 219"/>
                <a:gd name="T102" fmla="*/ 175 w 229"/>
                <a:gd name="T103" fmla="*/ 138 h 219"/>
                <a:gd name="T104" fmla="*/ 183 w 229"/>
                <a:gd name="T105" fmla="*/ 139 h 219"/>
                <a:gd name="T106" fmla="*/ 217 w 229"/>
                <a:gd name="T107" fmla="*/ 169 h 219"/>
                <a:gd name="T108" fmla="*/ 215 w 229"/>
                <a:gd name="T109" fmla="*/ 182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9" h="219">
                  <a:moveTo>
                    <a:pt x="187" y="133"/>
                  </a:moveTo>
                  <a:cubicBezTo>
                    <a:pt x="182" y="130"/>
                    <a:pt x="177" y="129"/>
                    <a:pt x="172" y="130"/>
                  </a:cubicBezTo>
                  <a:cubicBezTo>
                    <a:pt x="169" y="131"/>
                    <a:pt x="166" y="133"/>
                    <a:pt x="164" y="136"/>
                  </a:cubicBezTo>
                  <a:cubicBezTo>
                    <a:pt x="160" y="141"/>
                    <a:pt x="155" y="147"/>
                    <a:pt x="154" y="148"/>
                  </a:cubicBezTo>
                  <a:cubicBezTo>
                    <a:pt x="145" y="154"/>
                    <a:pt x="137" y="153"/>
                    <a:pt x="129" y="145"/>
                  </a:cubicBezTo>
                  <a:cubicBezTo>
                    <a:pt x="83" y="99"/>
                    <a:pt x="83" y="99"/>
                    <a:pt x="83" y="99"/>
                  </a:cubicBezTo>
                  <a:cubicBezTo>
                    <a:pt x="75" y="91"/>
                    <a:pt x="74" y="83"/>
                    <a:pt x="80" y="74"/>
                  </a:cubicBezTo>
                  <a:cubicBezTo>
                    <a:pt x="81" y="73"/>
                    <a:pt x="87" y="68"/>
                    <a:pt x="92" y="64"/>
                  </a:cubicBezTo>
                  <a:cubicBezTo>
                    <a:pt x="95" y="62"/>
                    <a:pt x="97" y="59"/>
                    <a:pt x="98" y="56"/>
                  </a:cubicBezTo>
                  <a:cubicBezTo>
                    <a:pt x="99" y="51"/>
                    <a:pt x="98" y="46"/>
                    <a:pt x="95" y="41"/>
                  </a:cubicBezTo>
                  <a:cubicBezTo>
                    <a:pt x="95" y="40"/>
                    <a:pt x="78" y="12"/>
                    <a:pt x="63" y="4"/>
                  </a:cubicBezTo>
                  <a:cubicBezTo>
                    <a:pt x="55" y="0"/>
                    <a:pt x="46" y="1"/>
                    <a:pt x="40" y="7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0" y="47"/>
                    <a:pt x="6" y="84"/>
                    <a:pt x="46" y="124"/>
                  </a:cubicBezTo>
                  <a:cubicBezTo>
                    <a:pt x="104" y="182"/>
                    <a:pt x="104" y="182"/>
                    <a:pt x="104" y="182"/>
                  </a:cubicBezTo>
                  <a:cubicBezTo>
                    <a:pt x="123" y="201"/>
                    <a:pt x="140" y="212"/>
                    <a:pt x="157" y="216"/>
                  </a:cubicBezTo>
                  <a:cubicBezTo>
                    <a:pt x="161" y="217"/>
                    <a:pt x="165" y="217"/>
                    <a:pt x="170" y="217"/>
                  </a:cubicBezTo>
                  <a:cubicBezTo>
                    <a:pt x="184" y="217"/>
                    <a:pt x="198" y="211"/>
                    <a:pt x="211" y="198"/>
                  </a:cubicBezTo>
                  <a:cubicBezTo>
                    <a:pt x="221" y="188"/>
                    <a:pt x="221" y="188"/>
                    <a:pt x="221" y="188"/>
                  </a:cubicBezTo>
                  <a:cubicBezTo>
                    <a:pt x="227" y="182"/>
                    <a:pt x="229" y="173"/>
                    <a:pt x="224" y="165"/>
                  </a:cubicBezTo>
                  <a:cubicBezTo>
                    <a:pt x="216" y="150"/>
                    <a:pt x="189" y="133"/>
                    <a:pt x="187" y="133"/>
                  </a:cubicBezTo>
                  <a:close/>
                  <a:moveTo>
                    <a:pt x="215" y="182"/>
                  </a:moveTo>
                  <a:cubicBezTo>
                    <a:pt x="205" y="193"/>
                    <a:pt x="205" y="193"/>
                    <a:pt x="205" y="193"/>
                  </a:cubicBezTo>
                  <a:cubicBezTo>
                    <a:pt x="179" y="219"/>
                    <a:pt x="147" y="214"/>
                    <a:pt x="110" y="177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14" y="81"/>
                    <a:pt x="9" y="49"/>
                    <a:pt x="35" y="2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8" y="10"/>
                    <a:pt x="51" y="9"/>
                    <a:pt x="54" y="9"/>
                  </a:cubicBezTo>
                  <a:cubicBezTo>
                    <a:pt x="56" y="9"/>
                    <a:pt x="58" y="10"/>
                    <a:pt x="59" y="11"/>
                  </a:cubicBezTo>
                  <a:cubicBezTo>
                    <a:pt x="73" y="18"/>
                    <a:pt x="88" y="44"/>
                    <a:pt x="89" y="45"/>
                  </a:cubicBezTo>
                  <a:cubicBezTo>
                    <a:pt x="90" y="48"/>
                    <a:pt x="91" y="51"/>
                    <a:pt x="90" y="53"/>
                  </a:cubicBezTo>
                  <a:cubicBezTo>
                    <a:pt x="90" y="55"/>
                    <a:pt x="89" y="56"/>
                    <a:pt x="88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4" y="60"/>
                    <a:pt x="75" y="67"/>
                    <a:pt x="74" y="69"/>
                  </a:cubicBezTo>
                  <a:cubicBezTo>
                    <a:pt x="71" y="73"/>
                    <a:pt x="70" y="77"/>
                    <a:pt x="69" y="80"/>
                  </a:cubicBezTo>
                  <a:cubicBezTo>
                    <a:pt x="66" y="74"/>
                    <a:pt x="64" y="68"/>
                    <a:pt x="63" y="61"/>
                  </a:cubicBezTo>
                  <a:cubicBezTo>
                    <a:pt x="63" y="58"/>
                    <a:pt x="61" y="57"/>
                    <a:pt x="59" y="57"/>
                  </a:cubicBezTo>
                  <a:cubicBezTo>
                    <a:pt x="56" y="57"/>
                    <a:pt x="55" y="59"/>
                    <a:pt x="55" y="61"/>
                  </a:cubicBezTo>
                  <a:cubicBezTo>
                    <a:pt x="58" y="89"/>
                    <a:pt x="80" y="107"/>
                    <a:pt x="80" y="108"/>
                  </a:cubicBezTo>
                  <a:cubicBezTo>
                    <a:pt x="81" y="108"/>
                    <a:pt x="81" y="108"/>
                    <a:pt x="81" y="108"/>
                  </a:cubicBezTo>
                  <a:cubicBezTo>
                    <a:pt x="123" y="151"/>
                    <a:pt x="123" y="151"/>
                    <a:pt x="123" y="151"/>
                  </a:cubicBezTo>
                  <a:cubicBezTo>
                    <a:pt x="123" y="151"/>
                    <a:pt x="124" y="151"/>
                    <a:pt x="124" y="151"/>
                  </a:cubicBezTo>
                  <a:cubicBezTo>
                    <a:pt x="124" y="151"/>
                    <a:pt x="124" y="152"/>
                    <a:pt x="124" y="152"/>
                  </a:cubicBezTo>
                  <a:cubicBezTo>
                    <a:pt x="125" y="153"/>
                    <a:pt x="143" y="170"/>
                    <a:pt x="171" y="173"/>
                  </a:cubicBezTo>
                  <a:cubicBezTo>
                    <a:pt x="171" y="173"/>
                    <a:pt x="171" y="173"/>
                    <a:pt x="171" y="173"/>
                  </a:cubicBezTo>
                  <a:cubicBezTo>
                    <a:pt x="173" y="173"/>
                    <a:pt x="175" y="172"/>
                    <a:pt x="175" y="169"/>
                  </a:cubicBezTo>
                  <a:cubicBezTo>
                    <a:pt x="175" y="167"/>
                    <a:pt x="174" y="165"/>
                    <a:pt x="171" y="165"/>
                  </a:cubicBezTo>
                  <a:cubicBezTo>
                    <a:pt x="163" y="164"/>
                    <a:pt x="155" y="162"/>
                    <a:pt x="149" y="159"/>
                  </a:cubicBezTo>
                  <a:cubicBezTo>
                    <a:pt x="152" y="158"/>
                    <a:pt x="155" y="156"/>
                    <a:pt x="159" y="154"/>
                  </a:cubicBezTo>
                  <a:cubicBezTo>
                    <a:pt x="161" y="153"/>
                    <a:pt x="168" y="144"/>
                    <a:pt x="171" y="141"/>
                  </a:cubicBezTo>
                  <a:cubicBezTo>
                    <a:pt x="171" y="140"/>
                    <a:pt x="171" y="140"/>
                    <a:pt x="171" y="140"/>
                  </a:cubicBezTo>
                  <a:cubicBezTo>
                    <a:pt x="172" y="139"/>
                    <a:pt x="173" y="138"/>
                    <a:pt x="175" y="138"/>
                  </a:cubicBezTo>
                  <a:cubicBezTo>
                    <a:pt x="177" y="137"/>
                    <a:pt x="180" y="138"/>
                    <a:pt x="183" y="139"/>
                  </a:cubicBezTo>
                  <a:cubicBezTo>
                    <a:pt x="191" y="144"/>
                    <a:pt x="212" y="158"/>
                    <a:pt x="217" y="169"/>
                  </a:cubicBezTo>
                  <a:cubicBezTo>
                    <a:pt x="220" y="173"/>
                    <a:pt x="219" y="179"/>
                    <a:pt x="215" y="1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6A78FAF1-5BFD-6796-76B8-AF65B8A9E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7888" y="1228725"/>
              <a:ext cx="449263" cy="446088"/>
            </a:xfrm>
            <a:custGeom>
              <a:avLst/>
              <a:gdLst>
                <a:gd name="T0" fmla="*/ 4 w 135"/>
                <a:gd name="T1" fmla="*/ 0 h 134"/>
                <a:gd name="T2" fmla="*/ 0 w 135"/>
                <a:gd name="T3" fmla="*/ 4 h 134"/>
                <a:gd name="T4" fmla="*/ 4 w 135"/>
                <a:gd name="T5" fmla="*/ 8 h 134"/>
                <a:gd name="T6" fmla="*/ 127 w 135"/>
                <a:gd name="T7" fmla="*/ 130 h 134"/>
                <a:gd name="T8" fmla="*/ 131 w 135"/>
                <a:gd name="T9" fmla="*/ 134 h 134"/>
                <a:gd name="T10" fmla="*/ 135 w 135"/>
                <a:gd name="T11" fmla="*/ 130 h 134"/>
                <a:gd name="T12" fmla="*/ 4 w 135"/>
                <a:gd name="T1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134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72" y="8"/>
                    <a:pt x="127" y="63"/>
                    <a:pt x="127" y="130"/>
                  </a:cubicBezTo>
                  <a:cubicBezTo>
                    <a:pt x="127" y="133"/>
                    <a:pt x="129" y="134"/>
                    <a:pt x="131" y="134"/>
                  </a:cubicBezTo>
                  <a:cubicBezTo>
                    <a:pt x="133" y="134"/>
                    <a:pt x="135" y="133"/>
                    <a:pt x="135" y="130"/>
                  </a:cubicBezTo>
                  <a:cubicBezTo>
                    <a:pt x="135" y="59"/>
                    <a:pt x="76" y="0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D4D77004-66ED-8F69-0B22-43030E8F4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7888" y="1322388"/>
              <a:ext cx="355600" cy="352425"/>
            </a:xfrm>
            <a:custGeom>
              <a:avLst/>
              <a:gdLst>
                <a:gd name="T0" fmla="*/ 4 w 107"/>
                <a:gd name="T1" fmla="*/ 8 h 106"/>
                <a:gd name="T2" fmla="*/ 99 w 107"/>
                <a:gd name="T3" fmla="*/ 102 h 106"/>
                <a:gd name="T4" fmla="*/ 103 w 107"/>
                <a:gd name="T5" fmla="*/ 106 h 106"/>
                <a:gd name="T6" fmla="*/ 107 w 107"/>
                <a:gd name="T7" fmla="*/ 102 h 106"/>
                <a:gd name="T8" fmla="*/ 4 w 107"/>
                <a:gd name="T9" fmla="*/ 0 h 106"/>
                <a:gd name="T10" fmla="*/ 0 w 107"/>
                <a:gd name="T11" fmla="*/ 4 h 106"/>
                <a:gd name="T12" fmla="*/ 4 w 10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106">
                  <a:moveTo>
                    <a:pt x="4" y="8"/>
                  </a:moveTo>
                  <a:cubicBezTo>
                    <a:pt x="57" y="8"/>
                    <a:pt x="99" y="50"/>
                    <a:pt x="99" y="102"/>
                  </a:cubicBezTo>
                  <a:cubicBezTo>
                    <a:pt x="99" y="105"/>
                    <a:pt x="101" y="106"/>
                    <a:pt x="103" y="106"/>
                  </a:cubicBezTo>
                  <a:cubicBezTo>
                    <a:pt x="105" y="106"/>
                    <a:pt x="107" y="105"/>
                    <a:pt x="107" y="102"/>
                  </a:cubicBezTo>
                  <a:cubicBezTo>
                    <a:pt x="107" y="46"/>
                    <a:pt x="61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1047DB43-6B55-92B4-951D-E657BB8BB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7888" y="1416050"/>
              <a:ext cx="261938" cy="258763"/>
            </a:xfrm>
            <a:custGeom>
              <a:avLst/>
              <a:gdLst>
                <a:gd name="T0" fmla="*/ 4 w 79"/>
                <a:gd name="T1" fmla="*/ 8 h 78"/>
                <a:gd name="T2" fmla="*/ 71 w 79"/>
                <a:gd name="T3" fmla="*/ 74 h 78"/>
                <a:gd name="T4" fmla="*/ 75 w 79"/>
                <a:gd name="T5" fmla="*/ 78 h 78"/>
                <a:gd name="T6" fmla="*/ 79 w 79"/>
                <a:gd name="T7" fmla="*/ 74 h 78"/>
                <a:gd name="T8" fmla="*/ 4 w 79"/>
                <a:gd name="T9" fmla="*/ 0 h 78"/>
                <a:gd name="T10" fmla="*/ 0 w 79"/>
                <a:gd name="T11" fmla="*/ 4 h 78"/>
                <a:gd name="T12" fmla="*/ 4 w 79"/>
                <a:gd name="T13" fmla="*/ 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78">
                  <a:moveTo>
                    <a:pt x="4" y="8"/>
                  </a:moveTo>
                  <a:cubicBezTo>
                    <a:pt x="41" y="8"/>
                    <a:pt x="71" y="38"/>
                    <a:pt x="71" y="74"/>
                  </a:cubicBezTo>
                  <a:cubicBezTo>
                    <a:pt x="71" y="77"/>
                    <a:pt x="73" y="78"/>
                    <a:pt x="75" y="78"/>
                  </a:cubicBezTo>
                  <a:cubicBezTo>
                    <a:pt x="77" y="78"/>
                    <a:pt x="79" y="77"/>
                    <a:pt x="79" y="74"/>
                  </a:cubicBezTo>
                  <a:cubicBezTo>
                    <a:pt x="79" y="34"/>
                    <a:pt x="45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" name="Group 281">
            <a:extLst>
              <a:ext uri="{FF2B5EF4-FFF2-40B4-BE49-F238E27FC236}">
                <a16:creationId xmlns:a16="http://schemas.microsoft.com/office/drawing/2014/main" id="{E9757CEE-ED3E-F651-687F-59BEE8CD7727}"/>
              </a:ext>
            </a:extLst>
          </p:cNvPr>
          <p:cNvGrpSpPr/>
          <p:nvPr/>
        </p:nvGrpSpPr>
        <p:grpSpPr>
          <a:xfrm>
            <a:off x="721770" y="5815978"/>
            <a:ext cx="238484" cy="238835"/>
            <a:chOff x="9858375" y="4448175"/>
            <a:chExt cx="1079500" cy="1081088"/>
          </a:xfrm>
          <a:solidFill>
            <a:schemeClr val="bg1"/>
          </a:solidFill>
        </p:grpSpPr>
        <p:sp>
          <p:nvSpPr>
            <p:cNvPr id="31" name="Freeform 245">
              <a:extLst>
                <a:ext uri="{FF2B5EF4-FFF2-40B4-BE49-F238E27FC236}">
                  <a16:creationId xmlns:a16="http://schemas.microsoft.com/office/drawing/2014/main" id="{39CA9959-EB7A-D1AE-783E-F2B73629BE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58375" y="4448175"/>
              <a:ext cx="1079500" cy="1081088"/>
            </a:xfrm>
            <a:custGeom>
              <a:avLst/>
              <a:gdLst>
                <a:gd name="T0" fmla="*/ 1468 w 2048"/>
                <a:gd name="T1" fmla="*/ 2055 h 2055"/>
                <a:gd name="T2" fmla="*/ 1469 w 2048"/>
                <a:gd name="T3" fmla="*/ 2055 h 2055"/>
                <a:gd name="T4" fmla="*/ 1855 w 2048"/>
                <a:gd name="T5" fmla="*/ 1670 h 2055"/>
                <a:gd name="T6" fmla="*/ 1869 w 2048"/>
                <a:gd name="T7" fmla="*/ 1649 h 2055"/>
                <a:gd name="T8" fmla="*/ 1997 w 2048"/>
                <a:gd name="T9" fmla="*/ 823 h 2055"/>
                <a:gd name="T10" fmla="*/ 1502 w 2048"/>
                <a:gd name="T11" fmla="*/ 144 h 2055"/>
                <a:gd name="T12" fmla="*/ 1306 w 2048"/>
                <a:gd name="T13" fmla="*/ 21 h 2055"/>
                <a:gd name="T14" fmla="*/ 887 w 2048"/>
                <a:gd name="T15" fmla="*/ 41 h 2055"/>
                <a:gd name="T16" fmla="*/ 819 w 2048"/>
                <a:gd name="T17" fmla="*/ 41 h 2055"/>
                <a:gd name="T18" fmla="*/ 751 w 2048"/>
                <a:gd name="T19" fmla="*/ 287 h 2055"/>
                <a:gd name="T20" fmla="*/ 717 w 2048"/>
                <a:gd name="T21" fmla="*/ 7 h 2055"/>
                <a:gd name="T22" fmla="*/ 683 w 2048"/>
                <a:gd name="T23" fmla="*/ 320 h 2055"/>
                <a:gd name="T24" fmla="*/ 580 w 2048"/>
                <a:gd name="T25" fmla="*/ 455 h 2055"/>
                <a:gd name="T26" fmla="*/ 137 w 2048"/>
                <a:gd name="T27" fmla="*/ 724 h 2055"/>
                <a:gd name="T28" fmla="*/ 0 w 2048"/>
                <a:gd name="T29" fmla="*/ 2021 h 2055"/>
                <a:gd name="T30" fmla="*/ 273 w 2048"/>
                <a:gd name="T31" fmla="*/ 1987 h 2055"/>
                <a:gd name="T32" fmla="*/ 307 w 2048"/>
                <a:gd name="T33" fmla="*/ 1714 h 2055"/>
                <a:gd name="T34" fmla="*/ 512 w 2048"/>
                <a:gd name="T35" fmla="*/ 1748 h 2055"/>
                <a:gd name="T36" fmla="*/ 273 w 2048"/>
                <a:gd name="T37" fmla="*/ 1987 h 2055"/>
                <a:gd name="T38" fmla="*/ 1980 w 2048"/>
                <a:gd name="T39" fmla="*/ 1058 h 2055"/>
                <a:gd name="T40" fmla="*/ 1801 w 2048"/>
                <a:gd name="T41" fmla="*/ 1628 h 2055"/>
                <a:gd name="T42" fmla="*/ 1469 w 2048"/>
                <a:gd name="T43" fmla="*/ 1979 h 2055"/>
                <a:gd name="T44" fmla="*/ 1137 w 2048"/>
                <a:gd name="T45" fmla="*/ 1628 h 2055"/>
                <a:gd name="T46" fmla="*/ 959 w 2048"/>
                <a:gd name="T47" fmla="*/ 1058 h 2055"/>
                <a:gd name="T48" fmla="*/ 1470 w 2048"/>
                <a:gd name="T49" fmla="*/ 553 h 2055"/>
                <a:gd name="T50" fmla="*/ 649 w 2048"/>
                <a:gd name="T51" fmla="*/ 656 h 2055"/>
                <a:gd name="T52" fmla="*/ 887 w 2048"/>
                <a:gd name="T53" fmla="*/ 621 h 2055"/>
                <a:gd name="T54" fmla="*/ 649 w 2048"/>
                <a:gd name="T55" fmla="*/ 587 h 2055"/>
                <a:gd name="T56" fmla="*/ 956 w 2048"/>
                <a:gd name="T57" fmla="*/ 519 h 2055"/>
                <a:gd name="T58" fmla="*/ 956 w 2048"/>
                <a:gd name="T59" fmla="*/ 451 h 2055"/>
                <a:gd name="T60" fmla="*/ 687 w 2048"/>
                <a:gd name="T61" fmla="*/ 393 h 2055"/>
                <a:gd name="T62" fmla="*/ 731 w 2048"/>
                <a:gd name="T63" fmla="*/ 373 h 2055"/>
                <a:gd name="T64" fmla="*/ 867 w 2048"/>
                <a:gd name="T65" fmla="*/ 307 h 2055"/>
                <a:gd name="T66" fmla="*/ 1402 w 2048"/>
                <a:gd name="T67" fmla="*/ 86 h 2055"/>
                <a:gd name="T68" fmla="*/ 1434 w 2048"/>
                <a:gd name="T69" fmla="*/ 486 h 2055"/>
                <a:gd name="T70" fmla="*/ 891 w 2048"/>
                <a:gd name="T71" fmla="*/ 1058 h 2055"/>
                <a:gd name="T72" fmla="*/ 1081 w 2048"/>
                <a:gd name="T73" fmla="*/ 1667 h 2055"/>
                <a:gd name="T74" fmla="*/ 1368 w 2048"/>
                <a:gd name="T75" fmla="*/ 1987 h 2055"/>
                <a:gd name="T76" fmla="*/ 785 w 2048"/>
                <a:gd name="T77" fmla="*/ 860 h 2055"/>
                <a:gd name="T78" fmla="*/ 649 w 2048"/>
                <a:gd name="T79" fmla="*/ 656 h 2055"/>
                <a:gd name="T80" fmla="*/ 649 w 2048"/>
                <a:gd name="T81" fmla="*/ 792 h 2055"/>
                <a:gd name="T82" fmla="*/ 717 w 2048"/>
                <a:gd name="T83" fmla="*/ 1987 h 2055"/>
                <a:gd name="T84" fmla="*/ 580 w 2048"/>
                <a:gd name="T85" fmla="*/ 1748 h 2055"/>
                <a:gd name="T86" fmla="*/ 307 w 2048"/>
                <a:gd name="T87" fmla="*/ 1645 h 2055"/>
                <a:gd name="T88" fmla="*/ 205 w 2048"/>
                <a:gd name="T89" fmla="*/ 1987 h 2055"/>
                <a:gd name="T90" fmla="*/ 68 w 2048"/>
                <a:gd name="T91" fmla="*/ 1099 h 2055"/>
                <a:gd name="T92" fmla="*/ 307 w 2048"/>
                <a:gd name="T93" fmla="*/ 1065 h 2055"/>
                <a:gd name="T94" fmla="*/ 68 w 2048"/>
                <a:gd name="T95" fmla="*/ 1031 h 2055"/>
                <a:gd name="T96" fmla="*/ 375 w 2048"/>
                <a:gd name="T97" fmla="*/ 963 h 2055"/>
                <a:gd name="T98" fmla="*/ 375 w 2048"/>
                <a:gd name="T99" fmla="*/ 894 h 2055"/>
                <a:gd name="T100" fmla="*/ 68 w 2048"/>
                <a:gd name="T101" fmla="*/ 860 h 2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48" h="2055">
                  <a:moveTo>
                    <a:pt x="34" y="2055"/>
                  </a:moveTo>
                  <a:cubicBezTo>
                    <a:pt x="1468" y="2055"/>
                    <a:pt x="1468" y="2055"/>
                    <a:pt x="1468" y="2055"/>
                  </a:cubicBezTo>
                  <a:cubicBezTo>
                    <a:pt x="1468" y="2055"/>
                    <a:pt x="1468" y="2055"/>
                    <a:pt x="1469" y="2055"/>
                  </a:cubicBezTo>
                  <a:cubicBezTo>
                    <a:pt x="1469" y="2055"/>
                    <a:pt x="1469" y="2055"/>
                    <a:pt x="1469" y="2055"/>
                  </a:cubicBezTo>
                  <a:cubicBezTo>
                    <a:pt x="1476" y="2055"/>
                    <a:pt x="1483" y="2053"/>
                    <a:pt x="1488" y="2049"/>
                  </a:cubicBezTo>
                  <a:cubicBezTo>
                    <a:pt x="1633" y="1947"/>
                    <a:pt x="1757" y="1818"/>
                    <a:pt x="1855" y="1670"/>
                  </a:cubicBezTo>
                  <a:cubicBezTo>
                    <a:pt x="1858" y="1666"/>
                    <a:pt x="1858" y="1666"/>
                    <a:pt x="1858" y="1666"/>
                  </a:cubicBezTo>
                  <a:cubicBezTo>
                    <a:pt x="1862" y="1660"/>
                    <a:pt x="1866" y="1654"/>
                    <a:pt x="1869" y="1649"/>
                  </a:cubicBezTo>
                  <a:cubicBezTo>
                    <a:pt x="1984" y="1473"/>
                    <a:pt x="2046" y="1268"/>
                    <a:pt x="2048" y="1058"/>
                  </a:cubicBezTo>
                  <a:cubicBezTo>
                    <a:pt x="2048" y="977"/>
                    <a:pt x="2031" y="897"/>
                    <a:pt x="1997" y="823"/>
                  </a:cubicBezTo>
                  <a:cubicBezTo>
                    <a:pt x="1907" y="627"/>
                    <a:pt x="1717" y="498"/>
                    <a:pt x="1502" y="486"/>
                  </a:cubicBezTo>
                  <a:cubicBezTo>
                    <a:pt x="1502" y="144"/>
                    <a:pt x="1502" y="144"/>
                    <a:pt x="1502" y="144"/>
                  </a:cubicBezTo>
                  <a:cubicBezTo>
                    <a:pt x="1502" y="97"/>
                    <a:pt x="1478" y="53"/>
                    <a:pt x="1438" y="28"/>
                  </a:cubicBezTo>
                  <a:cubicBezTo>
                    <a:pt x="1398" y="3"/>
                    <a:pt x="1348" y="0"/>
                    <a:pt x="1306" y="21"/>
                  </a:cubicBezTo>
                  <a:cubicBezTo>
                    <a:pt x="887" y="222"/>
                    <a:pt x="887" y="222"/>
                    <a:pt x="887" y="222"/>
                  </a:cubicBezTo>
                  <a:cubicBezTo>
                    <a:pt x="887" y="41"/>
                    <a:pt x="887" y="41"/>
                    <a:pt x="887" y="41"/>
                  </a:cubicBezTo>
                  <a:cubicBezTo>
                    <a:pt x="887" y="22"/>
                    <a:pt x="872" y="7"/>
                    <a:pt x="853" y="7"/>
                  </a:cubicBezTo>
                  <a:cubicBezTo>
                    <a:pt x="834" y="7"/>
                    <a:pt x="819" y="22"/>
                    <a:pt x="819" y="41"/>
                  </a:cubicBezTo>
                  <a:cubicBezTo>
                    <a:pt x="819" y="254"/>
                    <a:pt x="819" y="254"/>
                    <a:pt x="819" y="254"/>
                  </a:cubicBezTo>
                  <a:cubicBezTo>
                    <a:pt x="751" y="287"/>
                    <a:pt x="751" y="287"/>
                    <a:pt x="751" y="287"/>
                  </a:cubicBezTo>
                  <a:cubicBezTo>
                    <a:pt x="751" y="41"/>
                    <a:pt x="751" y="41"/>
                    <a:pt x="751" y="41"/>
                  </a:cubicBezTo>
                  <a:cubicBezTo>
                    <a:pt x="751" y="22"/>
                    <a:pt x="736" y="7"/>
                    <a:pt x="717" y="7"/>
                  </a:cubicBezTo>
                  <a:cubicBezTo>
                    <a:pt x="698" y="7"/>
                    <a:pt x="683" y="22"/>
                    <a:pt x="683" y="41"/>
                  </a:cubicBezTo>
                  <a:cubicBezTo>
                    <a:pt x="683" y="320"/>
                    <a:pt x="683" y="320"/>
                    <a:pt x="683" y="320"/>
                  </a:cubicBezTo>
                  <a:cubicBezTo>
                    <a:pt x="658" y="332"/>
                    <a:pt x="658" y="332"/>
                    <a:pt x="658" y="332"/>
                  </a:cubicBezTo>
                  <a:cubicBezTo>
                    <a:pt x="610" y="355"/>
                    <a:pt x="580" y="402"/>
                    <a:pt x="580" y="455"/>
                  </a:cubicBezTo>
                  <a:cubicBezTo>
                    <a:pt x="580" y="724"/>
                    <a:pt x="580" y="724"/>
                    <a:pt x="580" y="724"/>
                  </a:cubicBezTo>
                  <a:cubicBezTo>
                    <a:pt x="137" y="724"/>
                    <a:pt x="137" y="724"/>
                    <a:pt x="137" y="724"/>
                  </a:cubicBezTo>
                  <a:cubicBezTo>
                    <a:pt x="61" y="724"/>
                    <a:pt x="0" y="785"/>
                    <a:pt x="0" y="860"/>
                  </a:cubicBezTo>
                  <a:cubicBezTo>
                    <a:pt x="0" y="2021"/>
                    <a:pt x="0" y="2021"/>
                    <a:pt x="0" y="2021"/>
                  </a:cubicBezTo>
                  <a:cubicBezTo>
                    <a:pt x="0" y="2040"/>
                    <a:pt x="15" y="2055"/>
                    <a:pt x="34" y="2055"/>
                  </a:cubicBezTo>
                  <a:close/>
                  <a:moveTo>
                    <a:pt x="273" y="1987"/>
                  </a:moveTo>
                  <a:cubicBezTo>
                    <a:pt x="273" y="1748"/>
                    <a:pt x="273" y="1748"/>
                    <a:pt x="273" y="1748"/>
                  </a:cubicBezTo>
                  <a:cubicBezTo>
                    <a:pt x="273" y="1729"/>
                    <a:pt x="288" y="1714"/>
                    <a:pt x="307" y="1714"/>
                  </a:cubicBezTo>
                  <a:cubicBezTo>
                    <a:pt x="478" y="1714"/>
                    <a:pt x="478" y="1714"/>
                    <a:pt x="478" y="1714"/>
                  </a:cubicBezTo>
                  <a:cubicBezTo>
                    <a:pt x="497" y="1714"/>
                    <a:pt x="512" y="1729"/>
                    <a:pt x="512" y="1748"/>
                  </a:cubicBezTo>
                  <a:cubicBezTo>
                    <a:pt x="512" y="1987"/>
                    <a:pt x="512" y="1987"/>
                    <a:pt x="512" y="1987"/>
                  </a:cubicBezTo>
                  <a:lnTo>
                    <a:pt x="273" y="1987"/>
                  </a:lnTo>
                  <a:close/>
                  <a:moveTo>
                    <a:pt x="1935" y="851"/>
                  </a:moveTo>
                  <a:cubicBezTo>
                    <a:pt x="1965" y="916"/>
                    <a:pt x="1980" y="987"/>
                    <a:pt x="1980" y="1058"/>
                  </a:cubicBezTo>
                  <a:cubicBezTo>
                    <a:pt x="1978" y="1256"/>
                    <a:pt x="1919" y="1449"/>
                    <a:pt x="1811" y="1614"/>
                  </a:cubicBezTo>
                  <a:cubicBezTo>
                    <a:pt x="1808" y="1619"/>
                    <a:pt x="1805" y="1624"/>
                    <a:pt x="1801" y="1628"/>
                  </a:cubicBezTo>
                  <a:cubicBezTo>
                    <a:pt x="1798" y="1633"/>
                    <a:pt x="1798" y="1633"/>
                    <a:pt x="1798" y="1633"/>
                  </a:cubicBezTo>
                  <a:cubicBezTo>
                    <a:pt x="1709" y="1766"/>
                    <a:pt x="1598" y="1883"/>
                    <a:pt x="1469" y="1979"/>
                  </a:cubicBezTo>
                  <a:cubicBezTo>
                    <a:pt x="1341" y="1883"/>
                    <a:pt x="1230" y="1766"/>
                    <a:pt x="1140" y="1633"/>
                  </a:cubicBezTo>
                  <a:cubicBezTo>
                    <a:pt x="1137" y="1628"/>
                    <a:pt x="1137" y="1628"/>
                    <a:pt x="1137" y="1628"/>
                  </a:cubicBezTo>
                  <a:cubicBezTo>
                    <a:pt x="1134" y="1623"/>
                    <a:pt x="1131" y="1619"/>
                    <a:pt x="1127" y="1613"/>
                  </a:cubicBezTo>
                  <a:cubicBezTo>
                    <a:pt x="1019" y="1448"/>
                    <a:pt x="961" y="1255"/>
                    <a:pt x="959" y="1058"/>
                  </a:cubicBezTo>
                  <a:cubicBezTo>
                    <a:pt x="959" y="987"/>
                    <a:pt x="974" y="916"/>
                    <a:pt x="1004" y="851"/>
                  </a:cubicBezTo>
                  <a:cubicBezTo>
                    <a:pt x="1088" y="670"/>
                    <a:pt x="1270" y="553"/>
                    <a:pt x="1470" y="553"/>
                  </a:cubicBezTo>
                  <a:cubicBezTo>
                    <a:pt x="1669" y="553"/>
                    <a:pt x="1851" y="670"/>
                    <a:pt x="1935" y="851"/>
                  </a:cubicBezTo>
                  <a:close/>
                  <a:moveTo>
                    <a:pt x="649" y="656"/>
                  </a:moveTo>
                  <a:cubicBezTo>
                    <a:pt x="853" y="656"/>
                    <a:pt x="853" y="656"/>
                    <a:pt x="853" y="656"/>
                  </a:cubicBezTo>
                  <a:cubicBezTo>
                    <a:pt x="872" y="656"/>
                    <a:pt x="887" y="640"/>
                    <a:pt x="887" y="621"/>
                  </a:cubicBezTo>
                  <a:cubicBezTo>
                    <a:pt x="887" y="603"/>
                    <a:pt x="872" y="587"/>
                    <a:pt x="853" y="587"/>
                  </a:cubicBezTo>
                  <a:cubicBezTo>
                    <a:pt x="649" y="587"/>
                    <a:pt x="649" y="587"/>
                    <a:pt x="649" y="587"/>
                  </a:cubicBezTo>
                  <a:cubicBezTo>
                    <a:pt x="649" y="519"/>
                    <a:pt x="649" y="519"/>
                    <a:pt x="649" y="519"/>
                  </a:cubicBezTo>
                  <a:cubicBezTo>
                    <a:pt x="956" y="519"/>
                    <a:pt x="956" y="519"/>
                    <a:pt x="956" y="519"/>
                  </a:cubicBezTo>
                  <a:cubicBezTo>
                    <a:pt x="975" y="519"/>
                    <a:pt x="990" y="504"/>
                    <a:pt x="990" y="485"/>
                  </a:cubicBezTo>
                  <a:cubicBezTo>
                    <a:pt x="990" y="466"/>
                    <a:pt x="975" y="451"/>
                    <a:pt x="956" y="451"/>
                  </a:cubicBezTo>
                  <a:cubicBezTo>
                    <a:pt x="649" y="451"/>
                    <a:pt x="649" y="451"/>
                    <a:pt x="649" y="451"/>
                  </a:cubicBezTo>
                  <a:cubicBezTo>
                    <a:pt x="651" y="426"/>
                    <a:pt x="665" y="404"/>
                    <a:pt x="687" y="393"/>
                  </a:cubicBezTo>
                  <a:cubicBezTo>
                    <a:pt x="730" y="373"/>
                    <a:pt x="730" y="373"/>
                    <a:pt x="730" y="373"/>
                  </a:cubicBezTo>
                  <a:cubicBezTo>
                    <a:pt x="731" y="373"/>
                    <a:pt x="731" y="373"/>
                    <a:pt x="731" y="373"/>
                  </a:cubicBezTo>
                  <a:cubicBezTo>
                    <a:pt x="866" y="307"/>
                    <a:pt x="866" y="307"/>
                    <a:pt x="866" y="307"/>
                  </a:cubicBezTo>
                  <a:cubicBezTo>
                    <a:pt x="867" y="307"/>
                    <a:pt x="867" y="307"/>
                    <a:pt x="867" y="307"/>
                  </a:cubicBezTo>
                  <a:cubicBezTo>
                    <a:pt x="1336" y="82"/>
                    <a:pt x="1336" y="82"/>
                    <a:pt x="1336" y="82"/>
                  </a:cubicBezTo>
                  <a:cubicBezTo>
                    <a:pt x="1357" y="72"/>
                    <a:pt x="1382" y="73"/>
                    <a:pt x="1402" y="86"/>
                  </a:cubicBezTo>
                  <a:cubicBezTo>
                    <a:pt x="1421" y="98"/>
                    <a:pt x="1434" y="120"/>
                    <a:pt x="1434" y="144"/>
                  </a:cubicBezTo>
                  <a:cubicBezTo>
                    <a:pt x="1434" y="486"/>
                    <a:pt x="1434" y="486"/>
                    <a:pt x="1434" y="486"/>
                  </a:cubicBezTo>
                  <a:cubicBezTo>
                    <a:pt x="1220" y="499"/>
                    <a:pt x="1031" y="628"/>
                    <a:pt x="942" y="822"/>
                  </a:cubicBezTo>
                  <a:cubicBezTo>
                    <a:pt x="908" y="896"/>
                    <a:pt x="891" y="977"/>
                    <a:pt x="891" y="1058"/>
                  </a:cubicBezTo>
                  <a:cubicBezTo>
                    <a:pt x="892" y="1268"/>
                    <a:pt x="954" y="1473"/>
                    <a:pt x="1069" y="1648"/>
                  </a:cubicBezTo>
                  <a:cubicBezTo>
                    <a:pt x="1073" y="1655"/>
                    <a:pt x="1077" y="1661"/>
                    <a:pt x="1081" y="1667"/>
                  </a:cubicBezTo>
                  <a:cubicBezTo>
                    <a:pt x="1084" y="1671"/>
                    <a:pt x="1084" y="1671"/>
                    <a:pt x="1084" y="1671"/>
                  </a:cubicBezTo>
                  <a:cubicBezTo>
                    <a:pt x="1163" y="1789"/>
                    <a:pt x="1259" y="1896"/>
                    <a:pt x="1368" y="1987"/>
                  </a:cubicBezTo>
                  <a:cubicBezTo>
                    <a:pt x="785" y="1987"/>
                    <a:pt x="785" y="1987"/>
                    <a:pt x="785" y="1987"/>
                  </a:cubicBezTo>
                  <a:cubicBezTo>
                    <a:pt x="785" y="860"/>
                    <a:pt x="785" y="860"/>
                    <a:pt x="785" y="860"/>
                  </a:cubicBezTo>
                  <a:cubicBezTo>
                    <a:pt x="785" y="785"/>
                    <a:pt x="724" y="724"/>
                    <a:pt x="649" y="724"/>
                  </a:cubicBezTo>
                  <a:lnTo>
                    <a:pt x="649" y="656"/>
                  </a:lnTo>
                  <a:close/>
                  <a:moveTo>
                    <a:pt x="137" y="792"/>
                  </a:moveTo>
                  <a:cubicBezTo>
                    <a:pt x="649" y="792"/>
                    <a:pt x="649" y="792"/>
                    <a:pt x="649" y="792"/>
                  </a:cubicBezTo>
                  <a:cubicBezTo>
                    <a:pt x="686" y="792"/>
                    <a:pt x="717" y="823"/>
                    <a:pt x="717" y="860"/>
                  </a:cubicBezTo>
                  <a:cubicBezTo>
                    <a:pt x="717" y="1987"/>
                    <a:pt x="717" y="1987"/>
                    <a:pt x="717" y="1987"/>
                  </a:cubicBezTo>
                  <a:cubicBezTo>
                    <a:pt x="580" y="1987"/>
                    <a:pt x="580" y="1987"/>
                    <a:pt x="580" y="1987"/>
                  </a:cubicBezTo>
                  <a:cubicBezTo>
                    <a:pt x="580" y="1748"/>
                    <a:pt x="580" y="1748"/>
                    <a:pt x="580" y="1748"/>
                  </a:cubicBezTo>
                  <a:cubicBezTo>
                    <a:pt x="580" y="1691"/>
                    <a:pt x="534" y="1645"/>
                    <a:pt x="478" y="1645"/>
                  </a:cubicBezTo>
                  <a:cubicBezTo>
                    <a:pt x="307" y="1645"/>
                    <a:pt x="307" y="1645"/>
                    <a:pt x="307" y="1645"/>
                  </a:cubicBezTo>
                  <a:cubicBezTo>
                    <a:pt x="251" y="1645"/>
                    <a:pt x="205" y="1691"/>
                    <a:pt x="205" y="1748"/>
                  </a:cubicBezTo>
                  <a:cubicBezTo>
                    <a:pt x="205" y="1987"/>
                    <a:pt x="205" y="1987"/>
                    <a:pt x="205" y="1987"/>
                  </a:cubicBezTo>
                  <a:cubicBezTo>
                    <a:pt x="68" y="1987"/>
                    <a:pt x="68" y="1987"/>
                    <a:pt x="68" y="1987"/>
                  </a:cubicBezTo>
                  <a:cubicBezTo>
                    <a:pt x="68" y="1099"/>
                    <a:pt x="68" y="1099"/>
                    <a:pt x="68" y="1099"/>
                  </a:cubicBezTo>
                  <a:cubicBezTo>
                    <a:pt x="273" y="1099"/>
                    <a:pt x="273" y="1099"/>
                    <a:pt x="273" y="1099"/>
                  </a:cubicBezTo>
                  <a:cubicBezTo>
                    <a:pt x="292" y="1099"/>
                    <a:pt x="307" y="1084"/>
                    <a:pt x="307" y="1065"/>
                  </a:cubicBezTo>
                  <a:cubicBezTo>
                    <a:pt x="307" y="1046"/>
                    <a:pt x="292" y="1031"/>
                    <a:pt x="273" y="1031"/>
                  </a:cubicBezTo>
                  <a:cubicBezTo>
                    <a:pt x="68" y="1031"/>
                    <a:pt x="68" y="1031"/>
                    <a:pt x="68" y="1031"/>
                  </a:cubicBezTo>
                  <a:cubicBezTo>
                    <a:pt x="68" y="963"/>
                    <a:pt x="68" y="963"/>
                    <a:pt x="68" y="963"/>
                  </a:cubicBezTo>
                  <a:cubicBezTo>
                    <a:pt x="375" y="963"/>
                    <a:pt x="375" y="963"/>
                    <a:pt x="375" y="963"/>
                  </a:cubicBezTo>
                  <a:cubicBezTo>
                    <a:pt x="394" y="963"/>
                    <a:pt x="410" y="947"/>
                    <a:pt x="410" y="929"/>
                  </a:cubicBezTo>
                  <a:cubicBezTo>
                    <a:pt x="410" y="910"/>
                    <a:pt x="394" y="894"/>
                    <a:pt x="375" y="894"/>
                  </a:cubicBezTo>
                  <a:cubicBezTo>
                    <a:pt x="68" y="894"/>
                    <a:pt x="68" y="894"/>
                    <a:pt x="68" y="894"/>
                  </a:cubicBezTo>
                  <a:cubicBezTo>
                    <a:pt x="68" y="860"/>
                    <a:pt x="68" y="860"/>
                    <a:pt x="68" y="860"/>
                  </a:cubicBezTo>
                  <a:cubicBezTo>
                    <a:pt x="68" y="823"/>
                    <a:pt x="99" y="792"/>
                    <a:pt x="137" y="7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46">
              <a:extLst>
                <a:ext uri="{FF2B5EF4-FFF2-40B4-BE49-F238E27FC236}">
                  <a16:creationId xmlns:a16="http://schemas.microsoft.com/office/drawing/2014/main" id="{63E98807-D376-F533-6EBA-FD0BFB7FBD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15588" y="4792663"/>
              <a:ext cx="431800" cy="431800"/>
            </a:xfrm>
            <a:custGeom>
              <a:avLst/>
              <a:gdLst>
                <a:gd name="T0" fmla="*/ 0 w 819"/>
                <a:gd name="T1" fmla="*/ 409 h 819"/>
                <a:gd name="T2" fmla="*/ 410 w 819"/>
                <a:gd name="T3" fmla="*/ 819 h 819"/>
                <a:gd name="T4" fmla="*/ 819 w 819"/>
                <a:gd name="T5" fmla="*/ 409 h 819"/>
                <a:gd name="T6" fmla="*/ 410 w 819"/>
                <a:gd name="T7" fmla="*/ 0 h 819"/>
                <a:gd name="T8" fmla="*/ 0 w 819"/>
                <a:gd name="T9" fmla="*/ 409 h 819"/>
                <a:gd name="T10" fmla="*/ 751 w 819"/>
                <a:gd name="T11" fmla="*/ 409 h 819"/>
                <a:gd name="T12" fmla="*/ 410 w 819"/>
                <a:gd name="T13" fmla="*/ 750 h 819"/>
                <a:gd name="T14" fmla="*/ 68 w 819"/>
                <a:gd name="T15" fmla="*/ 409 h 819"/>
                <a:gd name="T16" fmla="*/ 410 w 819"/>
                <a:gd name="T17" fmla="*/ 68 h 819"/>
                <a:gd name="T18" fmla="*/ 751 w 819"/>
                <a:gd name="T19" fmla="*/ 409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9" h="819">
                  <a:moveTo>
                    <a:pt x="0" y="409"/>
                  </a:moveTo>
                  <a:cubicBezTo>
                    <a:pt x="0" y="635"/>
                    <a:pt x="184" y="819"/>
                    <a:pt x="410" y="819"/>
                  </a:cubicBezTo>
                  <a:cubicBezTo>
                    <a:pt x="636" y="819"/>
                    <a:pt x="819" y="635"/>
                    <a:pt x="819" y="409"/>
                  </a:cubicBezTo>
                  <a:cubicBezTo>
                    <a:pt x="819" y="183"/>
                    <a:pt x="636" y="0"/>
                    <a:pt x="410" y="0"/>
                  </a:cubicBezTo>
                  <a:cubicBezTo>
                    <a:pt x="184" y="0"/>
                    <a:pt x="0" y="183"/>
                    <a:pt x="0" y="409"/>
                  </a:cubicBezTo>
                  <a:close/>
                  <a:moveTo>
                    <a:pt x="751" y="409"/>
                  </a:moveTo>
                  <a:cubicBezTo>
                    <a:pt x="751" y="598"/>
                    <a:pt x="598" y="750"/>
                    <a:pt x="410" y="750"/>
                  </a:cubicBezTo>
                  <a:cubicBezTo>
                    <a:pt x="221" y="750"/>
                    <a:pt x="68" y="598"/>
                    <a:pt x="68" y="409"/>
                  </a:cubicBezTo>
                  <a:cubicBezTo>
                    <a:pt x="68" y="221"/>
                    <a:pt x="221" y="68"/>
                    <a:pt x="410" y="68"/>
                  </a:cubicBezTo>
                  <a:cubicBezTo>
                    <a:pt x="598" y="68"/>
                    <a:pt x="751" y="221"/>
                    <a:pt x="751" y="40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47">
              <a:extLst>
                <a:ext uri="{FF2B5EF4-FFF2-40B4-BE49-F238E27FC236}">
                  <a16:creationId xmlns:a16="http://schemas.microsoft.com/office/drawing/2014/main" id="{1128C71F-622B-CBE1-12FA-35AB89B570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21950" y="5278438"/>
              <a:ext cx="219075" cy="142875"/>
            </a:xfrm>
            <a:custGeom>
              <a:avLst/>
              <a:gdLst>
                <a:gd name="T0" fmla="*/ 378 w 415"/>
                <a:gd name="T1" fmla="*/ 0 h 273"/>
                <a:gd name="T2" fmla="*/ 37 w 415"/>
                <a:gd name="T3" fmla="*/ 0 h 273"/>
                <a:gd name="T4" fmla="*/ 6 w 415"/>
                <a:gd name="T5" fmla="*/ 20 h 273"/>
                <a:gd name="T6" fmla="*/ 11 w 415"/>
                <a:gd name="T7" fmla="*/ 56 h 273"/>
                <a:gd name="T8" fmla="*/ 181 w 415"/>
                <a:gd name="T9" fmla="*/ 261 h 273"/>
                <a:gd name="T10" fmla="*/ 208 w 415"/>
                <a:gd name="T11" fmla="*/ 273 h 273"/>
                <a:gd name="T12" fmla="*/ 234 w 415"/>
                <a:gd name="T13" fmla="*/ 261 h 273"/>
                <a:gd name="T14" fmla="*/ 405 w 415"/>
                <a:gd name="T15" fmla="*/ 56 h 273"/>
                <a:gd name="T16" fmla="*/ 409 w 415"/>
                <a:gd name="T17" fmla="*/ 20 h 273"/>
                <a:gd name="T18" fmla="*/ 378 w 415"/>
                <a:gd name="T19" fmla="*/ 0 h 273"/>
                <a:gd name="T20" fmla="*/ 208 w 415"/>
                <a:gd name="T21" fmla="*/ 186 h 273"/>
                <a:gd name="T22" fmla="*/ 110 w 415"/>
                <a:gd name="T23" fmla="*/ 68 h 273"/>
                <a:gd name="T24" fmla="*/ 306 w 415"/>
                <a:gd name="T25" fmla="*/ 68 h 273"/>
                <a:gd name="T26" fmla="*/ 208 w 415"/>
                <a:gd name="T27" fmla="*/ 186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5" h="273">
                  <a:moveTo>
                    <a:pt x="378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24" y="0"/>
                    <a:pt x="12" y="8"/>
                    <a:pt x="6" y="20"/>
                  </a:cubicBezTo>
                  <a:cubicBezTo>
                    <a:pt x="0" y="32"/>
                    <a:pt x="2" y="46"/>
                    <a:pt x="11" y="56"/>
                  </a:cubicBezTo>
                  <a:cubicBezTo>
                    <a:pt x="181" y="261"/>
                    <a:pt x="181" y="261"/>
                    <a:pt x="181" y="261"/>
                  </a:cubicBezTo>
                  <a:cubicBezTo>
                    <a:pt x="188" y="269"/>
                    <a:pt x="198" y="273"/>
                    <a:pt x="208" y="273"/>
                  </a:cubicBezTo>
                  <a:cubicBezTo>
                    <a:pt x="218" y="273"/>
                    <a:pt x="227" y="269"/>
                    <a:pt x="234" y="261"/>
                  </a:cubicBezTo>
                  <a:cubicBezTo>
                    <a:pt x="405" y="56"/>
                    <a:pt x="405" y="56"/>
                    <a:pt x="405" y="56"/>
                  </a:cubicBezTo>
                  <a:cubicBezTo>
                    <a:pt x="413" y="46"/>
                    <a:pt x="415" y="32"/>
                    <a:pt x="409" y="20"/>
                  </a:cubicBezTo>
                  <a:cubicBezTo>
                    <a:pt x="404" y="8"/>
                    <a:pt x="392" y="0"/>
                    <a:pt x="378" y="0"/>
                  </a:cubicBezTo>
                  <a:close/>
                  <a:moveTo>
                    <a:pt x="208" y="186"/>
                  </a:moveTo>
                  <a:cubicBezTo>
                    <a:pt x="110" y="68"/>
                    <a:pt x="110" y="68"/>
                    <a:pt x="110" y="68"/>
                  </a:cubicBezTo>
                  <a:cubicBezTo>
                    <a:pt x="306" y="68"/>
                    <a:pt x="306" y="68"/>
                    <a:pt x="306" y="68"/>
                  </a:cubicBezTo>
                  <a:lnTo>
                    <a:pt x="208" y="1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37BE4D2-3E02-35D4-0CAD-0D3C4C5ACFB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</a:blip>
          <a:stretch>
            <a:fillRect/>
          </a:stretch>
        </p:blipFill>
        <p:spPr>
          <a:xfrm rot="19800000">
            <a:off x="6606000" y="1418400"/>
            <a:ext cx="7106399" cy="7106399"/>
          </a:xfrm>
          <a:prstGeom prst="rect">
            <a:avLst/>
          </a:prstGeom>
        </p:spPr>
      </p:pic>
      <p:sp>
        <p:nvSpPr>
          <p:cNvPr id="12" name="Text Box 1">
            <a:extLst>
              <a:ext uri="{FF2B5EF4-FFF2-40B4-BE49-F238E27FC236}">
                <a16:creationId xmlns:a16="http://schemas.microsoft.com/office/drawing/2014/main" id="{36945B0D-B5BF-6281-B9F4-CB7166EDB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3" y="1318202"/>
            <a:ext cx="8271213" cy="225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t" anchorCtr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>
              <a:spcAft>
                <a:spcPts val="2400"/>
              </a:spcAft>
              <a:buClrTx/>
              <a:buFontTx/>
              <a:buNone/>
            </a:pPr>
            <a:r>
              <a:rPr lang="cs-CZ" sz="8000" b="1" i="1" spc="-130" dirty="0">
                <a:solidFill>
                  <a:schemeClr val="bg1"/>
                </a:solidFill>
                <a:latin typeface="Arial" panose="020B0604020202020204" pitchFamily="34" charset="0"/>
                <a:ea typeface="SimSun" charset="-122"/>
                <a:cs typeface="Arial" panose="020B0604020202020204" pitchFamily="34" charset="0"/>
              </a:rPr>
              <a:t>Děkuji za pozornost</a:t>
            </a:r>
            <a:endParaRPr lang="cs-CZ" sz="8000" i="1" dirty="0">
              <a:solidFill>
                <a:srgbClr val="0093D3"/>
              </a:solidFill>
              <a:latin typeface="Arial" panose="020B0604020202020204" pitchFamily="34" charset="0"/>
              <a:ea typeface="SimSun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6616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RSD-01">
      <a:dk1>
        <a:srgbClr val="000000"/>
      </a:dk1>
      <a:lt1>
        <a:srgbClr val="FFFFFF"/>
      </a:lt1>
      <a:dk2>
        <a:srgbClr val="094179"/>
      </a:dk2>
      <a:lt2>
        <a:srgbClr val="E7E6E6"/>
      </a:lt2>
      <a:accent1>
        <a:srgbClr val="0096DC"/>
      </a:accent1>
      <a:accent2>
        <a:srgbClr val="FF5800"/>
      </a:accent2>
      <a:accent3>
        <a:srgbClr val="AEB3AB"/>
      </a:accent3>
      <a:accent4>
        <a:srgbClr val="E00034"/>
      </a:accent4>
      <a:accent5>
        <a:srgbClr val="69BE28"/>
      </a:accent5>
      <a:accent6>
        <a:srgbClr val="DDE5D9"/>
      </a:accent6>
      <a:hlink>
        <a:srgbClr val="0095DB"/>
      </a:hlink>
      <a:folHlink>
        <a:srgbClr val="094179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sd_ppt" id="{D62802C7-E7BA-B548-9AF2-94A7FB24D838}" vid="{FC35FACD-0933-6D42-8D6E-CA17C5D121F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80F5F6C5CE5F4782D8DC573FB786A0" ma:contentTypeVersion="13" ma:contentTypeDescription="Vytvoří nový dokument" ma:contentTypeScope="" ma:versionID="8f1c1ee6f0bc588406fff82de8573727">
  <xsd:schema xmlns:xsd="http://www.w3.org/2001/XMLSchema" xmlns:xs="http://www.w3.org/2001/XMLSchema" xmlns:p="http://schemas.microsoft.com/office/2006/metadata/properties" xmlns:ns2="299abc7f-d377-4404-be4d-881a1d984be2" xmlns:ns3="f330bf4c-7d0e-4728-ac38-8ec30312c613" targetNamespace="http://schemas.microsoft.com/office/2006/metadata/properties" ma:root="true" ma:fieldsID="effd47bae665a3bdd31da58245c59774" ns2:_="" ns3:_="">
    <xsd:import namespace="299abc7f-d377-4404-be4d-881a1d984be2"/>
    <xsd:import namespace="f330bf4c-7d0e-4728-ac38-8ec30312c6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9abc7f-d377-4404-be4d-881a1d984b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Značky obrázků" ma:readOnly="false" ma:fieldId="{5cf76f15-5ced-4ddc-b409-7134ff3c332f}" ma:taxonomyMulti="true" ma:sspId="8390ab5a-1228-4de9-8883-f9df055fbe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30bf4c-7d0e-4728-ac38-8ec30312c61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36f003d-cb4d-4671-958d-b754f077d541}" ma:internalName="TaxCatchAll" ma:showField="CatchAllData" ma:web="f330bf4c-7d0e-4728-ac38-8ec30312c6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9abc7f-d377-4404-be4d-881a1d984be2">
      <Terms xmlns="http://schemas.microsoft.com/office/infopath/2007/PartnerControls"/>
    </lcf76f155ced4ddcb4097134ff3c332f>
    <TaxCatchAll xmlns="f330bf4c-7d0e-4728-ac38-8ec30312c613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8356D48-DE97-458E-B7C4-4A5ED2A7D5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4092B8-B0D2-48D5-A113-7F172BD53F24}"/>
</file>

<file path=customXml/itemProps3.xml><?xml version="1.0" encoding="utf-8"?>
<ds:datastoreItem xmlns:ds="http://schemas.openxmlformats.org/officeDocument/2006/customXml" ds:itemID="{DDF20983-0130-4B72-B2DB-E9739FF06DBD}">
  <ds:schemaRefs>
    <ds:schemaRef ds:uri="http://schemas.microsoft.com/office/2006/metadata/properties"/>
    <ds:schemaRef ds:uri="http://schemas.microsoft.com/office/infopath/2007/PartnerControls"/>
    <ds:schemaRef ds:uri="013ecc1e-6ccf-4779-85a4-ef2a03d41865"/>
    <ds:schemaRef ds:uri="2634e8ba-7a63-43b3-8f3c-28ff9c052819"/>
  </ds:schemaRefs>
</ds:datastoreItem>
</file>

<file path=customXml/itemProps4.xml><?xml version="1.0" encoding="utf-8"?>
<ds:datastoreItem xmlns:ds="http://schemas.openxmlformats.org/officeDocument/2006/customXml" ds:itemID="{5BB6B7A1-1D69-420B-9EF9-BEEE0443106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7324</TotalTime>
  <Words>517</Words>
  <Application>Microsoft Macintosh PowerPoint</Application>
  <PresentationFormat>Širokoúhlá obrazovka</PresentationFormat>
  <Paragraphs>91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SimSun</vt:lpstr>
      <vt:lpstr>Arial</vt:lpstr>
      <vt:lpstr>Calibri</vt:lpstr>
      <vt:lpstr>System Font Regular</vt:lpstr>
      <vt:lpstr>Motiv Office</vt:lpstr>
      <vt:lpstr>Prezentace aplikace PowerPoint</vt:lpstr>
      <vt:lpstr>Ředitelství silnic a dálnic s. p. </vt:lpstr>
      <vt:lpstr>Spolupráce ŘSD a SPÚ v rámci přípravy a realizace staveb dopravní infrastruktury</vt:lpstr>
      <vt:lpstr>Koordinace pozemkových úprav</vt:lpstr>
      <vt:lpstr>Koordinace pozemkových úprav</vt:lpstr>
      <vt:lpstr>Koordinace pozemkových úprav</vt:lpstr>
      <vt:lpstr>Využitelnost pozemkových úprav při přípravě a realizaci staveb dopravní infrastruktury</vt:lpstr>
      <vt:lpstr>Prezentace aplikace PowerPoint</vt:lpstr>
    </vt:vector>
  </TitlesOfParts>
  <Company>ŘSD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Šejnoha Josef Ing.</dc:creator>
  <cp:lastModifiedBy>Jalůvka David Mgr.</cp:lastModifiedBy>
  <cp:revision>285</cp:revision>
  <dcterms:created xsi:type="dcterms:W3CDTF">2021-01-12T14:42:58Z</dcterms:created>
  <dcterms:modified xsi:type="dcterms:W3CDTF">2024-11-19T20:56:48Z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0x0101009E80F5F6C5CE5F4782D8DC573FB786A0</vt:lpwstr>
  </property>
  <property fmtid="{D5CDD505-2E9C-101B-9397-08002B2CF9AE}" pid="3" name="_dlc_DocIdItemGuid">
    <vt:lpwstr>cb4006e8-528a-43e1-9362-a2b03986edbe</vt:lpwstr>
  </property>
</Properties>
</file>