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mzetest.gov.cz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mzetest.gov.cz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81A95A-ABEB-4DBE-8203-69A212DC0435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EF99B31-93E6-4800-9A29-4003FCA38A3B}">
      <dgm:prSet custT="1"/>
      <dgm:spPr/>
      <dgm:t>
        <a:bodyPr/>
        <a:lstStyle/>
        <a:p>
          <a:r>
            <a:rPr lang="cs-CZ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Po obdržení přihlašovacích údajů provedete první přihlášení do  testovacího prostředí. Toto přihlášení proveďte  přes </a:t>
          </a:r>
          <a:r>
            <a:rPr lang="cs-CZ" sz="2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https://mzetest.gov.cz</a:t>
          </a:r>
          <a:r>
            <a:rPr lang="cs-CZ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, zde budete  vyzváni k provedení změny hesla. Do kolonky původní heslo  vložíte  zaslané  heslo a  pak  vytvoříte  heslo  nové , které  musí  být  v souladu s bezpečnostní politikou hesel </a:t>
          </a:r>
          <a:r>
            <a:rPr lang="cs-CZ" sz="2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Mze</a:t>
          </a:r>
          <a:r>
            <a:rPr lang="cs-CZ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tzn., že heslo  musí  splňovat tyto požadavky :</a:t>
          </a:r>
          <a:endParaRPr lang="en-US" sz="2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377AB59-5C14-42CD-AD88-F70390091FE0}" type="parTrans" cxnId="{834733F3-D8DA-4A2C-A6D6-A188071D0E69}">
      <dgm:prSet/>
      <dgm:spPr/>
      <dgm:t>
        <a:bodyPr/>
        <a:lstStyle/>
        <a:p>
          <a:endParaRPr lang="en-US"/>
        </a:p>
      </dgm:t>
    </dgm:pt>
    <dgm:pt modelId="{67F82AD8-EF70-44A5-843B-B21363B65D08}" type="sibTrans" cxnId="{834733F3-D8DA-4A2C-A6D6-A188071D0E69}">
      <dgm:prSet/>
      <dgm:spPr/>
      <dgm:t>
        <a:bodyPr/>
        <a:lstStyle/>
        <a:p>
          <a:endParaRPr lang="en-US"/>
        </a:p>
      </dgm:t>
    </dgm:pt>
    <dgm:pt modelId="{EF0FA830-F2D2-4FFD-9C39-7612834F185D}">
      <dgm:prSet custT="1"/>
      <dgm:spPr/>
      <dgm:t>
        <a:bodyPr/>
        <a:lstStyle/>
        <a:p>
          <a:r>
            <a:rPr lang="cs-CZ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a) minimální délka hesla je 12 znaků; </a:t>
          </a:r>
        </a:p>
        <a:p>
          <a:r>
            <a:rPr lang="cs-CZ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b) při tvorbě hesla povinně použít: </a:t>
          </a:r>
        </a:p>
        <a:p>
          <a:r>
            <a:rPr lang="cs-CZ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• alespoň jedno malé písmeno (a-z), </a:t>
          </a:r>
        </a:p>
        <a:p>
          <a:r>
            <a:rPr lang="cs-CZ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• alespoň jedno velké písmeno (A-Z), </a:t>
          </a:r>
        </a:p>
        <a:p>
          <a:r>
            <a:rPr lang="cs-CZ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• alespoň jedna číslice (0–9),</a:t>
          </a:r>
          <a:r>
            <a:rPr lang="cs-CZ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 </a:t>
          </a:r>
          <a:endParaRPr lang="en-US" sz="16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3B0016D-3A4E-453F-A06C-185559A3C4D2}" type="parTrans" cxnId="{53F98C35-1D19-451D-A7FD-EDEF788B3FBA}">
      <dgm:prSet/>
      <dgm:spPr/>
      <dgm:t>
        <a:bodyPr/>
        <a:lstStyle/>
        <a:p>
          <a:endParaRPr lang="en-US"/>
        </a:p>
      </dgm:t>
    </dgm:pt>
    <dgm:pt modelId="{2641B2CC-A717-48FB-8204-3CCC0783D0FC}" type="sibTrans" cxnId="{53F98C35-1D19-451D-A7FD-EDEF788B3FBA}">
      <dgm:prSet/>
      <dgm:spPr/>
      <dgm:t>
        <a:bodyPr/>
        <a:lstStyle/>
        <a:p>
          <a:endParaRPr lang="en-US"/>
        </a:p>
      </dgm:t>
    </dgm:pt>
    <dgm:pt modelId="{66A4D2EF-B7A4-4309-BE77-AE37D82E4F77}" type="pres">
      <dgm:prSet presAssocID="{7D81A95A-ABEB-4DBE-8203-69A212DC0435}" presName="Name0" presStyleCnt="0">
        <dgm:presLayoutVars>
          <dgm:dir/>
          <dgm:animLvl val="lvl"/>
          <dgm:resizeHandles val="exact"/>
        </dgm:presLayoutVars>
      </dgm:prSet>
      <dgm:spPr/>
    </dgm:pt>
    <dgm:pt modelId="{C56E616B-1FF3-4739-9824-587942771DB7}" type="pres">
      <dgm:prSet presAssocID="{EF0FA830-F2D2-4FFD-9C39-7612834F185D}" presName="boxAndChildren" presStyleCnt="0"/>
      <dgm:spPr/>
    </dgm:pt>
    <dgm:pt modelId="{B74E63EE-810C-4E4A-8BC0-47116BB91203}" type="pres">
      <dgm:prSet presAssocID="{EF0FA830-F2D2-4FFD-9C39-7612834F185D}" presName="parentTextBox" presStyleLbl="node1" presStyleIdx="0" presStyleCnt="2" custScaleY="106831"/>
      <dgm:spPr/>
    </dgm:pt>
    <dgm:pt modelId="{C6511F54-7EEE-49E4-921C-BD1A8300D90F}" type="pres">
      <dgm:prSet presAssocID="{67F82AD8-EF70-44A5-843B-B21363B65D08}" presName="sp" presStyleCnt="0"/>
      <dgm:spPr/>
    </dgm:pt>
    <dgm:pt modelId="{A6C3665B-641A-45AB-B3D5-7A6C9084C988}" type="pres">
      <dgm:prSet presAssocID="{EEF99B31-93E6-4800-9A29-4003FCA38A3B}" presName="arrowAndChildren" presStyleCnt="0"/>
      <dgm:spPr/>
    </dgm:pt>
    <dgm:pt modelId="{29C317F2-28C2-46A8-B1F6-25C595D7475A}" type="pres">
      <dgm:prSet presAssocID="{EEF99B31-93E6-4800-9A29-4003FCA38A3B}" presName="parentTextArrow" presStyleLbl="node1" presStyleIdx="1" presStyleCnt="2"/>
      <dgm:spPr/>
    </dgm:pt>
  </dgm:ptLst>
  <dgm:cxnLst>
    <dgm:cxn modelId="{DC213200-0BCE-45C6-965C-6FEE0D7EEF33}" type="presOf" srcId="{7D81A95A-ABEB-4DBE-8203-69A212DC0435}" destId="{66A4D2EF-B7A4-4309-BE77-AE37D82E4F77}" srcOrd="0" destOrd="0" presId="urn:microsoft.com/office/officeart/2005/8/layout/process4"/>
    <dgm:cxn modelId="{53F98C35-1D19-451D-A7FD-EDEF788B3FBA}" srcId="{7D81A95A-ABEB-4DBE-8203-69A212DC0435}" destId="{EF0FA830-F2D2-4FFD-9C39-7612834F185D}" srcOrd="1" destOrd="0" parTransId="{53B0016D-3A4E-453F-A06C-185559A3C4D2}" sibTransId="{2641B2CC-A717-48FB-8204-3CCC0783D0FC}"/>
    <dgm:cxn modelId="{821BA556-8B8E-413B-A6A2-26857AFC0A93}" type="presOf" srcId="{EEF99B31-93E6-4800-9A29-4003FCA38A3B}" destId="{29C317F2-28C2-46A8-B1F6-25C595D7475A}" srcOrd="0" destOrd="0" presId="urn:microsoft.com/office/officeart/2005/8/layout/process4"/>
    <dgm:cxn modelId="{240AE295-795C-40E8-8ADA-B6E47F2F505E}" type="presOf" srcId="{EF0FA830-F2D2-4FFD-9C39-7612834F185D}" destId="{B74E63EE-810C-4E4A-8BC0-47116BB91203}" srcOrd="0" destOrd="0" presId="urn:microsoft.com/office/officeart/2005/8/layout/process4"/>
    <dgm:cxn modelId="{834733F3-D8DA-4A2C-A6D6-A188071D0E69}" srcId="{7D81A95A-ABEB-4DBE-8203-69A212DC0435}" destId="{EEF99B31-93E6-4800-9A29-4003FCA38A3B}" srcOrd="0" destOrd="0" parTransId="{E377AB59-5C14-42CD-AD88-F70390091FE0}" sibTransId="{67F82AD8-EF70-44A5-843B-B21363B65D08}"/>
    <dgm:cxn modelId="{8B817BF6-9656-441E-8CB4-9F57C86AE655}" type="presParOf" srcId="{66A4D2EF-B7A4-4309-BE77-AE37D82E4F77}" destId="{C56E616B-1FF3-4739-9824-587942771DB7}" srcOrd="0" destOrd="0" presId="urn:microsoft.com/office/officeart/2005/8/layout/process4"/>
    <dgm:cxn modelId="{E024B4DC-CF40-47D4-9C9F-A458F4EC2E7C}" type="presParOf" srcId="{C56E616B-1FF3-4739-9824-587942771DB7}" destId="{B74E63EE-810C-4E4A-8BC0-47116BB91203}" srcOrd="0" destOrd="0" presId="urn:microsoft.com/office/officeart/2005/8/layout/process4"/>
    <dgm:cxn modelId="{FF0521A2-0F51-4B9A-BDAF-8BE5C95DE273}" type="presParOf" srcId="{66A4D2EF-B7A4-4309-BE77-AE37D82E4F77}" destId="{C6511F54-7EEE-49E4-921C-BD1A8300D90F}" srcOrd="1" destOrd="0" presId="urn:microsoft.com/office/officeart/2005/8/layout/process4"/>
    <dgm:cxn modelId="{E20D5CDE-18CE-4A98-ABEE-6967820C64E2}" type="presParOf" srcId="{66A4D2EF-B7A4-4309-BE77-AE37D82E4F77}" destId="{A6C3665B-641A-45AB-B3D5-7A6C9084C988}" srcOrd="2" destOrd="0" presId="urn:microsoft.com/office/officeart/2005/8/layout/process4"/>
    <dgm:cxn modelId="{9F5D9A7F-86A2-432A-B855-BB5D8696ACBB}" type="presParOf" srcId="{A6C3665B-641A-45AB-B3D5-7A6C9084C988}" destId="{29C317F2-28C2-46A8-B1F6-25C595D7475A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E63EE-810C-4E4A-8BC0-47116BB91203}">
      <dsp:nvSpPr>
        <dsp:cNvPr id="0" name=""/>
        <dsp:cNvSpPr/>
      </dsp:nvSpPr>
      <dsp:spPr>
        <a:xfrm>
          <a:off x="0" y="2989230"/>
          <a:ext cx="10515600" cy="20960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a) minimální délka hesla je 12 znaků;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b) při tvorbě hesla povinně použít: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• alespoň jedno malé písmeno (a-z),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• alespoň jedno velké písmeno (A-Z),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• alespoň jedna číslice (0–9),</a:t>
          </a:r>
          <a:r>
            <a:rPr lang="cs-CZ" sz="16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 </a:t>
          </a:r>
          <a:endParaRPr lang="en-US" sz="16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2989230"/>
        <a:ext cx="10515600" cy="2096045"/>
      </dsp:txXfrm>
    </dsp:sp>
    <dsp:sp modelId="{29C317F2-28C2-46A8-B1F6-25C595D7475A}">
      <dsp:nvSpPr>
        <dsp:cNvPr id="0" name=""/>
        <dsp:cNvSpPr/>
      </dsp:nvSpPr>
      <dsp:spPr>
        <a:xfrm rot="10800000">
          <a:off x="0" y="1074"/>
          <a:ext cx="10515600" cy="3017586"/>
        </a:xfrm>
        <a:prstGeom prst="upArrowCallou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Po obdržení přihlašovacích údajů provedete první přihlášení do  testovacího prostředí. Toto přihlášení proveďte  přes </a:t>
          </a:r>
          <a:r>
            <a:rPr lang="cs-CZ" sz="22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https://mzetest.gov.cz</a:t>
          </a:r>
          <a:r>
            <a:rPr lang="cs-CZ" sz="22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, zde budete  vyzváni k provedení změny hesla. Do kolonky původní heslo  vložíte  zaslané  heslo a  pak  vytvoříte  heslo  nové , které  musí  být  v souladu s bezpečnostní politikou hesel </a:t>
          </a:r>
          <a:r>
            <a:rPr lang="cs-CZ" sz="22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Mze</a:t>
          </a:r>
          <a:r>
            <a:rPr lang="cs-CZ" sz="22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tzn., že heslo  musí  splňovat tyto požadavky :</a:t>
          </a:r>
          <a:endParaRPr lang="en-US" sz="22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 rot="10800000">
        <a:off x="0" y="1074"/>
        <a:ext cx="10515600" cy="1960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BA843-3B7D-4073-4AC2-A0FC8820D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39B63B6-4639-40D4-3127-026A7A1E5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0B7DAE-8768-06AC-8FC6-A95FF611B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4DD9-8B59-46E6-8A50-32CBE97A1495}" type="datetimeFigureOut">
              <a:rPr lang="cs-CZ" smtClean="0"/>
              <a:t>22.11.2024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FDFFD3-248C-03FE-5BE8-4EF2CCB51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2DF246-18AE-D749-6277-0A0226454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64A9-2ECB-4C91-A59A-1217887FEC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239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9750BD-063B-3864-E20B-797750C3C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5AC6704-8686-531F-038C-788B36461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6D9D9D-26F6-4AF6-E194-68F796452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4DD9-8B59-46E6-8A50-32CBE97A1495}" type="datetimeFigureOut">
              <a:rPr lang="cs-CZ" smtClean="0"/>
              <a:t>22.11.2024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50D481-E402-1EFC-BA43-397E88F65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54F9D4-A4C0-9FDF-4799-EED9F1F83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64A9-2ECB-4C91-A59A-1217887FEC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24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5CB5EC6-F99C-240F-B912-E66DFCB90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B9FB31C-EBA8-8A92-29C4-43BDB73B1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5ABAE7-0BDF-FBAC-7559-A2B26F5B3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4DD9-8B59-46E6-8A50-32CBE97A1495}" type="datetimeFigureOut">
              <a:rPr lang="cs-CZ" smtClean="0"/>
              <a:t>22.11.2024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0D8B69-2AD9-DFF9-7DC3-45057546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8116FD-F0EF-F03E-060B-2B19B76E4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64A9-2ECB-4C91-A59A-1217887FEC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42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80AC16-ED0B-C9A1-6170-CAB1207D2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F018D3-2259-E3EF-670F-F144B6B24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EFD82C-35B6-9C4A-8810-59E91FF91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4DD9-8B59-46E6-8A50-32CBE97A1495}" type="datetimeFigureOut">
              <a:rPr lang="cs-CZ" smtClean="0"/>
              <a:t>22.11.2024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0CCEEE-7DB8-ED77-EF79-C364F49ED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5A9D25-601C-4E0F-A7F1-4658971EB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64A9-2ECB-4C91-A59A-1217887FEC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31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F8C83F-3C00-562B-5E3C-92911DB3B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244CB2-1393-75AD-9FEC-48CF6275A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6E9E9D-C295-054B-693B-A34567051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4DD9-8B59-46E6-8A50-32CBE97A1495}" type="datetimeFigureOut">
              <a:rPr lang="cs-CZ" smtClean="0"/>
              <a:t>22.11.2024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7B5279-EA2B-6702-45B6-7C0C71CB7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8C2A8F-9EE6-639B-59ED-959719ED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64A9-2ECB-4C91-A59A-1217887FEC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067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0CDEE7-2710-939A-DB0C-D128767A3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15822A-B522-3B3A-90A1-2CA3B1B9FA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85C1B8A-A8EE-1927-686C-552A9DF00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D58E04B-348A-A05C-1387-E42214F76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4DD9-8B59-46E6-8A50-32CBE97A1495}" type="datetimeFigureOut">
              <a:rPr lang="cs-CZ" smtClean="0"/>
              <a:t>22.11.2024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875DFED-7252-193C-4051-F05E0BEE0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A1AFF7-A981-D15F-F1AE-A53C0FAF4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64A9-2ECB-4C91-A59A-1217887FEC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48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FC8FA7-B3FD-7CE0-A0E1-0E4162EAA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2AC1233-077C-FD52-BD4C-73DFB0B8F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B18B706-8689-C634-656D-88E44C216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4927726-7B26-95A6-EA36-8ED0D8D79B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D61024A-BB8E-DB62-522C-85F694236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0F185B4-B1C8-48EA-C0EE-0E9F21418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4DD9-8B59-46E6-8A50-32CBE97A1495}" type="datetimeFigureOut">
              <a:rPr lang="cs-CZ" smtClean="0"/>
              <a:t>22.11.2024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9D2D875-6FE2-090C-2F8A-17363109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960D108-5B8D-47FC-A73C-E8127FE6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64A9-2ECB-4C91-A59A-1217887FEC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434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DD3718-E62D-ECA0-009A-0B24B034B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35EEDC1-9B30-AEEB-0DB9-09A51437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4DD9-8B59-46E6-8A50-32CBE97A1495}" type="datetimeFigureOut">
              <a:rPr lang="cs-CZ" smtClean="0"/>
              <a:t>22.11.2024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DBF329-1B86-39C3-92E7-4E3A9B64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B7B0EB-3AFC-0FC5-F3E0-50B7300BB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64A9-2ECB-4C91-A59A-1217887FEC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1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D99BF77-2469-9735-FD62-E7CF41DD5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4DD9-8B59-46E6-8A50-32CBE97A1495}" type="datetimeFigureOut">
              <a:rPr lang="cs-CZ" smtClean="0"/>
              <a:t>22.11.2024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F5A7E14-31AB-D4E2-84E0-0EFB266AA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059E0A3-C267-2F4E-19B2-765CD1D8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64A9-2ECB-4C91-A59A-1217887FEC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56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5A3ACC-0203-9F00-05DA-2D32A70B6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581ADF-AB75-BDB9-B15D-059E1B550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E68AEAA-B70A-BAB8-31F4-BD482B574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C407D51-7FD7-41E7-194D-31A47CD19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4DD9-8B59-46E6-8A50-32CBE97A1495}" type="datetimeFigureOut">
              <a:rPr lang="cs-CZ" smtClean="0"/>
              <a:t>22.11.2024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F7E563-CF03-C83C-F41C-F35EF5892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0D4A45B-28FC-CAC2-DE95-BFE8CA5B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64A9-2ECB-4C91-A59A-1217887FEC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410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5949A-E7D9-FD6B-A7AD-5E31D2D03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AEDBEE0-BFB4-941D-3F5F-631833A82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A0BC571-656D-3DC2-D5F1-CA8004619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7132986-A034-F2A4-4335-E0D22184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4DD9-8B59-46E6-8A50-32CBE97A1495}" type="datetimeFigureOut">
              <a:rPr lang="cs-CZ" smtClean="0"/>
              <a:t>22.11.2024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F00A45-C52B-7E17-97D7-CA35A597C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FA5FB68-4B39-890B-F764-305F09603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64A9-2ECB-4C91-A59A-1217887FEC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306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63EFA6A-DB6F-DCDA-09DF-8AA960D9B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84FC547-C61F-A3DD-EB3A-69629BE85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C5894E-BFBD-1B8A-C422-1AF38A98C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474DD9-8B59-46E6-8A50-32CBE97A1495}" type="datetimeFigureOut">
              <a:rPr lang="cs-CZ" smtClean="0"/>
              <a:t>22.11.2024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11AB17-DC62-CC31-DD51-CD9FB5340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6523B2-DF1C-3DC1-590F-B4C63BE27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5A64A9-2ECB-4C91-A59A-1217887FEC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418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artin.svoboda@mze.gov.cz" TargetMode="External"/><Relationship Id="rId2" Type="http://schemas.openxmlformats.org/officeDocument/2006/relationships/hyperlink" Target="mailto:podatelna@mze.gov.cz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mze.gov.cz/public/portal/mze/poradenstvi-a-vyzkum/vzdelavani/portal-farmare-pro-skol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01A4D1-4CEC-1F2B-4572-ABE7FD433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908" y="1220919"/>
            <a:ext cx="5425781" cy="2387600"/>
          </a:xfrm>
        </p:spPr>
        <p:txBody>
          <a:bodyPr>
            <a:normAutofit/>
          </a:bodyPr>
          <a:lstStyle/>
          <a:p>
            <a:pPr algn="l"/>
            <a:r>
              <a:rPr lang="cs-CZ" sz="5100" b="1" i="0" dirty="0">
                <a:effectLst/>
                <a:latin typeface="Roboto" panose="02000000000000000000" pitchFamily="2" charset="0"/>
              </a:rPr>
              <a:t>Portál farmáře pro školy</a:t>
            </a:r>
            <a:br>
              <a:rPr lang="cs-CZ" sz="5100" b="0" i="0" dirty="0">
                <a:effectLst/>
                <a:latin typeface="Roboto" panose="02000000000000000000" pitchFamily="2" charset="0"/>
              </a:rPr>
            </a:br>
            <a:endParaRPr lang="cs-CZ" sz="510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Block Arc 29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66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CF97FB-D95A-5A81-237A-BB9AC82FA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 je testovací prostředí Portálu farmáře pro školy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7236DD-9A36-2303-53D7-150F5558F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Testovacím prostředí disponuje obdobnými daty jako reálné podniky na produkčním prostředí, Aktualizace testovacího prostředí z „produkčních dat“ LPIS probíhá ze strany Ministerstva zemědělství dvakrát do roka a je tedy třeba počítat s tím, že testovací prostředí neumožnuje provádět dlouhodobé změny (např. příprava výuky pro další rok).</a:t>
            </a:r>
          </a:p>
          <a:p>
            <a:r>
              <a:rPr lang="cs-CZ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Testovací prostředí umožňuje provádění  stejných operací jaké  jsou umožněny  subjektům  na produkčním prostředí</a:t>
            </a:r>
          </a:p>
          <a:p>
            <a:r>
              <a:rPr lang="cs-CZ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Práce v testovacím prostředí nemůže nijak ovlivnit data uložena v produkční prostředí a nehrozí  nebezpečí  ztráty ostrých dat  a poškození  subjektů.</a:t>
            </a:r>
          </a:p>
          <a:p>
            <a:r>
              <a:rPr lang="cs-CZ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Školám je ke zřízeným účtům 99 udělována automaticky role ADMIN, která umožňuje  samotnou administraci účtů 98 pro potřeby žáků. 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94110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36DAA5D-554B-4831-A67F-E5805FF9D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7" y="10773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Postup při vyplňování žádosti na Portál farmáře</a:t>
            </a:r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C18D37-4767-8275-7CDE-99120B185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algn="just"/>
            <a:r>
              <a:rPr lang="cs-CZ" sz="1400" b="0" i="0" dirty="0">
                <a:effectLst/>
                <a:latin typeface="Roboto" panose="02000000000000000000" pitchFamily="2" charset="0"/>
              </a:rPr>
              <a:t>Školy žádají o vytvoření přístupu do testovacího prostředí Portálu farmáře  (dále jen PF) prostřednictvím žádosti o udělení přístupu do portálu </a:t>
            </a:r>
            <a:r>
              <a:rPr lang="cs-CZ" sz="1400" b="0" i="0" dirty="0" err="1">
                <a:effectLst/>
                <a:latin typeface="Roboto" panose="02000000000000000000" pitchFamily="2" charset="0"/>
              </a:rPr>
              <a:t>MZe</a:t>
            </a:r>
            <a:r>
              <a:rPr lang="cs-CZ" sz="1400" b="0" i="0" dirty="0">
                <a:effectLst/>
                <a:latin typeface="Roboto" panose="02000000000000000000" pitchFamily="2" charset="0"/>
              </a:rPr>
              <a:t>.  Tato </a:t>
            </a:r>
            <a:r>
              <a:rPr lang="cs-CZ" sz="1400" dirty="0">
                <a:latin typeface="Roboto" panose="02000000000000000000" pitchFamily="2" charset="0"/>
              </a:rPr>
              <a:t>ž</a:t>
            </a:r>
            <a:r>
              <a:rPr lang="cs-CZ" sz="1400" b="0" i="0" dirty="0">
                <a:effectLst/>
                <a:latin typeface="Roboto" panose="02000000000000000000" pitchFamily="2" charset="0"/>
              </a:rPr>
              <a:t>ádost je k dispozici na produkčním prostředí PF</a:t>
            </a:r>
            <a:r>
              <a:rPr lang="cs-CZ" sz="1400" dirty="0">
                <a:latin typeface="Roboto" panose="02000000000000000000" pitchFamily="2" charset="0"/>
              </a:rPr>
              <a:t> v tematickém sektoru  Věda a výzkum v sekci LPIS pro školy, kde jsou uvedeny i další náležitosti potřebné k výuce.</a:t>
            </a:r>
            <a:endParaRPr lang="cs-CZ" sz="1400" b="0" i="0" dirty="0">
              <a:effectLst/>
              <a:latin typeface="Roboto" panose="02000000000000000000" pitchFamily="2" charset="0"/>
            </a:endParaRPr>
          </a:p>
          <a:p>
            <a:pPr algn="just"/>
            <a:r>
              <a:rPr lang="cs-CZ" sz="1400" b="0" i="0" dirty="0">
                <a:effectLst/>
                <a:latin typeface="Roboto" panose="02000000000000000000" pitchFamily="2" charset="0"/>
              </a:rPr>
              <a:t>V souvislosti s  vyplňováním žádosti může  dojít  ke  dvěma situacím.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400" b="1" i="0" dirty="0">
                <a:effectLst/>
                <a:latin typeface="Roboto" panose="02000000000000000000" pitchFamily="2" charset="0"/>
              </a:rPr>
              <a:t>Škola  disponuje  vlastními pozemky (DPB) a hospodářstvím CZ </a:t>
            </a:r>
            <a:r>
              <a:rPr lang="cs-CZ" sz="1400" i="0" dirty="0">
                <a:effectLst/>
                <a:latin typeface="Roboto" panose="02000000000000000000" pitchFamily="2" charset="0"/>
              </a:rPr>
              <a:t>(Školní statek)</a:t>
            </a:r>
            <a:r>
              <a:rPr lang="cs-CZ" sz="1400" b="0" i="0" dirty="0">
                <a:effectLst/>
                <a:latin typeface="Roboto" panose="02000000000000000000" pitchFamily="2" charset="0"/>
              </a:rPr>
              <a:t>:</a:t>
            </a:r>
          </a:p>
          <a:p>
            <a:pPr marL="0" indent="0" algn="just">
              <a:buNone/>
            </a:pPr>
            <a:r>
              <a:rPr lang="cs-CZ" sz="1400" b="0" i="0" dirty="0">
                <a:effectLst/>
                <a:latin typeface="Roboto" panose="02000000000000000000" pitchFamily="2" charset="0"/>
              </a:rPr>
              <a:t> V </a:t>
            </a:r>
            <a:r>
              <a:rPr lang="cs-CZ" sz="1400" dirty="0">
                <a:latin typeface="Roboto" panose="02000000000000000000" pitchFamily="2" charset="0"/>
              </a:rPr>
              <a:t>tomto  případě  škola vystupuje  jako samostatný  subjekt, a do žádosti  se uvede škola /školní  statek jako  subjekt (část B) za který  bude  do PF přistupováno. Zde není </a:t>
            </a:r>
            <a:r>
              <a:rPr lang="cs-CZ" sz="1400" b="0" i="0" dirty="0">
                <a:effectLst/>
                <a:latin typeface="Roboto" panose="02000000000000000000" pitchFamily="2" charset="0"/>
              </a:rPr>
              <a:t>nutnost doložení souhlasu s využitím dat k  testovacím účelům.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400" b="1" dirty="0">
                <a:latin typeface="Roboto" panose="02000000000000000000" pitchFamily="2" charset="0"/>
              </a:rPr>
              <a:t>Škola  nedisponuje Školním  statkem a  registrací  DPB a CZ v LPIS a IZR</a:t>
            </a:r>
            <a:r>
              <a:rPr lang="cs-CZ" sz="1400" dirty="0">
                <a:latin typeface="Roboto" panose="02000000000000000000" pitchFamily="2" charset="0"/>
              </a:rPr>
              <a:t>: </a:t>
            </a:r>
          </a:p>
          <a:p>
            <a:pPr marL="0" indent="0" algn="just">
              <a:buNone/>
            </a:pPr>
            <a:r>
              <a:rPr lang="cs-CZ" sz="1400" dirty="0">
                <a:latin typeface="Roboto" panose="02000000000000000000" pitchFamily="2" charset="0"/>
              </a:rPr>
              <a:t>V  tomto  případě  je  nutné ze  strany školy zajistit souhlas (čestné prohlášení) jiného zemědělského subjektu (farmáře) s použitím jeho dat pro testovací účely a tento uživatel (farmář) se uvede do žádosti (část B) </a:t>
            </a:r>
            <a:r>
              <a:rPr lang="pl-PL" sz="1400" dirty="0">
                <a:latin typeface="Roboto" panose="02000000000000000000" pitchFamily="2" charset="0"/>
              </a:rPr>
              <a:t>jako subjekt za který  bude  do PF přistupováno. Forma souhlasu nemá  oficiání tiskopis ,  nicméně   musí obsahovat text takového znění , aby bylo patrno o  jakého uživatele  se jedná a dále musí obsahovat podpis (možno i elekronický) konkrétního uživatele, který data k  testovacím účelům poskytuje. </a:t>
            </a:r>
          </a:p>
          <a:p>
            <a:pPr algn="just"/>
            <a:r>
              <a:rPr lang="cs-CZ" sz="1400" b="0" i="0" dirty="0">
                <a:effectLst/>
                <a:latin typeface="Roboto" panose="02000000000000000000" pitchFamily="2" charset="0"/>
              </a:rPr>
              <a:t>Vyplněné žádosti, je nutno poslat přes </a:t>
            </a:r>
            <a:r>
              <a:rPr lang="cs-CZ" sz="1400" b="0" i="0" dirty="0">
                <a:effectLst/>
                <a:latin typeface="Roboto" panose="02000000000000000000" pitchFamily="2" charset="0"/>
                <a:hlinkClick r:id="rId2"/>
              </a:rPr>
              <a:t>podatelna@mze.gov.cz</a:t>
            </a:r>
            <a:r>
              <a:rPr lang="cs-CZ" sz="1400" b="0" i="0" dirty="0">
                <a:effectLst/>
                <a:latin typeface="Roboto" panose="02000000000000000000" pitchFamily="2" charset="0"/>
              </a:rPr>
              <a:t>  . Pokud budete mít otázky, ty směrovat na pana Martina Svobodu (</a:t>
            </a:r>
            <a:r>
              <a:rPr lang="cs-CZ" sz="1400" b="0" i="0" dirty="0">
                <a:effectLst/>
                <a:latin typeface="Roboto" panose="02000000000000000000" pitchFamily="2" charset="0"/>
                <a:hlinkClick r:id="rId3"/>
              </a:rPr>
              <a:t>martin.svoboda@mze.gov.cz</a:t>
            </a:r>
            <a:r>
              <a:rPr lang="cs-CZ" sz="1400" b="0" i="0" dirty="0">
                <a:effectLst/>
                <a:latin typeface="Roboto" panose="02000000000000000000" pitchFamily="2" charset="0"/>
              </a:rPr>
              <a:t> ).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554250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A290B3-5627-C7C1-10F7-169E847F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1488567"/>
            <a:ext cx="3571810" cy="27241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kern="12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Vzor</a:t>
            </a:r>
            <a:r>
              <a:rPr lang="en-US" b="1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fomuláře</a:t>
            </a:r>
            <a:r>
              <a:rPr lang="en-US" b="1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žádosti</a:t>
            </a:r>
            <a:r>
              <a:rPr lang="en-US" b="1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</a:t>
            </a:r>
            <a:r>
              <a:rPr lang="en-US" b="1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zřízení</a:t>
            </a:r>
            <a:r>
              <a:rPr lang="en-US" b="1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cs-CZ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ú</a:t>
            </a:r>
            <a:r>
              <a:rPr lang="en-US" b="1" kern="12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čtu</a:t>
            </a:r>
            <a:endParaRPr lang="en-US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text, snímek obrazovky, číslo, Paralelní&#10;&#10;Popis byl vytvořen automaticky">
            <a:extLst>
              <a:ext uri="{FF2B5EF4-FFF2-40B4-BE49-F238E27FC236}">
                <a16:creationId xmlns:a16="http://schemas.microsoft.com/office/drawing/2014/main" id="{BF001A3C-2ABE-AC68-C6C1-2912B0FA5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188" t="5416"/>
          <a:stretch/>
        </p:blipFill>
        <p:spPr>
          <a:xfrm>
            <a:off x="5842906" y="147071"/>
            <a:ext cx="5029199" cy="656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00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4B26F3-A96A-A3FA-3451-407013287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První přihlášení  do Portálu farmáře</a:t>
            </a:r>
          </a:p>
        </p:txBody>
      </p:sp>
      <p:graphicFrame>
        <p:nvGraphicFramePr>
          <p:cNvPr id="23" name="Zástupný obsah 2">
            <a:extLst>
              <a:ext uri="{FF2B5EF4-FFF2-40B4-BE49-F238E27FC236}">
                <a16:creationId xmlns:a16="http://schemas.microsoft.com/office/drawing/2014/main" id="{1E630D67-443F-6895-D61D-04B2248994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57784"/>
              </p:ext>
            </p:extLst>
          </p:nvPr>
        </p:nvGraphicFramePr>
        <p:xfrm>
          <a:off x="838200" y="1504950"/>
          <a:ext cx="10515600" cy="508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9571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BA3EEA-FDB6-0A1A-227F-2BA8A06EE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67" y="714342"/>
            <a:ext cx="4368602" cy="1349522"/>
          </a:xfrm>
        </p:spPr>
        <p:txBody>
          <a:bodyPr anchor="b">
            <a:normAutofit/>
          </a:bodyPr>
          <a:lstStyle/>
          <a:p>
            <a:pPr algn="ctr"/>
            <a:r>
              <a:rPr lang="cs-CZ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Spuštění Portálu farmáře</a:t>
            </a:r>
          </a:p>
        </p:txBody>
      </p:sp>
      <p:sp>
        <p:nvSpPr>
          <p:cNvPr id="3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FEB50B-6C94-B0B2-84F4-C3A2058B0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algn="ctr"/>
            <a:r>
              <a:rPr lang="cs-CZ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 úspěšné změně  hesla  se dostanete do testovacího prostředí </a:t>
            </a:r>
            <a:r>
              <a:rPr lang="cs-CZ" sz="2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eAGRi</a:t>
            </a:r>
            <a:r>
              <a:rPr lang="cs-CZ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kde zvolíte  Portál farmáře  a to  bud  přes rolo s tematickými okruhy nebo  přes dlaždici s traktorem ve spodní části obrazovky. 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F87B73E-11CF-C00A-7BF7-4760EF3475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560" r="2601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89848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34399B-7F4A-DAD8-DFEB-599C78CD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074762"/>
            <a:ext cx="3429000" cy="128383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Portál farmáře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177BC7-8076-703F-6B86-C53144DBD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2636139" cy="3232404"/>
          </a:xfrm>
        </p:spPr>
        <p:txBody>
          <a:bodyPr anchor="t">
            <a:normAutofit/>
          </a:bodyPr>
          <a:lstStyle/>
          <a:p>
            <a:pPr algn="ctr"/>
            <a:r>
              <a:rPr lang="cs-CZ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 otevření Portálu farmáře pak již jen otevřete příslušné aplikace ze  sloupců dva a tři  (LPIS, IZR atd.) ve  kterých budete provádět výuku.</a:t>
            </a:r>
          </a:p>
        </p:txBody>
      </p:sp>
      <p:pic>
        <p:nvPicPr>
          <p:cNvPr id="5" name="Obrázek 4" descr="Obsah obrázku text, elektronika, snímek obrazovky, software&#10;&#10;Popis byl vytvořen automaticky">
            <a:extLst>
              <a:ext uri="{FF2B5EF4-FFF2-40B4-BE49-F238E27FC236}">
                <a16:creationId xmlns:a16="http://schemas.microsoft.com/office/drawing/2014/main" id="{44673F73-0405-8E01-2807-1E1CEE61A3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50"/>
          <a:stretch/>
        </p:blipFill>
        <p:spPr>
          <a:xfrm>
            <a:off x="4062891" y="891882"/>
            <a:ext cx="7495125" cy="550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75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4EEFE7-1E0F-311B-AE92-22CBE8DCF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64" y="684982"/>
            <a:ext cx="10515600" cy="4351338"/>
          </a:xfrm>
        </p:spPr>
        <p:txBody>
          <a:bodyPr/>
          <a:lstStyle/>
          <a:p>
            <a:r>
              <a:rPr lang="cs-CZ" dirty="0"/>
              <a:t>Více informací, formulář pro žádost o přístup do </a:t>
            </a:r>
            <a:r>
              <a:rPr lang="cs-CZ"/>
              <a:t>„školního LPIS“ </a:t>
            </a:r>
            <a:r>
              <a:rPr lang="cs-CZ" dirty="0"/>
              <a:t>a výukový materiál je možné dohledat na adrese: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https://mze.gov.cz/public/portal/mze/poradenstvi-a-vyzkum/vzdelavani/portal-farmare-pro-skoly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99129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616</Words>
  <Application>Microsoft Office PowerPoint</Application>
  <PresentationFormat>Širokoúhlá obrazovka</PresentationFormat>
  <Paragraphs>29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Roboto</vt:lpstr>
      <vt:lpstr>Wingdings</vt:lpstr>
      <vt:lpstr>Motiv Office</vt:lpstr>
      <vt:lpstr>Portál farmáře pro školy </vt:lpstr>
      <vt:lpstr>Co je testovací prostředí Portálu farmáře pro školy</vt:lpstr>
      <vt:lpstr>Postup při vyplňování žádosti na Portál farmáře</vt:lpstr>
      <vt:lpstr>Vzor fomuláře žádosti ke zřízení účtu</vt:lpstr>
      <vt:lpstr>První přihlášení  do Portálu farmáře</vt:lpstr>
      <vt:lpstr>Spuštění Portálu farmáře</vt:lpstr>
      <vt:lpstr>Portál farmáře</vt:lpstr>
      <vt:lpstr>Prezentace aplikace PowerPoint</vt:lpstr>
    </vt:vector>
  </TitlesOfParts>
  <Company>MZe CR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Svoboda Martin</dc:creator>
  <cp:lastModifiedBy>Marek Jan</cp:lastModifiedBy>
  <cp:revision>6</cp:revision>
  <dcterms:created xsi:type="dcterms:W3CDTF">2024-10-24T08:50:17Z</dcterms:created>
  <dcterms:modified xsi:type="dcterms:W3CDTF">2024-11-22T06:31:44Z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d01bb0b-c2f5-4fc4-bac5-774fe7d62679_Enabled">
    <vt:lpwstr>true</vt:lpwstr>
  </property>
  <property fmtid="{D5CDD505-2E9C-101B-9397-08002B2CF9AE}" pid="3" name="MSIP_Label_8d01bb0b-c2f5-4fc4-bac5-774fe7d62679_SetDate">
    <vt:lpwstr>2024-10-24T11:16:51Z</vt:lpwstr>
  </property>
  <property fmtid="{D5CDD505-2E9C-101B-9397-08002B2CF9AE}" pid="4" name="MSIP_Label_8d01bb0b-c2f5-4fc4-bac5-774fe7d62679_Method">
    <vt:lpwstr>Privileged</vt:lpwstr>
  </property>
  <property fmtid="{D5CDD505-2E9C-101B-9397-08002B2CF9AE}" pid="5" name="MSIP_Label_8d01bb0b-c2f5-4fc4-bac5-774fe7d62679_Name">
    <vt:lpwstr>Veřejné</vt:lpwstr>
  </property>
  <property fmtid="{D5CDD505-2E9C-101B-9397-08002B2CF9AE}" pid="6" name="MSIP_Label_8d01bb0b-c2f5-4fc4-bac5-774fe7d62679_SiteId">
    <vt:lpwstr>e84ea0de-38e7-4864-b153-a909a7746ff0</vt:lpwstr>
  </property>
  <property fmtid="{D5CDD505-2E9C-101B-9397-08002B2CF9AE}" pid="7" name="MSIP_Label_8d01bb0b-c2f5-4fc4-bac5-774fe7d62679_ActionId">
    <vt:lpwstr>e24ba24e-3ccf-4671-a451-84d8ebbbdfa8</vt:lpwstr>
  </property>
  <property fmtid="{D5CDD505-2E9C-101B-9397-08002B2CF9AE}" pid="8" name="MSIP_Label_8d01bb0b-c2f5-4fc4-bac5-774fe7d62679_ContentBits">
    <vt:lpwstr>0</vt:lpwstr>
  </property>
</Properties>
</file>