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2442" r:id="rId1"/>
    <p:sldMasterId id="2147523711" r:id="rId2"/>
    <p:sldMasterId id="2147523723" r:id="rId3"/>
    <p:sldMasterId id="2147523735" r:id="rId4"/>
    <p:sldMasterId id="2147523859" r:id="rId5"/>
    <p:sldMasterId id="2147523935" r:id="rId6"/>
    <p:sldMasterId id="2147523948" r:id="rId7"/>
    <p:sldMasterId id="2147523973" r:id="rId8"/>
  </p:sldMasterIdLst>
  <p:notesMasterIdLst>
    <p:notesMasterId r:id="rId35"/>
  </p:notesMasterIdLst>
  <p:handoutMasterIdLst>
    <p:handoutMasterId r:id="rId36"/>
  </p:handoutMasterIdLst>
  <p:sldIdLst>
    <p:sldId id="2040" r:id="rId9"/>
    <p:sldId id="2024" r:id="rId10"/>
    <p:sldId id="2025" r:id="rId11"/>
    <p:sldId id="2026" r:id="rId12"/>
    <p:sldId id="2027" r:id="rId13"/>
    <p:sldId id="2028" r:id="rId14"/>
    <p:sldId id="2029" r:id="rId15"/>
    <p:sldId id="2030" r:id="rId16"/>
    <p:sldId id="2031" r:id="rId17"/>
    <p:sldId id="2038" r:id="rId18"/>
    <p:sldId id="2039" r:id="rId19"/>
    <p:sldId id="2041" r:id="rId20"/>
    <p:sldId id="1999" r:id="rId21"/>
    <p:sldId id="1974" r:id="rId22"/>
    <p:sldId id="1996" r:id="rId23"/>
    <p:sldId id="2022" r:id="rId24"/>
    <p:sldId id="2023" r:id="rId25"/>
    <p:sldId id="1896" r:id="rId26"/>
    <p:sldId id="1979" r:id="rId27"/>
    <p:sldId id="1978" r:id="rId28"/>
    <p:sldId id="1997" r:id="rId29"/>
    <p:sldId id="1980" r:id="rId30"/>
    <p:sldId id="1982" r:id="rId31"/>
    <p:sldId id="1920" r:id="rId32"/>
    <p:sldId id="1984" r:id="rId33"/>
    <p:sldId id="1986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FFFFCC"/>
    <a:srgbClr val="D0D8E8"/>
    <a:srgbClr val="CCFF99"/>
    <a:srgbClr val="996600"/>
    <a:srgbClr val="009999"/>
    <a:srgbClr val="33CCCC"/>
    <a:srgbClr val="99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45" autoAdjust="0"/>
  </p:normalViewPr>
  <p:slideViewPr>
    <p:cSldViewPr>
      <p:cViewPr>
        <p:scale>
          <a:sx n="120" d="100"/>
          <a:sy n="120" d="100"/>
        </p:scale>
        <p:origin x="20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36C98-8FCC-4068-877C-9C66CC0D65C3}" type="datetimeFigureOut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CD9FF-8799-4A07-B4CE-36A3697D0E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42523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E15AB-C19E-450F-B90D-8A8F1130418C}" type="datetimeFigureOut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D3B68F-CDD3-4C6A-8CB8-BEEC9560C7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66479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hvhjvhjvhjvjh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6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B899-FEBF-4A60-82D0-5D0B37F84E65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5FA-63A2-4CF3-B648-37B2AAC745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0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860-263A-42BA-844E-B5C79FCD7C49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B38E-0D24-48E1-95A7-5D06E6929B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98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091-9A74-4B70-B84A-C3C11A8220F7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279-DA1C-43AA-B89A-D3F9C30822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86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A550-ADD9-4FCE-9EEE-A5937D1AB4A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2578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6BECCC-3DAF-4C34-8828-EF6E726F5C9B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74CD79-6BA9-44C9-AE6B-F0B108E81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9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6A978F-1432-4EC8-9B37-0007C572A026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220C5F-4D2A-4AEB-A010-09103D92D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6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934B7F-1313-4A9B-80A6-0822C4B2A5D9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25FBE9-C77A-4D9F-893E-6D7004A3F7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9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CFAACE-27FB-40F2-B9AA-A65FF8E11A3A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7AAC6D-A875-4546-8898-4864BDC17E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39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6B5968-8F5D-4C27-9720-05487440AC21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F76AB6-E4D7-4D0E-A2CC-E9C7D1D1F0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0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5BF3BE-38DD-42B3-ADE5-6628B6C4E52B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4D335C-6D3D-42B3-8853-63477592D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3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47A41D-49FD-4562-B616-1A7B7D71242B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A7B2F2-CBF8-4434-AA6C-149A49E03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11-3230-4ECF-B660-65A19FA5EDE3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45A-6EEB-48E4-8FD5-E47092203A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8001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0F85DA-5A4D-403B-999E-E2CD6331A593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FC8B56-2A6C-4CEC-970C-1CD1D4561B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7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EC2520-0DCC-457A-B383-E3235BDF1D9E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B8501C9-CB76-4910-85FD-08EF2E32D7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6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510D41-44F9-4B36-B282-933F55230EC0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435CD6-6EAE-42C6-9714-B73600771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56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3A531D-1A9A-4A02-9039-7F46B4C6CCD7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E2CC54-9593-41FA-9F2A-A3F94D51DE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34654E-821B-4A98-8383-83CFFC26D7EA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BE8354-0389-44F4-995B-4A01EB6B62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744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2CF879-A0FF-4AC2-923A-074EAC50677B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9F9ABE-09D8-4066-8FD3-5F70D6C175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454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4498D1-D878-4AFD-B003-8DA714352DBD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2FDE96-336F-4726-A31B-8A7C762BE2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70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8E2B1D-DEF3-4824-9666-0CED75C87044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DE6125-0701-4582-B231-4473683377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363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DDD4B6-B786-49F8-B719-28076BF724A2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ACA7BC-D125-49F3-8C5D-3AC66B30B6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594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535E9B-E9BD-4EC1-A51D-9BA5BEB6BE60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F95726-078C-45CB-B606-FF79735EC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C35-D23A-439D-BE5C-C56BBD64A553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A4C-FE3B-4E4A-9545-1D0C290D1C6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794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72815F-CD8D-4A6F-BF4B-089595C40926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5BCEA1-19EF-4410-8F73-3BC40CC1C8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323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6B6815-B188-46DE-9966-30C6C92D4C90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C7496E-85D6-4A49-BDAF-952BEA2C9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765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7D540C-B779-4A6B-828E-0844AE315FCA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D9035F-5EC2-480F-9748-4A9302C3A9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506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69DFB5-495E-4F62-BB3E-081C7518E9A4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E7D863-0965-4D64-BD3D-F11622271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10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224DA1-B7C6-48D8-9E5A-61C7D8EF748F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931BE1-4F51-445E-8078-114C951130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68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DEB6-B017-4E6D-8533-B9C7D55FC08A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1307-AA74-4CE4-9706-2E0B85EF8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16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6000-7786-4276-B6B2-05A9C7FA26F1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9B96-5A2F-4F26-B48B-F5FF761F1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8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AFF0-BEFE-4DCA-9992-8C10F665942A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E2C3-C759-4866-9C14-06A7A958B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7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04EA-5029-41D5-9C18-7C215BB7093A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990-D04A-4260-8D86-DC2503A9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8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BD9-BD38-43F4-9C69-97BC82F3E28A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B804-8991-4D91-92AF-A53BD6EE3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1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86F-64E0-442A-BA85-4DE9A9475ACD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8960-0FFE-4A71-B7BF-F6428FEF4A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90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FE4-8F69-4570-9FD4-879463E11157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7DD0-4A71-449C-BD65-63E3FDC83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48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795B-23CB-4107-B76D-76B8CB65315D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22C4-DB6C-4CAF-ABA7-949D54162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41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CAC8-761B-4C07-BFE6-9B35B83C6660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6C03-B1BC-4451-A056-165339CA7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31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8027-21DD-463E-A21D-FA8CC3188A25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E31F-913E-4073-944C-0DCF7CFB5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86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493B-5D5C-453D-A533-2DF477412610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4A19-5BDE-4BCB-9B54-6C93B266B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21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637A-70B7-4255-83A5-A5213A45C167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F3A-D2E6-43B7-85BC-708284D67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92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26B-9CE4-4F53-913A-A84E9A31BAAE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95F6-FB5D-4F1F-8312-A764D9A5A5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647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28AD-7B1D-430F-904A-99127E82B5CD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4ED1-25A2-432F-9BBB-33B2195FD8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728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F5AA-FD8F-45A3-908D-DC5795D12483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3169-3F5A-4A73-B064-7AB96D0C5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643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8848-2326-402A-A8CB-302411E9604C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E52F-26A4-4587-9F3A-702CDDFC3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92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CB-ED3C-41DD-9DDC-CEFCF611D171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575-C628-4566-8D23-01AEB6A0B5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6849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4117-FE47-4487-9714-FC8492E448AA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CC16-8853-462F-A845-9E0F10C2B6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2007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0C9E-A0EA-4DD9-8C69-AF09F88FA673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E2B8-7D85-437E-844B-0E22745E9E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1854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C43E-C735-4AB5-9F75-7502BA875C74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4198-86E1-46D9-A6B3-3348E163A2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8568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DB7E-F369-457F-BF29-E60D36058718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0685-FD1B-48C4-972A-C176E682C8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045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0CD5-B68C-453E-9D6E-1F0CA8ABEB98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ED4A-1009-458C-A516-205603C6AF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591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2CCA-75C3-4CD7-ABBE-47BC25AFCB21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12C4-8890-4049-ADE4-7BCBBD0A8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9034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12DB-3A2B-414A-9DF9-AC0592331D7C}" type="datetime1">
              <a:rPr lang="cs-CZ">
                <a:solidFill>
                  <a:srgbClr val="775F55"/>
                </a:solidFill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D392-6449-4895-8B2A-8CC49E8B89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64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36D8-7592-46E8-BF52-D4BAFA160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0060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CB26-B445-4F1E-AA42-E0473C23DCE6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C92B-9301-461F-B6C5-7615A33BF6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33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8102-8C98-49E9-B836-0612C6709700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5B3-7782-4468-9883-8BC3A8F1B6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62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1AC-DDE6-4EC4-8829-D95AE2ECC34B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1F25-28F9-4C66-90AC-0326B33F51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863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8479-6ABB-4438-B4A1-0279762933D1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8D1A-66D4-46E7-9484-49FF42AC79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902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565C-5636-4E51-AA50-DA30C4C9A743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CD65-D8DA-4DE7-BD35-6FE2A9FEC5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1123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9D90-F4AB-4200-80EC-707B1B4D9FC1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31D8-9C71-4323-8D31-11617E36AB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209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B029-A0E8-4E8F-BB1F-C8F3E7811545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4CE-214D-445F-9440-AFBA12ADC6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405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5155-DD59-4E61-AB01-ACCDC704D7F0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D905-B71B-4042-BDAC-8A084B4AE9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571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A6F-2BD1-4E15-99C3-D35C99FCE341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757F-C7EE-402E-8B4B-4BC5141B1C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478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B866-8A13-4113-8C5A-27FEDE196AF7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346A-A49F-4B1C-BF89-5224E9096F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4662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D67C-2959-4652-8988-1269EA0B40FB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5363-0B8F-442E-8A3D-CB630AC21E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1933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3A35-0835-472C-88C8-B3DAA6FD7DFA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4131-6EF3-4147-BBF6-D189ADD45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001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9273-B767-4889-AD09-E44FB42B8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9873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8C2-0D7F-4B7C-BB50-7EF809B5DFDE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0E82-F8B5-49D4-A817-2E02C880114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223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54EFDB8-A8C6-476F-9EA5-70B3BF73DB32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E5DA388-9EB1-4D33-86CA-143252BFC2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5018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36C12D-EE91-4A01-87A5-FFACFDF9E39C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C815A7-D5C3-4430-A094-C2E107D773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16042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97DE48-DFB2-4D2E-BDF4-CAB7621C762B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38C6F287-D05F-4BF4-944E-73471E0319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151906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43E1C3-35E0-40CD-A049-D3E1D3F87614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7161B7-8C95-4E3C-A8B3-8E7032BAF1B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294321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9DD691-9BD5-4A21-8322-8EFAC9C874EF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5B4C83-08E6-4874-87A0-D90027B145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4665920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710526-FCA5-442E-9E81-ADE9F2726840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D335D5-977E-451A-A03E-720E4DCAE3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959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113248-999D-4636-BEA9-CA039F3326E1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D6340FF-DB3D-4C22-8014-6FDD092AB3B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2497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D8AEDC-1D16-4D3A-965B-D7DF0B25221C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140D34-2AE5-495E-A2ED-61E04D4CFD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9442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AD2D62-3595-46C3-9BB9-91DEA8050CCC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8879FD6B-0953-45BF-A817-C2F2EA3C4B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435331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7CD7A2-0011-4713-965F-9189247946BC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FFE264-FFAB-4BDF-BDE5-F7981FD659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67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E0E-1A73-41BD-AD2B-6473FAB4E5CA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BD-F298-43D4-B123-86B6D87629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6196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FA90CE-BA98-490C-8221-614CFB89EF78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D7F126-407C-40F7-8080-4ED3DC4939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52982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DED5CB-2963-4C26-B8EF-85475CD926BD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194AAF-838F-4FCA-B2B6-1AEB628C97B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83527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F8698-D846-4B8A-8C10-4087766FE56D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31DAE4B0-F3CC-4211-B8C2-903D8F43544E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16412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9E31-5D6E-4967-BED4-4B09649B410C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D340-C759-43BB-B78E-48833D58A32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17963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5CD6-8FDC-48CF-A0E0-A10C6369DDFB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07379B1-CCE9-426F-AAFF-81BB8236A28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833526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C2A6D-0DC2-4E32-8A01-60D148274AB6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DD47-1495-424D-AD55-0B520DCA3D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260620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35809-1314-4A6D-B71E-B9C5DBE2312E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FBD-6316-44AF-9D23-213804013C0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342945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B79E-E280-495D-AABD-FB896395E789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BD43-A9B8-4441-853F-2EE26DDF082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68445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DB9-F4FB-41FC-ADA2-14A5C752F4AE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0C7A07C5-4C1F-42BE-AC8A-1E1BF8369624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124791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19DE-7BF6-487A-A958-2604F4B74CD8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D352-DAE8-44C2-BCA2-E3237CDAB3A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749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1CBC-D4D3-4FF6-B7C3-1A2A336E835A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1315-0A3B-487D-AC65-3212836D2F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9875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6A74-B567-4C3D-A7BF-A33DBAE725B3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33E195-7E9F-4871-914C-7F37A3265CD1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981125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B53-67E5-4D4D-AECE-1415740D4635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B2D-75F1-498C-93D8-C1A9E1BF842F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73526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5B34-D864-4419-900D-ED31D16A09A9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35D-44E0-474A-A08E-BD258F52E5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28751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0AD-8EDC-42DF-B53E-10C80539637B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2BBA-1924-4646-9CB5-376F92C76787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9685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D2309-8199-4FA9-91C8-FFC8149B8A52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9B9C1B75-CE91-4D4F-99F3-BD140A4381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01" r:id="rId1"/>
    <p:sldLayoutId id="2147523402" r:id="rId2"/>
    <p:sldLayoutId id="2147523403" r:id="rId3"/>
    <p:sldLayoutId id="2147523404" r:id="rId4"/>
    <p:sldLayoutId id="2147523405" r:id="rId5"/>
    <p:sldLayoutId id="2147523406" r:id="rId6"/>
    <p:sldLayoutId id="2147523407" r:id="rId7"/>
    <p:sldLayoutId id="2147523408" r:id="rId8"/>
    <p:sldLayoutId id="2147523409" r:id="rId9"/>
    <p:sldLayoutId id="2147523410" r:id="rId10"/>
    <p:sldLayoutId id="2147523411" r:id="rId11"/>
    <p:sldLayoutId id="21475234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6A4FD-C2EB-4448-9B45-A3CB43E32445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F0E82-EA13-4257-963F-8CD645B2FA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12" r:id="rId1"/>
    <p:sldLayoutId id="2147523713" r:id="rId2"/>
    <p:sldLayoutId id="2147523714" r:id="rId3"/>
    <p:sldLayoutId id="2147523715" r:id="rId4"/>
    <p:sldLayoutId id="2147523716" r:id="rId5"/>
    <p:sldLayoutId id="2147523717" r:id="rId6"/>
    <p:sldLayoutId id="2147523718" r:id="rId7"/>
    <p:sldLayoutId id="2147523719" r:id="rId8"/>
    <p:sldLayoutId id="2147523720" r:id="rId9"/>
    <p:sldLayoutId id="2147523721" r:id="rId10"/>
    <p:sldLayoutId id="21475237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601C4B-4509-4823-9B09-9E38AA6B4072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C71E63A-44BA-4557-9F00-8FE332E1F2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99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24" r:id="rId1"/>
    <p:sldLayoutId id="2147523725" r:id="rId2"/>
    <p:sldLayoutId id="2147523726" r:id="rId3"/>
    <p:sldLayoutId id="2147523727" r:id="rId4"/>
    <p:sldLayoutId id="2147523728" r:id="rId5"/>
    <p:sldLayoutId id="2147523729" r:id="rId6"/>
    <p:sldLayoutId id="2147523730" r:id="rId7"/>
    <p:sldLayoutId id="2147523731" r:id="rId8"/>
    <p:sldLayoutId id="2147523732" r:id="rId9"/>
    <p:sldLayoutId id="2147523733" r:id="rId10"/>
    <p:sldLayoutId id="214752373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8555A61-A2A0-4B32-AE07-8B1A01606799}" type="datetime1">
              <a:rPr lang="cs-CZ">
                <a:cs typeface="+mn-cs"/>
              </a:rPr>
              <a:pPr eaLnBrk="1" hangingPunct="1">
                <a:defRPr/>
              </a:pPr>
              <a:t>26.06.2024</a:t>
            </a:fld>
            <a:endParaRPr lang="cs-CZ"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cs-CZ">
                <a:cs typeface="+mn-cs"/>
              </a:rPr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BC19F8A-953F-4F66-83DB-B36CD5AA1A60}" type="slidenum">
              <a:rPr lang="cs-CZ">
                <a:cs typeface="+mn-cs"/>
              </a:rPr>
              <a:pPr eaLnBrk="1" hangingPunct="1">
                <a:defRPr/>
              </a:pPr>
              <a:t>‹#›</a:t>
            </a:fld>
            <a:endParaRPr 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36" r:id="rId1"/>
    <p:sldLayoutId id="2147523737" r:id="rId2"/>
    <p:sldLayoutId id="2147523738" r:id="rId3"/>
    <p:sldLayoutId id="2147523739" r:id="rId4"/>
    <p:sldLayoutId id="2147523740" r:id="rId5"/>
    <p:sldLayoutId id="2147523741" r:id="rId6"/>
    <p:sldLayoutId id="2147523742" r:id="rId7"/>
    <p:sldLayoutId id="2147523743" r:id="rId8"/>
    <p:sldLayoutId id="2147523744" r:id="rId9"/>
    <p:sldLayoutId id="2147523745" r:id="rId10"/>
    <p:sldLayoutId id="21475237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48C7F9B-E6A1-45D8-8014-CB51629C6275}" type="datetime1">
              <a:rPr lang="cs-CZ">
                <a:solidFill>
                  <a:srgbClr val="775F55"/>
                </a:solidFill>
                <a:cs typeface="+mn-cs"/>
              </a:rPr>
              <a:pPr>
                <a:defRPr/>
              </a:pPr>
              <a:t>26.06.2024</a:t>
            </a:fld>
            <a:endParaRPr lang="cs-CZ">
              <a:solidFill>
                <a:srgbClr val="775F55"/>
              </a:solidFill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  <a:cs typeface="+mn-cs"/>
              </a:rPr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72F1AAF3-71BA-413C-A8E6-4C1249EE88F0}" type="slidenum">
              <a:rPr lang="cs-CZ" altLang="cs-CZ">
                <a:cs typeface="+mn-cs"/>
              </a:rPr>
              <a:pPr>
                <a:defRPr/>
              </a:pPr>
              <a:t>‹#›</a:t>
            </a:fld>
            <a:endParaRPr lang="cs-CZ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860" r:id="rId1"/>
    <p:sldLayoutId id="2147523861" r:id="rId2"/>
    <p:sldLayoutId id="2147523862" r:id="rId3"/>
    <p:sldLayoutId id="2147523863" r:id="rId4"/>
    <p:sldLayoutId id="2147523864" r:id="rId5"/>
    <p:sldLayoutId id="2147523865" r:id="rId6"/>
    <p:sldLayoutId id="2147523866" r:id="rId7"/>
    <p:sldLayoutId id="2147523867" r:id="rId8"/>
    <p:sldLayoutId id="2147523868" r:id="rId9"/>
    <p:sldLayoutId id="2147523869" r:id="rId10"/>
    <p:sldLayoutId id="2147523870" r:id="rId11"/>
    <p:sldLayoutId id="214752387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819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35F43E96-30A5-4088-B89A-71C2BDC51EC8}" type="datetime1">
              <a:rPr lang="cs-CZ"/>
              <a:pPr>
                <a:defRPr/>
              </a:pPr>
              <a:t>26.06.2024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E3C3E476-DFCD-4D0C-B5DC-B5DB385BA0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0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36" r:id="rId1"/>
    <p:sldLayoutId id="2147523937" r:id="rId2"/>
    <p:sldLayoutId id="2147523938" r:id="rId3"/>
    <p:sldLayoutId id="2147523939" r:id="rId4"/>
    <p:sldLayoutId id="2147523940" r:id="rId5"/>
    <p:sldLayoutId id="2147523941" r:id="rId6"/>
    <p:sldLayoutId id="2147523942" r:id="rId7"/>
    <p:sldLayoutId id="2147523943" r:id="rId8"/>
    <p:sldLayoutId id="2147523944" r:id="rId9"/>
    <p:sldLayoutId id="2147523945" r:id="rId10"/>
    <p:sldLayoutId id="2147523946" r:id="rId11"/>
    <p:sldLayoutId id="21475239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126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B4415-663B-4655-87F3-FCFD6CD4FBCB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  <a:cs typeface="+mn-cs"/>
              </a:defRPr>
            </a:lvl1pPr>
          </a:lstStyle>
          <a:p>
            <a:pPr>
              <a:defRPr/>
            </a:pPr>
            <a:fld id="{6727785E-F8F7-4664-84C2-C7D6725A9C4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43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49" r:id="rId1"/>
    <p:sldLayoutId id="2147523950" r:id="rId2"/>
    <p:sldLayoutId id="2147523951" r:id="rId3"/>
    <p:sldLayoutId id="2147523952" r:id="rId4"/>
    <p:sldLayoutId id="2147523953" r:id="rId5"/>
    <p:sldLayoutId id="2147523954" r:id="rId6"/>
    <p:sldLayoutId id="2147523955" r:id="rId7"/>
    <p:sldLayoutId id="2147523956" r:id="rId8"/>
    <p:sldLayoutId id="2147523957" r:id="rId9"/>
    <p:sldLayoutId id="2147523958" r:id="rId10"/>
    <p:sldLayoutId id="2147523959" r:id="rId11"/>
    <p:sldLayoutId id="21475239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E0449-FFD8-43D2-8CC8-AC88F53A7852}" type="datetime1">
              <a:rPr lang="cs-CZ"/>
              <a:pPr>
                <a:defRPr/>
              </a:pPr>
              <a:t>26.06.2024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98FBE3E-54F8-4794-AAC7-FAD29BCB8F5D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822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74" r:id="rId1"/>
    <p:sldLayoutId id="2147523975" r:id="rId2"/>
    <p:sldLayoutId id="2147523976" r:id="rId3"/>
    <p:sldLayoutId id="2147523977" r:id="rId4"/>
    <p:sldLayoutId id="2147523978" r:id="rId5"/>
    <p:sldLayoutId id="2147523979" r:id="rId6"/>
    <p:sldLayoutId id="2147523980" r:id="rId7"/>
    <p:sldLayoutId id="2147523981" r:id="rId8"/>
    <p:sldLayoutId id="2147523982" r:id="rId9"/>
    <p:sldLayoutId id="2147523983" r:id="rId10"/>
    <p:sldLayoutId id="2147523984" r:id="rId11"/>
    <p:sldLayoutId id="214752398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 idx="4294967295"/>
          </p:nvPr>
        </p:nvSpPr>
        <p:spPr>
          <a:xfrm>
            <a:off x="107504" y="1700808"/>
            <a:ext cx="8928571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Novela nařízení vlády č. 262/2012 Sb.</a:t>
            </a:r>
            <a:b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cs-CZ" b="1" smtClean="0">
                <a:latin typeface="Calibri" panose="020F0502020204030204" pitchFamily="34" charset="0"/>
                <a:cs typeface="Calibri" panose="020F0502020204030204" pitchFamily="34" charset="0"/>
              </a:rPr>
              <a:t>roce </a:t>
            </a:r>
            <a:r>
              <a:rPr lang="cs-CZ" altLang="cs-CZ" b="1" smtClean="0">
                <a:latin typeface="Calibri" panose="020F0502020204030204" pitchFamily="34" charset="0"/>
                <a:cs typeface="Calibri" panose="020F0502020204030204" pitchFamily="34" charset="0"/>
              </a:rPr>
              <a:t>2024, pod č. 193/2024 Sb.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15" name="Rectangle 7"/>
          <p:cNvSpPr>
            <a:spLocks noChangeArrowheads="1"/>
          </p:cNvSpPr>
          <p:nvPr/>
        </p:nvSpPr>
        <p:spPr bwMode="auto">
          <a:xfrm>
            <a:off x="-19050" y="61658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603 520 684, klir@vurv.cz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www.vurv.cz, www.nitrat.cz</a:t>
            </a:r>
          </a:p>
        </p:txBody>
      </p:sp>
      <p:sp>
        <p:nvSpPr>
          <p:cNvPr id="218116" name="Podnadpis 2"/>
          <p:cNvSpPr>
            <a:spLocks/>
          </p:cNvSpPr>
          <p:nvPr/>
        </p:nvSpPr>
        <p:spPr bwMode="auto">
          <a:xfrm>
            <a:off x="592138" y="3708400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Jan Klír, CSc.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467544" y="224951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12. 6. 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(schválená</a:t>
            </a:r>
            <a:r>
              <a:rPr kumimoji="0" lang="cs-CZ" altLang="cs-CZ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novela)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99" y="4221088"/>
            <a:ext cx="1061302" cy="1187815"/>
          </a:xfrm>
          <a:prstGeom prst="rect">
            <a:avLst/>
          </a:prstGeom>
        </p:spPr>
      </p:pic>
      <p:sp>
        <p:nvSpPr>
          <p:cNvPr id="19" name="Podnadpis 2"/>
          <p:cNvSpPr>
            <a:spLocks/>
          </p:cNvSpPr>
          <p:nvPr/>
        </p:nvSpPr>
        <p:spPr bwMode="auto">
          <a:xfrm>
            <a:off x="679087" y="5408903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Výzkumný ústav rostlinné výroby, v.v.i.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Navržené nové zranitelné </a:t>
            </a: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oblasti</a:t>
            </a:r>
            <a:endParaRPr kumimoji="0" lang="cs-CZ" altLang="cs-CZ" sz="3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58002"/>
              </p:ext>
            </p:extLst>
          </p:nvPr>
        </p:nvGraphicFramePr>
        <p:xfrm>
          <a:off x="107950" y="1367185"/>
          <a:ext cx="8856535" cy="5112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0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33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Nové ZOD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Standardní </a:t>
                      </a:r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orná půda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Travní </a:t>
                      </a:r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porost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Úhor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Ostatní kultury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   (okres J. Hradec)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     (okr. Třebíč)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4 930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5 539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(okr. Brno-venkov)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             (okr. Blansko)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 </a:t>
                      </a:r>
                      <a:r>
                        <a:rPr lang="cs-CZ" sz="2000" i="1" u="none" strike="noStrike" kern="12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(619*)</a:t>
                      </a:r>
                      <a:r>
                        <a:rPr lang="cs-CZ" sz="20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(okr. Svitavy)</a:t>
                      </a:r>
                      <a:endParaRPr lang="cs-CZ" sz="2000" b="1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            (okr. Příbram)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         (okr. Rokycany)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     (okr. Plzeň-sever)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             (okr. Tachov)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cs-CZ" sz="2000" i="1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(290*) </a:t>
                      </a:r>
                      <a:r>
                        <a:rPr lang="cs-CZ" sz="20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(okr. Tachov)</a:t>
                      </a:r>
                      <a:endParaRPr lang="cs-CZ" sz="2000" b="1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                 (okr.</a:t>
                      </a:r>
                      <a:r>
                        <a:rPr lang="cs-CZ" sz="2000" b="1" u="none" strike="noStrike" baseline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Jičín)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            (okr. Vyškov)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1 444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9 136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1 233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10 934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6519446"/>
            <a:ext cx="4518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výměra ochranných pásem vodních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2811581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Navržené nové zranitelné oblasti – k.ú.</a:t>
            </a:r>
            <a:endParaRPr kumimoji="0" lang="cs-CZ" altLang="cs-CZ" sz="3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340767"/>
            <a:ext cx="9217023" cy="55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kr. Jindřichův Hradec: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Mutyněves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Třebíč: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Březník, Dukovany, Kladeruby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Oslavou, Kralice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Oslavou, Kramolín, Kuroslepy, Lhánice, Mohelno, Náměšť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Oslavou, Popůvky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Jihlavou, Sedlec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 Náměště 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Oslavou, Skryje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Jihlavou, Sudice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 Náměště 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Oslavou, Zňátky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Brno-venkov: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Senorady, Litava, Skryje, Tišnovská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Nová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Ves, </a:t>
            </a:r>
            <a:b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Újezd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Tišnova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Blansko: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Křetín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Svitavy: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Brněnec, Březová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Svitavou, Dolní Rudná, Horní Hynčina, Horní Rudná, Moravská Chrastová, Pohledy, Zářečí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nad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Svitavou, Želivsko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Příbram: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Leletice       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Rokycany: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Holoubkov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Plzeň-sever: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Bučí, Mrtník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</a:t>
            </a: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Tachov: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Butov, Vranov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Stříbra, Víchov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Jičín: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Pševes     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</a:t>
            </a: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Vyškov: 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Dětkovice, Švábenice</a:t>
            </a: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5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" y="404664"/>
            <a:ext cx="9123995" cy="61206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" y="5589240"/>
            <a:ext cx="615950" cy="698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35332"/>
            <a:ext cx="846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>
                <a:solidFill>
                  <a:srgbClr val="0000FF"/>
                </a:solidFill>
              </a:rPr>
              <a:t>Revize zranitelných oblastí v roce 2023, s účinností změn od 1. 7. 2024</a:t>
            </a:r>
            <a:endParaRPr lang="cs-CZ" b="1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404664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341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Změna </a:t>
            </a: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některých opatření </a:t>
            </a: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akčního programu</a:t>
            </a:r>
            <a:endParaRPr kumimoji="0" lang="cs-CZ" altLang="cs-CZ" sz="3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0" y="1412776"/>
            <a:ext cx="9217023" cy="5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Hlavní změny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Období zimního zákazu hnojení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(posunutí začátku zákazu = zkrácení)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lvl="2" indent="-271463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Limity N k plodinám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(snížení limitů, úprava </a:t>
            </a:r>
            <a:r>
              <a:rPr lang="cs-CZ" altLang="cs-CZ" sz="2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odpočtů, jen 1 limit k zelenině)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Letní a podzimní hnojení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(omezení dávek kejdy a </a:t>
            </a:r>
            <a:r>
              <a:rPr kumimoji="0" lang="cs-CZ" altLang="cs-CZ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digestátu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Uložení hnoje na poli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(snížení množství steliva, nové </a:t>
            </a: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druhy steliva)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Ochrana zdrojů pitné vody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(nové ochranné pásy kolem OPVZ 1. stupně)</a:t>
            </a:r>
          </a:p>
          <a:p>
            <a:pPr marL="819150" marR="0" lvl="3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uložení hnoje</a:t>
            </a:r>
          </a:p>
          <a:p>
            <a:pPr marL="819150" marR="0" lvl="3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pěstování kukuřice apod.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Bilance </a:t>
            </a:r>
            <a:r>
              <a:rPr kumimoji="0" lang="cs-CZ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(od hospodářského roku hnojení 2024/2025 výpočet bilance pouze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ornou půdu, </a:t>
            </a: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posunutí </a:t>
            </a: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termínu výpočtu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konce února)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39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65191"/>
              </p:ext>
            </p:extLst>
          </p:nvPr>
        </p:nvGraphicFramePr>
        <p:xfrm>
          <a:off x="251520" y="908720"/>
          <a:ext cx="8642351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  Klimatický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  region</a:t>
                      </a:r>
                      <a:r>
                        <a:rPr lang="cs-CZ" sz="1800" dirty="0">
                          <a:effectLst/>
                        </a:rPr>
                        <a:t>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Minerální dusíkatá hnojiva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rychle uvolnitelným dusíkem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pomalu uvolnitelným dusíkem***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0–5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  1․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 (1. 11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31. 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1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 smtClean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0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 smtClean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31. 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15.</a:t>
                      </a:r>
                      <a:r>
                        <a:rPr lang="cs-CZ" sz="2000" b="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6–7</a:t>
                      </a:r>
                      <a:endParaRPr lang="cs-CZ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 (1. 11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 smtClean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1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0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 smtClean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8–9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15. 10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15. 10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cs-CZ" sz="20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cs-CZ" sz="2000" b="0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 smtClean="0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r>
                        <a:rPr lang="cs-CZ" sz="2000" b="1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28. 2.</a:t>
                      </a:r>
                      <a: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cs-CZ" sz="2000" b="1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cs-CZ" sz="20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cs-CZ" sz="2000" b="0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 smtClean="0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r>
                        <a:rPr lang="cs-CZ" sz="2000" b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 11. – 15. 2.**)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 smtClean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43071"/>
              </p:ext>
            </p:extLst>
          </p:nvPr>
        </p:nvGraphicFramePr>
        <p:xfrm>
          <a:off x="251520" y="4581128"/>
          <a:ext cx="8642350" cy="173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 první </a:t>
                      </a:r>
                      <a:r>
                        <a:rPr lang="cs-CZ" sz="1800" dirty="0">
                          <a:effectLst/>
                        </a:rPr>
                        <a:t>číslice kódu bonitované půdně ekologické </a:t>
                      </a:r>
                      <a:r>
                        <a:rPr lang="cs-CZ" sz="1800" dirty="0" smtClean="0">
                          <a:effectLst/>
                        </a:rPr>
                        <a:t>jednotky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 platí </a:t>
                      </a:r>
                      <a:r>
                        <a:rPr lang="cs-CZ" sz="1600" dirty="0">
                          <a:effectLst/>
                        </a:rPr>
                        <a:t>na zemědělských pozemcích s průměrnou sklonitostí nepřevyšující 5 stupňů </a:t>
                      </a:r>
                      <a:r>
                        <a:rPr lang="cs-CZ" sz="1600" dirty="0" smtClean="0">
                          <a:effectLst/>
                        </a:rPr>
                        <a:t/>
                      </a:r>
                      <a:br>
                        <a:rPr lang="cs-CZ" sz="1600" dirty="0" smtClean="0">
                          <a:effectLst/>
                        </a:rPr>
                      </a:br>
                      <a:r>
                        <a:rPr lang="cs-CZ" sz="1600" dirty="0" smtClean="0">
                          <a:effectLst/>
                        </a:rPr>
                        <a:t> a</a:t>
                      </a:r>
                      <a:r>
                        <a:rPr lang="cs-CZ" sz="1600" dirty="0">
                          <a:effectLst/>
                        </a:rPr>
                        <a:t> s </a:t>
                      </a:r>
                      <a:r>
                        <a:rPr lang="cs-CZ" sz="1600" strike="noStrike">
                          <a:effectLst/>
                        </a:rPr>
                        <a:t>porostem </a:t>
                      </a:r>
                      <a:r>
                        <a:rPr lang="cs-CZ" sz="1600" b="0" strike="sngStrike" smtClean="0">
                          <a:solidFill>
                            <a:schemeClr val="tx1"/>
                          </a:solidFill>
                          <a:effectLst/>
                        </a:rPr>
                        <a:t>ozimých</a:t>
                      </a:r>
                      <a:r>
                        <a:rPr lang="cs-CZ" sz="1600" b="0" smtClean="0">
                          <a:effectLst/>
                        </a:rPr>
                        <a:t> plodin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 platí </a:t>
                      </a:r>
                      <a:r>
                        <a:rPr lang="cs-CZ" sz="1600" dirty="0">
                          <a:effectLst/>
                        </a:rPr>
                        <a:t>i pro upravené kaly; pokud nedojde k následnému </a:t>
                      </a:r>
                      <a:r>
                        <a:rPr lang="cs-CZ" sz="1600" b="0" dirty="0">
                          <a:effectLst/>
                        </a:rPr>
                        <a:t>pěstování </a:t>
                      </a:r>
                      <a:r>
                        <a:rPr lang="cs-CZ" sz="1600" b="0" strike="sngStrike">
                          <a:effectLst/>
                        </a:rPr>
                        <a:t>ozimých</a:t>
                      </a:r>
                      <a:r>
                        <a:rPr lang="cs-CZ" sz="1600" b="0">
                          <a:effectLst/>
                        </a:rPr>
                        <a:t> </a:t>
                      </a:r>
                      <a:r>
                        <a:rPr lang="cs-CZ" sz="1600" b="1" smtClean="0">
                          <a:solidFill>
                            <a:srgbClr val="0000FF"/>
                          </a:solidFill>
                          <a:effectLst/>
                        </a:rPr>
                        <a:t>hlavních </a:t>
                      </a:r>
                      <a:r>
                        <a:rPr lang="cs-CZ" sz="1600" b="0" smtClean="0">
                          <a:effectLst/>
                        </a:rPr>
                        <a:t>plodin </a:t>
                      </a:r>
                      <a:r>
                        <a:rPr lang="cs-CZ" sz="1600" b="0" dirty="0" smtClean="0">
                          <a:effectLst/>
                        </a:rPr>
                        <a:t/>
                      </a:r>
                      <a:br>
                        <a:rPr lang="cs-CZ" sz="1600" b="0" dirty="0" smtClean="0">
                          <a:effectLst/>
                        </a:rPr>
                      </a:br>
                      <a:r>
                        <a:rPr lang="cs-CZ" sz="1600" b="0" dirty="0" smtClean="0">
                          <a:effectLst/>
                        </a:rPr>
                        <a:t> nebo </a:t>
                      </a:r>
                      <a:r>
                        <a:rPr lang="cs-CZ" sz="1600" b="0">
                          <a:effectLst/>
                        </a:rPr>
                        <a:t>meziplodin </a:t>
                      </a:r>
                      <a:r>
                        <a:rPr lang="cs-CZ" sz="1600" b="1" smtClean="0">
                          <a:solidFill>
                            <a:srgbClr val="0000FF"/>
                          </a:solidFill>
                          <a:effectLst/>
                        </a:rPr>
                        <a:t>v tomtéž kalendářním roce</a:t>
                      </a:r>
                      <a:r>
                        <a:rPr lang="cs-CZ" sz="1600" b="1" smtClean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cs-CZ" sz="1600" b="0" smtClean="0">
                          <a:effectLst/>
                        </a:rPr>
                        <a:t>j</a:t>
                      </a:r>
                      <a:r>
                        <a:rPr lang="cs-CZ" sz="1600" smtClean="0">
                          <a:effectLst/>
                        </a:rPr>
                        <a:t>e </a:t>
                      </a:r>
                      <a:r>
                        <a:rPr lang="cs-CZ" sz="1600" dirty="0">
                          <a:effectLst/>
                        </a:rPr>
                        <a:t>zakázáno hnojení také v období od 1. </a:t>
                      </a:r>
                      <a:r>
                        <a:rPr lang="cs-CZ" sz="1600">
                          <a:effectLst/>
                        </a:rPr>
                        <a:t>června </a:t>
                      </a:r>
                      <a:r>
                        <a:rPr lang="cs-CZ" sz="1600" smtClean="0">
                          <a:effectLst/>
                        </a:rPr>
                        <a:t/>
                      </a:r>
                      <a:br>
                        <a:rPr lang="cs-CZ" sz="1600" smtClean="0">
                          <a:effectLst/>
                        </a:rPr>
                      </a:br>
                      <a:r>
                        <a:rPr lang="cs-CZ" sz="1600" smtClean="0">
                          <a:effectLst/>
                        </a:rPr>
                        <a:t> do </a:t>
                      </a:r>
                      <a:r>
                        <a:rPr lang="cs-CZ" sz="1600" dirty="0">
                          <a:effectLst/>
                        </a:rPr>
                        <a:t>31. </a:t>
                      </a:r>
                      <a:r>
                        <a:rPr lang="cs-CZ" sz="1600" dirty="0" smtClean="0">
                          <a:effectLst/>
                        </a:rPr>
                        <a:t>července</a:t>
                      </a: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5227" y="188640"/>
            <a:ext cx="885698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Zákaz 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používání </a:t>
            </a: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N-hnojivých látek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alt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o.p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., T)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52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6092"/>
              </p:ext>
            </p:extLst>
          </p:nvPr>
        </p:nvGraphicFramePr>
        <p:xfrm>
          <a:off x="152376" y="620688"/>
          <a:ext cx="8858249" cy="587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76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Plodina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Výnosové hladiny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1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2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3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Pšenice ozimá </a:t>
                      </a:r>
                      <a:r>
                        <a:rPr lang="cs-CZ" sz="1600" dirty="0" smtClean="0">
                          <a:effectLst/>
                          <a:latin typeface="Tw Cen MT" panose="020B0602020104020603" pitchFamily="34" charset="-18"/>
                        </a:rPr>
                        <a:t>potravin.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160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6,0–8,0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200</a:t>
                      </a:r>
                      <a:endParaRPr lang="cs-CZ" sz="1600" b="1" strike="noStrike" dirty="0" smtClean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strike="noStrike" dirty="0" smtClean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Pšenice ozimá </a:t>
                      </a:r>
                      <a:r>
                        <a:rPr lang="cs-CZ" sz="1600" dirty="0" smtClean="0">
                          <a:effectLst/>
                          <a:latin typeface="Tw Cen MT" panose="020B0602020104020603" pitchFamily="34" charset="-18"/>
                        </a:rPr>
                        <a:t>nepotrav.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6,0–8,0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180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200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Tw Cen MT" panose="020B0602020104020603" pitchFamily="34" charset="-18"/>
                        </a:rPr>
                        <a:t>Tritikale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4,5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125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4,5–6,5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145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6,5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165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Kukuřice na zrno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8,0–10,5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220</a:t>
                      </a: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10,5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240</a:t>
                      </a: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Kukuřice na siláž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40–50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220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240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dirty="0" smtClean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Brambory sadbové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20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90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20–30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125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110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135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Brambory ostatní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135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30–40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160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trike="sngStrike" dirty="0" smtClean="0">
                          <a:effectLst/>
                          <a:latin typeface="Tw Cen MT" panose="020B0602020104020603" pitchFamily="34" charset="-18"/>
                        </a:rPr>
                        <a:t>Cukrovka</a:t>
                      </a:r>
                      <a:r>
                        <a:rPr lang="cs-CZ" sz="160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Řepa cukrová</a:t>
                      </a:r>
                      <a:endParaRPr lang="cs-CZ" sz="1600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65–80</a:t>
                      </a:r>
                      <a:endParaRPr lang="cs-CZ" sz="1600" b="0" strike="noStrike" dirty="0" smtClean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</a:t>
                      </a: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80</a:t>
                      </a:r>
                      <a:endParaRPr lang="cs-CZ" sz="1600" b="0" strike="noStrike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noStrike" dirty="0" smtClean="0"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trike="sngStrike" dirty="0" smtClean="0">
                          <a:effectLst/>
                          <a:latin typeface="Tw Cen MT" panose="020B0602020104020603" pitchFamily="34" charset="-18"/>
                        </a:rPr>
                        <a:t>Krmná řepa</a:t>
                      </a:r>
                      <a:r>
                        <a:rPr lang="cs-CZ" sz="1600" strike="noStrike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Řepa</a:t>
                      </a:r>
                      <a:r>
                        <a:rPr lang="cs-CZ" sz="1600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 krmná</a:t>
                      </a:r>
                      <a:endParaRPr lang="cs-CZ" sz="1600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35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35–50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130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120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Řepka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do 3,0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200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180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3,0–4,0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220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200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nad 4,0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230</a:t>
                      </a:r>
                      <a:r>
                        <a:rPr lang="cs-CZ" sz="1600" b="0" dirty="0" smtClean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220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344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Výnosy plodin a limity přívodu dusíku 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jednotlivé </a:t>
            </a:r>
            <a:r>
              <a:rPr kumimoji="0" lang="cs-CZ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 </a:t>
            </a:r>
            <a:r>
              <a:rPr kumimoji="0" lang="cs-CZ" altLang="cs-CZ" sz="180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(úpravy u některých plodin)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23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1" y="1412776"/>
            <a:ext cx="9144001" cy="5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2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800" kern="0" dirty="0" smtClean="0">
                <a:solidFill>
                  <a:srgbClr val="000000"/>
                </a:solidFill>
              </a:rPr>
              <a:t>Úprava </a:t>
            </a:r>
            <a:r>
              <a:rPr lang="cs-CZ" altLang="cs-CZ" sz="2800" kern="0" dirty="0">
                <a:solidFill>
                  <a:srgbClr val="000000"/>
                </a:solidFill>
              </a:rPr>
              <a:t>zápočtu do limitu N následné </a:t>
            </a:r>
            <a:r>
              <a:rPr lang="cs-CZ" altLang="cs-CZ" sz="2800" kern="0" dirty="0" smtClean="0">
                <a:solidFill>
                  <a:srgbClr val="000000"/>
                </a:solidFill>
              </a:rPr>
              <a:t>plodiny</a:t>
            </a:r>
            <a:endParaRPr lang="cs-CZ" altLang="cs-CZ" sz="2800" kern="0" dirty="0">
              <a:solidFill>
                <a:srgbClr val="000000"/>
              </a:solidFill>
            </a:endParaRPr>
          </a:p>
          <a:p>
            <a:pPr marL="819150" lvl="3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400" b="1" kern="0" smtClean="0">
                <a:solidFill>
                  <a:srgbClr val="0000FF"/>
                </a:solidFill>
              </a:rPr>
              <a:t>50 </a:t>
            </a:r>
            <a:r>
              <a:rPr lang="cs-CZ" altLang="cs-CZ" sz="2400" b="1" kern="0">
                <a:solidFill>
                  <a:srgbClr val="0000FF"/>
                </a:solidFill>
              </a:rPr>
              <a:t>kg N/ha po jeteli </a:t>
            </a:r>
            <a:r>
              <a:rPr lang="cs-CZ" altLang="cs-CZ" sz="2400" b="1" kern="0">
                <a:solidFill>
                  <a:srgbClr val="0000FF"/>
                </a:solidFill>
              </a:rPr>
              <a:t>nebo </a:t>
            </a:r>
            <a:r>
              <a:rPr lang="cs-CZ" altLang="cs-CZ" sz="2400" b="1" kern="0" smtClean="0">
                <a:solidFill>
                  <a:srgbClr val="0000FF"/>
                </a:solidFill>
              </a:rPr>
              <a:t>vojtěšce</a:t>
            </a:r>
            <a:r>
              <a:rPr lang="cs-CZ" altLang="cs-CZ" sz="2400" b="1" kern="0" smtClean="0">
                <a:solidFill>
                  <a:srgbClr val="0000FF"/>
                </a:solidFill>
              </a:rPr>
              <a:t> </a:t>
            </a:r>
          </a:p>
          <a:p>
            <a:pPr marL="819150" lvl="3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400" b="1" kern="0" smtClean="0">
                <a:solidFill>
                  <a:srgbClr val="0000FF"/>
                </a:solidFill>
              </a:rPr>
              <a:t>25 </a:t>
            </a:r>
            <a:r>
              <a:rPr lang="cs-CZ" altLang="cs-CZ" sz="2400" b="1" kern="0">
                <a:solidFill>
                  <a:srgbClr val="0000FF"/>
                </a:solidFill>
              </a:rPr>
              <a:t>kg N/ha po ostatních plodinách vázajících vzdušný dusík nebo směsích plodin vázajících vzdušný dusík s </a:t>
            </a:r>
            <a:r>
              <a:rPr lang="cs-CZ" altLang="cs-CZ" sz="2400" b="1" kern="0">
                <a:solidFill>
                  <a:srgbClr val="0000FF"/>
                </a:solidFill>
              </a:rPr>
              <a:t>jinými </a:t>
            </a:r>
            <a:r>
              <a:rPr lang="cs-CZ" altLang="cs-CZ" sz="2400" b="1" kern="0" smtClean="0">
                <a:solidFill>
                  <a:srgbClr val="0000FF"/>
                </a:solidFill>
              </a:rPr>
              <a:t>plodinami</a:t>
            </a:r>
            <a:endParaRPr lang="cs-CZ" altLang="cs-CZ" sz="2200" i="1" kern="0" dirty="0" smtClean="0">
              <a:solidFill>
                <a:srgbClr val="000000"/>
              </a:solidFill>
            </a:endParaRPr>
          </a:p>
          <a:p>
            <a:pPr marL="1004887" lvl="4" indent="0">
              <a:spcBef>
                <a:spcPct val="0"/>
              </a:spcBef>
              <a:spcAft>
                <a:spcPts val="500"/>
              </a:spcAft>
              <a:buNone/>
              <a:tabLst>
                <a:tab pos="361950" algn="l"/>
              </a:tabLst>
              <a:defRPr/>
            </a:pPr>
            <a:endParaRPr lang="cs-CZ" altLang="cs-CZ" kern="0" dirty="0" smtClean="0">
              <a:solidFill>
                <a:srgbClr val="00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Limity přívodu dusíku k plodinám</a:t>
            </a:r>
            <a:endParaRPr lang="cs-CZ" altLang="cs-CZ" sz="3600" i="1" kern="0" dirty="0" smtClean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3819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45" name="Rectangle 1"/>
          <p:cNvSpPr>
            <a:spLocks noChangeArrowheads="1"/>
          </p:cNvSpPr>
          <p:nvPr/>
        </p:nvSpPr>
        <p:spPr bwMode="auto">
          <a:xfrm>
            <a:off x="209550" y="118954"/>
            <a:ext cx="8815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altLang="cs-CZ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Limity 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přívodu dusíku </a:t>
            </a:r>
            <a:r>
              <a:rPr lang="cs-CZ" altLang="cs-CZ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zeleninu a referenční výnosy </a:t>
            </a:r>
            <a:r>
              <a:rPr lang="cs-CZ" altLang="cs-CZ" sz="1800" smtClean="0">
                <a:solidFill>
                  <a:srgbClr val="0000FF"/>
                </a:solidFill>
                <a:latin typeface="Arial" panose="020B0604020202020204" pitchFamily="34" charset="0"/>
              </a:rPr>
              <a:t>– </a:t>
            </a:r>
            <a:r>
              <a:rPr lang="cs-CZ" altLang="cs-CZ" sz="1800" smtClean="0">
                <a:solidFill>
                  <a:srgbClr val="0000FF"/>
                </a:solidFill>
                <a:latin typeface="Arial" panose="020B0604020202020204" pitchFamily="34" charset="0"/>
              </a:rPr>
              <a:t>úprava</a:t>
            </a:r>
            <a:endParaRPr lang="cs-CZ" altLang="cs-CZ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40660"/>
              </p:ext>
            </p:extLst>
          </p:nvPr>
        </p:nvGraphicFramePr>
        <p:xfrm>
          <a:off x="179513" y="548682"/>
          <a:ext cx="8568951" cy="5857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0">
                <a:tc>
                  <a:txBody>
                    <a:bodyPr/>
                    <a:lstStyle/>
                    <a:p>
                      <a:pPr marL="72000" algn="l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Plodina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Limit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kg N/ha)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Plodina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Limit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kg N/ha)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Hrách zahradní (zelené zrno)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 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Tykev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Hrách zahradní (lusky)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 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Salát ledový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Chřest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Kukuřice cukrová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Kopr vonný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pekingské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Fazol zahradní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kadeřavá (kadeřávek)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Křen selský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Mrkev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Ředkvička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Petržel naťová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Petržel kořenová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Špenát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Celer listový (naťový)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145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růžičková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215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Šalotka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Meloun vodní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220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Česnek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Reveň kadeřavá (rebarbora)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Salát ostatní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hlávková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230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Ředkev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Pór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Lilek vejcoplodý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Celer řapíkatý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Pažitka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Brokolice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Rajče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Celer bulvový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Řepa salátová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Okurka nakládačka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Cibule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Paprika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Čekanka salátová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červené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Pastinák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bílé ostatní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Kedluben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Květák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Okurka salátová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bílé 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krouhárenské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330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9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19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altLang="en-US" sz="3600" b="1" dirty="0" smtClean="0">
                <a:solidFill>
                  <a:schemeClr val="tx1"/>
                </a:solidFill>
              </a:rPr>
              <a:t>Letní a podzimní hnojení na orné půdě</a:t>
            </a:r>
            <a:endParaRPr lang="cs-CZ" altLang="cs-CZ" sz="4000" i="1" dirty="0" smtClean="0">
              <a:solidFill>
                <a:schemeClr val="tx1"/>
              </a:solidFill>
            </a:endParaRP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7338"/>
            <a:ext cx="8892480" cy="5300662"/>
          </a:xfrm>
        </p:spPr>
        <p:txBody>
          <a:bodyPr/>
          <a:lstStyle/>
          <a:p>
            <a:pPr marL="0" lvl="1" indent="0"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Omezení dávek dusíku na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o.p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v období po sklizni hlavní plodiny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závisí na začlenění pozemku do aplikačního pásma (podle BPEJ)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vztahuje se k období od 15. června do začátku období zákazu hnojení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platí jen pro minerální N hnojiva (A) a hnojiva s rychle uvolnitelným N (B)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týká se pouze hnojení k následným meziplodinám, ozimým plodinám, jarním plodinám nebo ke slámě </a:t>
            </a:r>
            <a:r>
              <a:rPr lang="cs-CZ" altLang="cs-CZ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(včetně slámy po sklizni kukuřice)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meziplodinu je považován i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výdrol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řepky použitý pro zelené hnojení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slámu se považuje i strniště o výšce min. 40 cm po sklizni kukuřice na siláž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slámu se </a:t>
            </a:r>
            <a:r>
              <a:rPr lang="cs-CZ" altLang="cs-CZ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považují i </a:t>
            </a:r>
            <a:r>
              <a:rPr lang="cs-CZ" alt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rostlinné zbytky po sklizni trav na semeno </a:t>
            </a:r>
            <a:endParaRPr lang="cs-CZ" altLang="cs-CZ" sz="20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5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0" y="1988840"/>
            <a:ext cx="921702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případě použití hnojiv k podpoře rozkladu slámy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lze navíc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použít </a:t>
            </a:r>
            <a:endParaRPr kumimoji="0" lang="cs-CZ" altLang="cs-CZ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nejvýše 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30 kg N/ha ke hnojení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řepky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sng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nejvýše </a:t>
            </a:r>
            <a:r>
              <a:rPr kumimoji="0" lang="cs-CZ" altLang="cs-CZ" sz="2000" b="0" i="0" u="none" strike="sng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 kg N/ha ke hnojení ostatních ozimých </a:t>
            </a:r>
            <a:r>
              <a:rPr kumimoji="0" lang="cs-CZ" altLang="cs-CZ" sz="2000" b="0" i="0" u="none" strike="sng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plodin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Přepočet N mezi hnojivy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(minerální N hnojiva)</a:t>
            </a:r>
            <a:r>
              <a:rPr kumimoji="0" lang="cs-CZ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(hnojiva s rychle uvolnitelným dusíkem, např. kejda, </a:t>
            </a:r>
            <a:r>
              <a:rPr kumimoji="0" lang="cs-CZ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digestát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…)</a:t>
            </a:r>
            <a:r>
              <a:rPr kumimoji="0" lang="cs-CZ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: 1,7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(původně 1 : 2)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přepočet použit i při omezení jednorázových dávek na určitých pozemcích </a:t>
            </a:r>
            <a:b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 kulturou T (§ 7 odst. 11, § 11 odst. 3)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004887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marR="0" lvl="4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»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512" y="188640"/>
            <a:ext cx="8784976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Letní a podzimní hnojení na orné půdě</a:t>
            </a:r>
            <a:endParaRPr kumimoji="0" lang="cs-CZ" altLang="cs-CZ" sz="4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267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76064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Zákon o hnojivech (č. 156/1998 Sb.) </a:t>
            </a:r>
            <a:r>
              <a:rPr lang="cs-CZ" altLang="cs-CZ" sz="2000" b="1" dirty="0" smtClean="0"/>
              <a:t>– platnost obecně v rámci celé ČR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/>
              <a:t>Zákon o </a:t>
            </a:r>
            <a:r>
              <a:rPr lang="cs-CZ" altLang="cs-CZ" sz="2400" b="1" dirty="0" smtClean="0"/>
              <a:t>vodách (č. 254/2001 Sb.) </a:t>
            </a:r>
            <a:r>
              <a:rPr lang="cs-CZ" altLang="cs-CZ" sz="2000" b="1" dirty="0"/>
              <a:t>– platnost obecně v rámci celé </a:t>
            </a:r>
            <a:r>
              <a:rPr lang="cs-CZ" altLang="cs-CZ" sz="2000" b="1" dirty="0" smtClean="0"/>
              <a:t>ČR </a:t>
            </a:r>
            <a:r>
              <a:rPr lang="cs-CZ" altLang="cs-CZ" sz="2000" dirty="0" smtClean="0"/>
              <a:t>(nakládání </a:t>
            </a:r>
            <a:r>
              <a:rPr lang="cs-CZ" altLang="cs-CZ" sz="2000" dirty="0"/>
              <a:t>se závadnými </a:t>
            </a:r>
            <a:r>
              <a:rPr lang="cs-CZ" altLang="cs-CZ" sz="2000" dirty="0" smtClean="0"/>
              <a:t>látkami)</a:t>
            </a:r>
            <a:endParaRPr lang="cs-CZ" altLang="cs-CZ" sz="2400" dirty="0"/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„Nitrátová směrnice“ </a:t>
            </a:r>
            <a:r>
              <a:rPr lang="cs-CZ" altLang="cs-CZ" sz="2000" b="1" dirty="0" smtClean="0"/>
              <a:t>– platnost ve zranitelných oblastech (ZOD)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NV č. 262/2012 Sb. =</a:t>
            </a:r>
            <a:r>
              <a:rPr lang="cs-CZ" altLang="cs-CZ" sz="2800" b="1" dirty="0" smtClean="0"/>
              <a:t> </a:t>
            </a:r>
            <a:r>
              <a:rPr lang="cs-CZ" altLang="cs-CZ" sz="2400" b="1" dirty="0"/>
              <a:t>prováděcí předpis k § 33 vodního zákona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1800" i="1" dirty="0" smtClean="0"/>
              <a:t>(implementace směrnice Rady 91/676/EHS ze dne 12. prosince 1991, o ochraně vod </a:t>
            </a:r>
            <a:br>
              <a:rPr lang="cs-CZ" altLang="cs-CZ" sz="1800" i="1" dirty="0" smtClean="0"/>
            </a:br>
            <a:r>
              <a:rPr lang="cs-CZ" altLang="cs-CZ" sz="1800" i="1" dirty="0" smtClean="0"/>
              <a:t>před znečištěním dusičnany ze zemědělských zdrojů)</a:t>
            </a:r>
          </a:p>
          <a:p>
            <a:pPr marL="450850" lvl="2" indent="-36000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cs-CZ" altLang="cs-CZ" sz="2000" dirty="0" smtClean="0"/>
              <a:t>všechny informace jsou na </a:t>
            </a:r>
            <a:r>
              <a:rPr lang="cs-CZ" altLang="cs-CZ" sz="2000" b="1" dirty="0" smtClean="0"/>
              <a:t>www.nitrat.cz</a:t>
            </a:r>
            <a:r>
              <a:rPr lang="cs-CZ" altLang="cs-CZ" sz="2000" dirty="0" smtClean="0"/>
              <a:t> </a:t>
            </a:r>
          </a:p>
          <a:p>
            <a:pPr marL="342900" lvl="2" indent="-2524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/>
              <a:t>  informace k DPB na </a:t>
            </a:r>
            <a:r>
              <a:rPr lang="cs-CZ" altLang="cs-CZ" sz="2000" b="1" dirty="0" smtClean="0"/>
              <a:t>Portálu farmáře</a:t>
            </a:r>
            <a:r>
              <a:rPr lang="cs-CZ" altLang="cs-CZ" sz="2000" dirty="0" smtClean="0"/>
              <a:t> (PF</a:t>
            </a:r>
            <a:r>
              <a:rPr lang="cs-CZ" altLang="cs-CZ" sz="2000" smtClean="0"/>
              <a:t>) </a:t>
            </a:r>
            <a:r>
              <a:rPr lang="cs-CZ" altLang="cs-CZ" sz="1800">
                <a:solidFill>
                  <a:srgbClr val="0000FF"/>
                </a:solidFill>
              </a:rPr>
              <a:t>– bude doplněno</a:t>
            </a:r>
            <a:endParaRPr lang="cs-CZ" altLang="cs-CZ" sz="1800" dirty="0">
              <a:solidFill>
                <a:srgbClr val="0000FF"/>
              </a:solidFill>
            </a:endParaRPr>
          </a:p>
          <a:p>
            <a:pPr marL="0" lvl="2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b="1" smtClean="0">
                <a:solidFill>
                  <a:srgbClr val="0000FF"/>
                </a:solidFill>
              </a:rPr>
              <a:t>Změny schválené </a:t>
            </a:r>
            <a:r>
              <a:rPr lang="cs-CZ" altLang="cs-CZ" b="1">
                <a:solidFill>
                  <a:srgbClr val="0000FF"/>
                </a:solidFill>
              </a:rPr>
              <a:t>v roce 2024, s účinností </a:t>
            </a:r>
            <a:r>
              <a:rPr lang="cs-CZ" altLang="cs-CZ" b="1" dirty="0" smtClean="0">
                <a:solidFill>
                  <a:srgbClr val="0000FF"/>
                </a:solidFill>
              </a:rPr>
              <a:t>od 1. 7. 2024 </a:t>
            </a:r>
            <a:br>
              <a:rPr lang="cs-CZ" altLang="cs-CZ" b="1" dirty="0" smtClean="0">
                <a:solidFill>
                  <a:srgbClr val="0000FF"/>
                </a:solidFill>
              </a:rPr>
            </a:br>
            <a:r>
              <a:rPr lang="cs-CZ" altLang="cs-CZ" sz="2000" dirty="0" smtClean="0">
                <a:solidFill>
                  <a:srgbClr val="0000FF"/>
                </a:solidFill>
              </a:rPr>
              <a:t>(</a:t>
            </a:r>
            <a:r>
              <a:rPr lang="cs-CZ" altLang="cs-CZ" sz="2000" smtClean="0">
                <a:solidFill>
                  <a:srgbClr val="0000FF"/>
                </a:solidFill>
              </a:rPr>
              <a:t>novela </a:t>
            </a:r>
            <a:r>
              <a:rPr lang="cs-CZ" altLang="cs-CZ" sz="2000" smtClean="0">
                <a:solidFill>
                  <a:srgbClr val="0000FF"/>
                </a:solidFill>
              </a:rPr>
              <a:t>nařízení vlády č</a:t>
            </a:r>
            <a:r>
              <a:rPr lang="cs-CZ" altLang="cs-CZ" sz="2000" dirty="0" smtClean="0">
                <a:solidFill>
                  <a:srgbClr val="0000FF"/>
                </a:solidFill>
              </a:rPr>
              <a:t>. </a:t>
            </a:r>
            <a:r>
              <a:rPr lang="cs-CZ" altLang="cs-CZ" sz="2000" smtClean="0">
                <a:solidFill>
                  <a:srgbClr val="0000FF"/>
                </a:solidFill>
              </a:rPr>
              <a:t>262/2012 </a:t>
            </a:r>
            <a:r>
              <a:rPr lang="cs-CZ" altLang="cs-CZ" sz="2000" smtClean="0">
                <a:solidFill>
                  <a:srgbClr val="0000FF"/>
                </a:solidFill>
              </a:rPr>
              <a:t>Sb., pod č. 193/2024 Sb.)</a:t>
            </a:r>
            <a:endParaRPr lang="cs-CZ" altLang="cs-CZ" sz="2000" dirty="0" smtClean="0">
              <a:solidFill>
                <a:srgbClr val="0000FF"/>
              </a:solidFill>
            </a:endParaRPr>
          </a:p>
          <a:p>
            <a:pPr marL="3429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 smtClean="0">
                <a:solidFill>
                  <a:srgbClr val="0000FF"/>
                </a:solidFill>
              </a:rPr>
              <a:t>5. revize vymezení </a:t>
            </a:r>
            <a:r>
              <a:rPr lang="cs-CZ" altLang="cs-CZ" sz="1800" smtClean="0">
                <a:solidFill>
                  <a:srgbClr val="0000FF"/>
                </a:solidFill>
              </a:rPr>
              <a:t>zranitelných </a:t>
            </a:r>
            <a:r>
              <a:rPr lang="cs-CZ" altLang="cs-CZ" sz="1800" smtClean="0">
                <a:solidFill>
                  <a:srgbClr val="0000FF"/>
                </a:solidFill>
              </a:rPr>
              <a:t>oblastí (ZOD)</a:t>
            </a:r>
            <a:endParaRPr lang="cs-CZ" altLang="cs-CZ" sz="1800" dirty="0" smtClean="0">
              <a:solidFill>
                <a:srgbClr val="0000FF"/>
              </a:solidFill>
            </a:endParaRPr>
          </a:p>
          <a:p>
            <a:pPr marL="3429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 smtClean="0">
                <a:solidFill>
                  <a:srgbClr val="0000FF"/>
                </a:solidFill>
              </a:rPr>
              <a:t>6. akční program (2024–2028)</a:t>
            </a:r>
          </a:p>
          <a:p>
            <a:pPr marL="342900" lvl="2" indent="-342900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rgbClr val="0000FF"/>
                </a:solidFill>
              </a:rPr>
              <a:t>úpravy se automaticky přenesou i do jiných </a:t>
            </a:r>
            <a:r>
              <a:rPr lang="cs-CZ" altLang="cs-CZ" sz="1800" smtClean="0">
                <a:solidFill>
                  <a:srgbClr val="0000FF"/>
                </a:solidFill>
              </a:rPr>
              <a:t>předpisů</a:t>
            </a:r>
            <a:r>
              <a:rPr lang="cs-CZ" altLang="cs-CZ" sz="1800" smtClean="0">
                <a:solidFill>
                  <a:srgbClr val="0000FF"/>
                </a:solidFill>
              </a:rPr>
              <a:t>, zejména </a:t>
            </a:r>
            <a:r>
              <a:rPr lang="cs-CZ" altLang="cs-CZ" sz="1800" smtClean="0">
                <a:solidFill>
                  <a:srgbClr val="0000FF"/>
                </a:solidFill>
              </a:rPr>
              <a:t>dotačních </a:t>
            </a:r>
            <a:r>
              <a:rPr lang="cs-CZ" altLang="cs-CZ" sz="1800" smtClean="0">
                <a:solidFill>
                  <a:srgbClr val="0000FF"/>
                </a:solidFill>
              </a:rPr>
              <a:t/>
            </a:r>
            <a:br>
              <a:rPr lang="cs-CZ" altLang="cs-CZ" sz="1800" smtClean="0">
                <a:solidFill>
                  <a:srgbClr val="0000FF"/>
                </a:solidFill>
              </a:rPr>
            </a:br>
            <a:r>
              <a:rPr lang="cs-CZ" altLang="cs-CZ" sz="1800" smtClean="0">
                <a:solidFill>
                  <a:srgbClr val="0000FF"/>
                </a:solidFill>
              </a:rPr>
              <a:t>(</a:t>
            </a:r>
            <a:r>
              <a:rPr lang="cs-CZ" altLang="cs-CZ" sz="1800" dirty="0" smtClean="0">
                <a:solidFill>
                  <a:srgbClr val="0000FF"/>
                </a:solidFill>
              </a:rPr>
              <a:t>přenesená působnost</a:t>
            </a:r>
            <a:r>
              <a:rPr lang="cs-CZ" altLang="cs-CZ" sz="1800" smtClean="0">
                <a:solidFill>
                  <a:srgbClr val="0000FF"/>
                </a:solidFill>
              </a:rPr>
              <a:t>: </a:t>
            </a:r>
            <a:r>
              <a:rPr lang="cs-CZ" altLang="cs-CZ" sz="1800" smtClean="0">
                <a:solidFill>
                  <a:srgbClr val="0000FF"/>
                </a:solidFill>
              </a:rPr>
              <a:t>PPH 2</a:t>
            </a:r>
            <a:r>
              <a:rPr lang="cs-CZ" altLang="cs-CZ" sz="1800" dirty="0" smtClean="0">
                <a:solidFill>
                  <a:srgbClr val="0000FF"/>
                </a:solidFill>
              </a:rPr>
              <a:t>, </a:t>
            </a:r>
            <a:r>
              <a:rPr lang="cs-CZ" altLang="cs-CZ" sz="1800" smtClean="0">
                <a:solidFill>
                  <a:srgbClr val="0000FF"/>
                </a:solidFill>
              </a:rPr>
              <a:t>DZES</a:t>
            </a:r>
            <a:r>
              <a:rPr lang="cs-CZ" altLang="cs-CZ" sz="1800" smtClean="0">
                <a:solidFill>
                  <a:srgbClr val="0000FF"/>
                </a:solidFill>
              </a:rPr>
              <a:t>, minimální </a:t>
            </a:r>
            <a:r>
              <a:rPr lang="cs-CZ" altLang="cs-CZ" sz="1800" dirty="0" smtClean="0">
                <a:solidFill>
                  <a:srgbClr val="0000FF"/>
                </a:solidFill>
              </a:rPr>
              <a:t>požadavky na používání hnojiv, …)</a:t>
            </a:r>
            <a:endParaRPr lang="cs-CZ" altLang="cs-CZ" sz="1800" dirty="0">
              <a:solidFill>
                <a:srgbClr val="0000FF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7504" y="188913"/>
            <a:ext cx="8928992" cy="6478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Základní legislativa   x   nitrátová směrnice</a:t>
            </a:r>
            <a:endParaRPr kumimoji="0" lang="cs-CZ" altLang="cs-CZ" sz="31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352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40197"/>
              </p:ext>
            </p:extLst>
          </p:nvPr>
        </p:nvGraphicFramePr>
        <p:xfrm>
          <a:off x="107950" y="452365"/>
          <a:ext cx="8928099" cy="5168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3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Způsob hnojení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III.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6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6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b</a:t>
                      </a:r>
                      <a:r>
                        <a:rPr lang="cs-CZ" sz="1600" smtClean="0">
                          <a:effectLst/>
                        </a:rPr>
                        <a:t>)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A* </a:t>
                      </a: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1. K </a:t>
                      </a:r>
                      <a:r>
                        <a:rPr lang="cs-CZ" sz="1600" b="0" strike="sngStrike" dirty="0" smtClean="0">
                          <a:effectLst/>
                        </a:rPr>
                        <a:t>ozimé</a:t>
                      </a:r>
                      <a:r>
                        <a:rPr lang="cs-CZ" sz="1600" b="0" dirty="0" smtClean="0">
                          <a:effectLst/>
                        </a:rPr>
                        <a:t> plodině </a:t>
                      </a:r>
                      <a:r>
                        <a:rPr lang="cs-CZ" sz="1600" b="0" dirty="0">
                          <a:effectLst/>
                        </a:rPr>
                        <a:t>následující </a:t>
                      </a:r>
                      <a:r>
                        <a:rPr lang="cs-CZ" sz="16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tomtéž roce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effectLst/>
                        </a:rPr>
                        <a:t>po obilnině</a:t>
                      </a:r>
                      <a:endParaRPr lang="cs-CZ" sz="1600" b="0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 85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sz="1800" b="0" strike="sng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cs-CZ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cs-CZ" sz="1800" b="1" kern="120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2. K </a:t>
                      </a:r>
                      <a:r>
                        <a:rPr lang="cs-CZ" sz="1600" b="0" strike="sngStrike" dirty="0" smtClean="0">
                          <a:effectLst/>
                        </a:rPr>
                        <a:t>ozimé</a:t>
                      </a:r>
                      <a:r>
                        <a:rPr lang="cs-CZ" sz="1600" b="0" dirty="0" smtClean="0">
                          <a:effectLst/>
                        </a:rPr>
                        <a:t> plodině </a:t>
                      </a:r>
                      <a:r>
                        <a:rPr lang="cs-CZ" sz="1600" b="0" dirty="0">
                          <a:effectLst/>
                        </a:rPr>
                        <a:t>následující </a:t>
                      </a:r>
                      <a:r>
                        <a:rPr lang="cs-CZ" sz="1600" b="0" dirty="0" smtClean="0">
                          <a:effectLst/>
                        </a:rPr>
                        <a:t/>
                      </a:r>
                      <a:br>
                        <a:rPr lang="cs-CZ" sz="1600" b="0" dirty="0" smtClean="0">
                          <a:effectLst/>
                        </a:rPr>
                      </a:br>
                      <a:r>
                        <a:rPr lang="cs-CZ" sz="16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tomtéž roce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cs-CZ" sz="1600" b="0" dirty="0" smtClean="0">
                          <a:effectLst/>
                        </a:rPr>
                        <a:t>po </a:t>
                      </a:r>
                      <a:r>
                        <a:rPr lang="cs-CZ" sz="1600" b="0" dirty="0">
                          <a:effectLst/>
                        </a:rPr>
                        <a:t>jiné předplodině, než je </a:t>
                      </a:r>
                      <a:r>
                        <a:rPr lang="cs-CZ" sz="1600" b="0" strike="noStrike" dirty="0" smtClean="0">
                          <a:effectLst/>
                        </a:rPr>
                        <a:t>obilnina</a:t>
                      </a:r>
                      <a:endParaRPr lang="cs-CZ" sz="1600" b="0" strike="noStrike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b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trike="noStrike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smtClean="0"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15**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  <a:t>  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15**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</a:t>
                      </a:r>
                      <a:endParaRPr lang="cs-CZ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>
                          <a:effectLst/>
                        </a:rPr>
                        <a:t>3. K meziplodinám, s výjimkou čistých porostů jetelovin a luskovin nebo k podpoře rozkladu slámy***, s výjimkou slámy luskovin, olejnin a jetelovin pěstovaných na semeno</a:t>
                      </a:r>
                      <a:endParaRPr lang="cs-CZ" sz="1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r>
                        <a:rPr lang="cs-CZ" sz="1800" b="1" smtClean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800" b="1" smtClean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 smtClean="0">
                          <a:solidFill>
                            <a:srgbClr val="0000FF"/>
                          </a:solidFill>
                          <a:effectLst/>
                        </a:rPr>
                        <a:t>85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smtClean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cs-CZ" sz="180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smtClean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cs-CZ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4. Pro </a:t>
                      </a:r>
                      <a:r>
                        <a:rPr lang="cs-CZ" sz="1600" b="0" strike="sngStrike" dirty="0" smtClean="0">
                          <a:effectLst/>
                        </a:rPr>
                        <a:t>následné jarní </a:t>
                      </a:r>
                      <a:r>
                        <a:rPr lang="cs-CZ" sz="1600" b="0" dirty="0" smtClean="0">
                          <a:effectLst/>
                        </a:rPr>
                        <a:t>plodiny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pěstované v příštím kalendářním roce </a:t>
                      </a:r>
                      <a:r>
                        <a:rPr lang="cs-CZ" sz="1600" b="0" dirty="0" smtClean="0">
                          <a:effectLst/>
                        </a:rPr>
                        <a:t>(použití hnojiv je možné až od 1. října)****</a:t>
                      </a:r>
                      <a:endParaRPr lang="cs-CZ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85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cs-CZ" sz="1800" strike="sng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b="0" strike="sng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mtClean="0">
                          <a:solidFill>
                            <a:schemeClr val="tx1"/>
                          </a:solidFill>
                          <a:effectLst/>
                        </a:rPr>
                        <a:t>   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  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125" y="66675"/>
            <a:ext cx="8924924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Maximální celková dávka 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celkového dusíku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v období po sklizni hlavních 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plodin v ZOD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180528" y="5528438"/>
            <a:ext cx="9324528" cy="1292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0510">
              <a:lnSpc>
                <a:spcPct val="106000"/>
              </a:lnSpc>
              <a:spcAft>
                <a:spcPts val="0"/>
              </a:spcAft>
            </a:pPr>
            <a:r>
              <a:rPr lang="cs-CZ" sz="1400" dirty="0" smtClean="0">
                <a:latin typeface="+mn-lt"/>
                <a:ea typeface="Aptos"/>
                <a:cs typeface="Times New Roman" panose="02020603050405020304" pitchFamily="18" charset="0"/>
              </a:rPr>
              <a:t>* </a:t>
            </a: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	</a:t>
            </a:r>
            <a:r>
              <a:rPr lang="cs-CZ" sz="1400" dirty="0" smtClean="0">
                <a:latin typeface="+mn-lt"/>
                <a:ea typeface="Aptos"/>
                <a:cs typeface="Times New Roman" panose="02020603050405020304" pitchFamily="18" charset="0"/>
              </a:rPr>
              <a:t>  A</a:t>
            </a: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. </a:t>
            </a:r>
            <a:r>
              <a:rPr lang="cs-CZ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maximální celková dávka dusíku v minerálních dusíkatých hnojivech, v kg </a:t>
            </a:r>
            <a:r>
              <a:rPr lang="cs-CZ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N/ha</a:t>
            </a:r>
            <a:endParaRPr lang="cs-CZ" sz="14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1400" dirty="0" smtClean="0">
                <a:latin typeface="+mn-lt"/>
                <a:ea typeface="Aptos"/>
                <a:cs typeface="Times New Roman" panose="02020603050405020304" pitchFamily="18" charset="0"/>
              </a:rPr>
              <a:t>  B</a:t>
            </a: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. </a:t>
            </a:r>
            <a:r>
              <a:rPr lang="cs-CZ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maximální celková dávka celkového dusíku ve hnojivech s rychle uvolnitelným dusíkem, v kg </a:t>
            </a:r>
            <a:r>
              <a:rPr lang="cs-CZ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N/ha</a:t>
            </a:r>
            <a:endParaRPr lang="cs-CZ" sz="14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indent="-270510">
              <a:lnSpc>
                <a:spcPct val="115000"/>
              </a:lnSpc>
              <a:spcAft>
                <a:spcPts val="0"/>
              </a:spcAft>
            </a:pP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**     v </a:t>
            </a: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případě hnojení pro cibuli ozimou a česnek ozimý je maximální dávka 40 kg N/ha </a:t>
            </a: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***   použití </a:t>
            </a: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minerálních </a:t>
            </a: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N-hnojiv </a:t>
            </a: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 podpoře rozkladu slámy je možné v případě, že bude v tomtéž roce následovat </a:t>
            </a: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  <a:b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plodina nebo meziplodina ponechaná na zemědělském pozemku minimálně do 31. </a:t>
            </a: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následujícího kalendářního </a:t>
            </a:r>
            <a:r>
              <a:rPr lang="cs-CZ" sz="1400" kern="1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endParaRPr lang="cs-CZ" sz="1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58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-36512" y="1628800"/>
            <a:ext cx="9217023" cy="49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90487" lvl="2" indent="0">
              <a:spcBef>
                <a:spcPct val="0"/>
              </a:spcBef>
              <a:spcAft>
                <a:spcPts val="500"/>
              </a:spcAft>
              <a:buNone/>
              <a:tabLst>
                <a:tab pos="361950" algn="l"/>
              </a:tabLst>
              <a:defRPr/>
            </a:pPr>
            <a:r>
              <a:rPr lang="cs-CZ" altLang="cs-CZ" sz="2000" kern="0" smtClean="0">
                <a:solidFill>
                  <a:srgbClr val="000000"/>
                </a:solidFill>
              </a:rPr>
              <a:t>****Hnojení </a:t>
            </a:r>
            <a:r>
              <a:rPr lang="cs-CZ" altLang="cs-CZ" sz="2000" kern="0">
                <a:solidFill>
                  <a:srgbClr val="000000"/>
                </a:solidFill>
              </a:rPr>
              <a:t>ve III. aplikačním pásmu v období do 31. října pro klimatické regiony </a:t>
            </a:r>
            <a:r>
              <a:rPr lang="cs-CZ" altLang="cs-CZ" sz="2000" kern="0">
                <a:solidFill>
                  <a:srgbClr val="000000"/>
                </a:solidFill>
              </a:rPr>
              <a:t>0–7 </a:t>
            </a:r>
            <a:r>
              <a:rPr lang="cs-CZ" altLang="cs-CZ" sz="2000" kern="0" smtClean="0">
                <a:solidFill>
                  <a:srgbClr val="000000"/>
                </a:solidFill>
              </a:rPr>
              <a:t/>
            </a:r>
            <a:br>
              <a:rPr lang="cs-CZ" altLang="cs-CZ" sz="2000" kern="0" smtClean="0">
                <a:solidFill>
                  <a:srgbClr val="000000"/>
                </a:solidFill>
              </a:rPr>
            </a:br>
            <a:r>
              <a:rPr lang="cs-CZ" altLang="cs-CZ" sz="2000" kern="0" smtClean="0">
                <a:solidFill>
                  <a:srgbClr val="000000"/>
                </a:solidFill>
              </a:rPr>
              <a:t>         nebo </a:t>
            </a:r>
            <a:r>
              <a:rPr lang="cs-CZ" altLang="cs-CZ" sz="2000" kern="0">
                <a:solidFill>
                  <a:srgbClr val="000000"/>
                </a:solidFill>
              </a:rPr>
              <a:t>do 15. října pro klimatické regiony 8–9 je možné s inhibitorem nitrifikace</a:t>
            </a:r>
            <a:r>
              <a:rPr lang="cs-CZ" altLang="cs-CZ" sz="2000" kern="0">
                <a:solidFill>
                  <a:srgbClr val="000000"/>
                </a:solidFill>
              </a:rPr>
              <a:t>, </a:t>
            </a:r>
            <a:r>
              <a:rPr lang="cs-CZ" altLang="cs-CZ" sz="2000" kern="0" smtClean="0">
                <a:solidFill>
                  <a:srgbClr val="000000"/>
                </a:solidFill>
              </a:rPr>
              <a:t/>
            </a:r>
            <a:br>
              <a:rPr lang="cs-CZ" altLang="cs-CZ" sz="2000" kern="0" smtClean="0">
                <a:solidFill>
                  <a:srgbClr val="000000"/>
                </a:solidFill>
              </a:rPr>
            </a:br>
            <a:r>
              <a:rPr lang="cs-CZ" altLang="cs-CZ" sz="2000" kern="0" smtClean="0">
                <a:solidFill>
                  <a:srgbClr val="000000"/>
                </a:solidFill>
              </a:rPr>
              <a:t>         a </a:t>
            </a:r>
            <a:r>
              <a:rPr lang="cs-CZ" altLang="cs-CZ" sz="2000" kern="0">
                <a:solidFill>
                  <a:srgbClr val="000000"/>
                </a:solidFill>
              </a:rPr>
              <a:t>to při použití dávkovacího zařízení pro řízenou homogenizaci a v </a:t>
            </a:r>
            <a:r>
              <a:rPr lang="cs-CZ" altLang="cs-CZ" sz="2000" kern="0">
                <a:solidFill>
                  <a:srgbClr val="000000"/>
                </a:solidFill>
              </a:rPr>
              <a:t>dávce </a:t>
            </a:r>
            <a:r>
              <a:rPr lang="cs-CZ" altLang="cs-CZ" sz="2000" kern="0" smtClean="0">
                <a:solidFill>
                  <a:srgbClr val="000000"/>
                </a:solidFill>
              </a:rPr>
              <a:t>uvedené</a:t>
            </a:r>
            <a:br>
              <a:rPr lang="cs-CZ" altLang="cs-CZ" sz="2000" kern="0" smtClean="0">
                <a:solidFill>
                  <a:srgbClr val="000000"/>
                </a:solidFill>
              </a:rPr>
            </a:br>
            <a:r>
              <a:rPr lang="cs-CZ" altLang="cs-CZ" sz="2000" kern="0" smtClean="0">
                <a:solidFill>
                  <a:srgbClr val="000000"/>
                </a:solidFill>
              </a:rPr>
              <a:t>         v </a:t>
            </a:r>
            <a:r>
              <a:rPr lang="cs-CZ" altLang="cs-CZ" sz="2000" kern="0">
                <a:solidFill>
                  <a:srgbClr val="000000"/>
                </a:solidFill>
              </a:rPr>
              <a:t>příbalovém letáku nebo na schválené etiketě; v následujícím období </a:t>
            </a:r>
            <a:r>
              <a:rPr lang="cs-CZ" altLang="cs-CZ" sz="2000" kern="0">
                <a:solidFill>
                  <a:srgbClr val="000000"/>
                </a:solidFill>
              </a:rPr>
              <a:t>do </a:t>
            </a:r>
            <a:r>
              <a:rPr lang="cs-CZ" altLang="cs-CZ" sz="2000" kern="0" smtClean="0">
                <a:solidFill>
                  <a:srgbClr val="000000"/>
                </a:solidFill>
              </a:rPr>
              <a:t>začátku</a:t>
            </a:r>
            <a:br>
              <a:rPr lang="cs-CZ" altLang="cs-CZ" sz="2000" kern="0" smtClean="0">
                <a:solidFill>
                  <a:srgbClr val="000000"/>
                </a:solidFill>
              </a:rPr>
            </a:br>
            <a:r>
              <a:rPr lang="cs-CZ" altLang="cs-CZ" sz="2000" kern="0" smtClean="0">
                <a:solidFill>
                  <a:srgbClr val="000000"/>
                </a:solidFill>
              </a:rPr>
              <a:t>         </a:t>
            </a:r>
            <a:r>
              <a:rPr lang="cs-CZ" altLang="cs-CZ" sz="2000" kern="0">
                <a:solidFill>
                  <a:srgbClr val="000000"/>
                </a:solidFill>
              </a:rPr>
              <a:t>zákazu hnojení podle § 6 je možné hnojení bez použití dávkovacího </a:t>
            </a:r>
            <a:r>
              <a:rPr lang="cs-CZ" altLang="cs-CZ" sz="2000" kern="0">
                <a:solidFill>
                  <a:srgbClr val="000000"/>
                </a:solidFill>
              </a:rPr>
              <a:t>zařízení</a:t>
            </a:r>
            <a:r>
              <a:rPr lang="cs-CZ" altLang="cs-CZ" sz="2000" kern="0" smtClean="0">
                <a:solidFill>
                  <a:srgbClr val="000000"/>
                </a:solidFill>
              </a:rPr>
              <a:t>,</a:t>
            </a:r>
            <a:br>
              <a:rPr lang="cs-CZ" altLang="cs-CZ" sz="2000" kern="0" smtClean="0">
                <a:solidFill>
                  <a:srgbClr val="000000"/>
                </a:solidFill>
              </a:rPr>
            </a:br>
            <a:r>
              <a:rPr lang="cs-CZ" altLang="cs-CZ" sz="2000" kern="0" smtClean="0">
                <a:solidFill>
                  <a:srgbClr val="000000"/>
                </a:solidFill>
              </a:rPr>
              <a:t>         </a:t>
            </a:r>
            <a:r>
              <a:rPr lang="cs-CZ" altLang="cs-CZ" sz="2000" kern="0">
                <a:solidFill>
                  <a:srgbClr val="000000"/>
                </a:solidFill>
              </a:rPr>
              <a:t>případně i bez </a:t>
            </a:r>
            <a:r>
              <a:rPr lang="cs-CZ" altLang="cs-CZ" sz="2000" kern="0">
                <a:solidFill>
                  <a:srgbClr val="000000"/>
                </a:solidFill>
              </a:rPr>
              <a:t>inhibitoru </a:t>
            </a:r>
            <a:r>
              <a:rPr lang="cs-CZ" altLang="cs-CZ" sz="2000" kern="0" smtClean="0">
                <a:solidFill>
                  <a:srgbClr val="000000"/>
                </a:solidFill>
              </a:rPr>
              <a:t>nitrifikace:</a:t>
            </a:r>
            <a:endParaRPr kumimoji="0" lang="cs-CZ" alt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lvl="4" indent="-271463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klimatické regiony 0–7:	</a:t>
            </a:r>
            <a:r>
              <a:rPr kumimoji="0" lang="cs-CZ" altLang="cs-CZ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cs-CZ" altLang="cs-CZ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 11. – </a:t>
            </a:r>
            <a:r>
              <a:rPr kumimoji="0" lang="cs-CZ" altLang="cs-CZ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29. 11.</a:t>
            </a:r>
            <a:r>
              <a:rPr kumimoji="0" lang="cs-CZ" altLang="cs-CZ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endParaRPr kumimoji="0" lang="cs-CZ" alt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lvl="4" indent="-271463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klimatické </a:t>
            </a: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regiony </a:t>
            </a:r>
            <a:r>
              <a:rPr kumimoji="0" lang="cs-CZ" alt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8–9:</a:t>
            </a: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  <a:r>
              <a:rPr kumimoji="0" lang="cs-CZ" altLang="cs-CZ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16. 10.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– </a:t>
            </a:r>
            <a:r>
              <a:rPr kumimoji="0" lang="cs-CZ" altLang="cs-CZ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14.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11.  </a:t>
            </a:r>
            <a:endParaRPr kumimoji="0" lang="cs-CZ" altLang="cs-CZ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004887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marR="0" lvl="4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»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512" y="188640"/>
            <a:ext cx="8784976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Letní a podzimní hnojení na orné půdě</a:t>
            </a:r>
            <a:endParaRPr kumimoji="0" lang="cs-CZ" altLang="cs-CZ" sz="4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7337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altLang="en-US" sz="3600" b="1" dirty="0">
                <a:latin typeface="Tw Cen MT" panose="020B0602020104020603" pitchFamily="34" charset="-18"/>
              </a:rPr>
              <a:t>Uložení tuhých statkových hnojiv </a:t>
            </a:r>
            <a:br>
              <a:rPr lang="cs-CZ" altLang="en-US" sz="3600" b="1" dirty="0">
                <a:latin typeface="Tw Cen MT" panose="020B0602020104020603" pitchFamily="34" charset="-18"/>
              </a:rPr>
            </a:br>
            <a:r>
              <a:rPr lang="cs-CZ" altLang="en-US" sz="3600" b="1" dirty="0">
                <a:latin typeface="Tw Cen MT" panose="020B0602020104020603" pitchFamily="34" charset="-18"/>
              </a:rPr>
              <a:t>na zemědělské </a:t>
            </a:r>
            <a:r>
              <a:rPr lang="cs-CZ" altLang="en-US" sz="3600" b="1" dirty="0" smtClean="0">
                <a:latin typeface="Tw Cen MT" panose="020B0602020104020603" pitchFamily="34" charset="-18"/>
              </a:rPr>
              <a:t>půdě v ZOD</a:t>
            </a:r>
            <a:endParaRPr lang="cs-CZ" altLang="cs-CZ" sz="2800" i="1" dirty="0">
              <a:latin typeface="Tw Cen MT" panose="020B0602020104020603" pitchFamily="34" charset="-18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748464" cy="53732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 smtClean="0"/>
              <a:t>V ZOD max. 12 měsíců </a:t>
            </a:r>
            <a:r>
              <a:rPr lang="cs-CZ" altLang="cs-CZ" sz="2200" b="1" dirty="0" smtClean="0"/>
              <a:t>(při meziskladování – max. 9 měsíců),</a:t>
            </a:r>
            <a:r>
              <a:rPr lang="cs-CZ" altLang="cs-CZ" sz="2200" dirty="0" smtClean="0"/>
              <a:t> opakování nejdříve po 4 letech </a:t>
            </a:r>
            <a:r>
              <a:rPr lang="cs-CZ" altLang="cs-CZ" sz="2200" b="1" dirty="0" smtClean="0"/>
              <a:t>každoročního pěstování plodin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en-US" sz="2000" b="1" dirty="0" smtClean="0"/>
              <a:t>hnůj skotu, prasat, drůbeže </a:t>
            </a:r>
            <a:r>
              <a:rPr lang="cs-CZ" altLang="en-US" sz="2000" dirty="0" smtClean="0"/>
              <a:t>může být uložen na zemědělské půdě </a:t>
            </a:r>
            <a:br>
              <a:rPr lang="cs-CZ" altLang="en-US" sz="2000" dirty="0" smtClean="0"/>
            </a:br>
            <a:r>
              <a:rPr lang="cs-CZ" altLang="en-US" sz="2000" dirty="0" smtClean="0"/>
              <a:t>až po tříměsíčním skladování na hnojišti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en-US" sz="2000" b="1" dirty="0" smtClean="0"/>
              <a:t>meziskladování se nevyžaduje</a:t>
            </a:r>
            <a:r>
              <a:rPr lang="cs-CZ" altLang="en-US" sz="2000" dirty="0" smtClean="0"/>
              <a:t> pro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 smtClean="0"/>
              <a:t>hnůj z hluboké podestýlky, který se shromažďoval ve stáji </a:t>
            </a:r>
            <a:br>
              <a:rPr lang="cs-CZ" altLang="en-US" sz="2000" dirty="0" smtClean="0"/>
            </a:br>
            <a:r>
              <a:rPr lang="cs-CZ" altLang="en-US" sz="2000" dirty="0" smtClean="0"/>
              <a:t>nejméně 3 týdny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 smtClean="0"/>
              <a:t>hnůj skotu ze stelivových provozů bez produkce močůvky, </a:t>
            </a:r>
            <a:br>
              <a:rPr lang="cs-CZ" altLang="en-US" sz="2000" dirty="0" smtClean="0"/>
            </a:br>
            <a:r>
              <a:rPr lang="cs-CZ" altLang="en-US" sz="2000" dirty="0" smtClean="0"/>
              <a:t>při průměrné denní spotřebě steliva </a:t>
            </a:r>
            <a:r>
              <a:rPr lang="cs-CZ" altLang="en-US" sz="2000" strike="sngStrike" dirty="0" smtClean="0"/>
              <a:t>nad 6 kg/DJ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na 1 </a:t>
            </a:r>
            <a:r>
              <a:rPr lang="cs-CZ" altLang="cs-CZ" sz="2000" b="1" smtClean="0">
                <a:solidFill>
                  <a:srgbClr val="0000FF"/>
                </a:solidFill>
              </a:rPr>
              <a:t>DJ </a:t>
            </a:r>
            <a:r>
              <a:rPr lang="cs-CZ" altLang="cs-CZ" sz="2000" b="1" smtClean="0">
                <a:solidFill>
                  <a:srgbClr val="0000FF"/>
                </a:solidFill>
              </a:rPr>
              <a:t>nad</a:t>
            </a:r>
            <a:endParaRPr lang="cs-CZ" altLang="cs-CZ" sz="2000" b="1" dirty="0" smtClean="0">
              <a:solidFill>
                <a:srgbClr val="C00000"/>
              </a:solidFill>
            </a:endParaRP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 smtClean="0">
                <a:solidFill>
                  <a:srgbClr val="0000FF"/>
                </a:solidFill>
              </a:rPr>
              <a:t>4 </a:t>
            </a:r>
            <a:r>
              <a:rPr lang="cs-CZ" altLang="cs-CZ" b="1" dirty="0">
                <a:solidFill>
                  <a:srgbClr val="0000FF"/>
                </a:solidFill>
              </a:rPr>
              <a:t>kg slámy nebo sušeného separátu kejdy </a:t>
            </a:r>
            <a:r>
              <a:rPr lang="cs-CZ" altLang="cs-CZ" b="1" dirty="0" smtClean="0">
                <a:solidFill>
                  <a:srgbClr val="0000FF"/>
                </a:solidFill>
              </a:rPr>
              <a:t>či </a:t>
            </a:r>
            <a:r>
              <a:rPr lang="cs-CZ" altLang="cs-CZ" b="1" dirty="0" err="1">
                <a:solidFill>
                  <a:srgbClr val="0000FF"/>
                </a:solidFill>
              </a:rPr>
              <a:t>digestátu</a:t>
            </a:r>
            <a:endParaRPr lang="cs-CZ" altLang="cs-CZ" i="1" dirty="0" smtClean="0">
              <a:solidFill>
                <a:srgbClr val="0000FF"/>
              </a:solidFill>
            </a:endParaRP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 smtClean="0">
                <a:solidFill>
                  <a:srgbClr val="0000FF"/>
                </a:solidFill>
              </a:rPr>
              <a:t>6 </a:t>
            </a:r>
            <a:r>
              <a:rPr lang="cs-CZ" altLang="cs-CZ" b="1" dirty="0">
                <a:solidFill>
                  <a:srgbClr val="0000FF"/>
                </a:solidFill>
              </a:rPr>
              <a:t>kg dřevních pilin </a:t>
            </a:r>
            <a:r>
              <a:rPr lang="cs-CZ" altLang="cs-CZ" b="1" dirty="0" smtClean="0">
                <a:solidFill>
                  <a:srgbClr val="0000FF"/>
                </a:solidFill>
              </a:rPr>
              <a:t>nebo</a:t>
            </a: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 smtClean="0">
                <a:solidFill>
                  <a:srgbClr val="0000FF"/>
                </a:solidFill>
              </a:rPr>
              <a:t>11 </a:t>
            </a:r>
            <a:r>
              <a:rPr lang="cs-CZ" altLang="cs-CZ" b="1" dirty="0">
                <a:solidFill>
                  <a:srgbClr val="0000FF"/>
                </a:solidFill>
              </a:rPr>
              <a:t>kg </a:t>
            </a:r>
            <a:r>
              <a:rPr lang="cs-CZ" altLang="cs-CZ" b="1" dirty="0" smtClean="0">
                <a:solidFill>
                  <a:srgbClr val="0000FF"/>
                </a:solidFill>
              </a:rPr>
              <a:t>nesušeného separátu </a:t>
            </a:r>
            <a:r>
              <a:rPr lang="cs-CZ" altLang="cs-CZ" b="1" dirty="0">
                <a:solidFill>
                  <a:srgbClr val="0000FF"/>
                </a:solidFill>
              </a:rPr>
              <a:t>kejdy či </a:t>
            </a:r>
            <a:r>
              <a:rPr lang="cs-CZ" altLang="cs-CZ" b="1" dirty="0" err="1" smtClean="0">
                <a:solidFill>
                  <a:srgbClr val="0000FF"/>
                </a:solidFill>
              </a:rPr>
              <a:t>digestátu</a:t>
            </a:r>
            <a:r>
              <a:rPr lang="cs-CZ" altLang="cs-CZ" b="1" dirty="0" smtClean="0">
                <a:solidFill>
                  <a:srgbClr val="0000FF"/>
                </a:solidFill>
              </a:rPr>
              <a:t> 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cs-CZ" altLang="en-US" sz="2000" dirty="0">
                <a:solidFill>
                  <a:srgbClr val="C00000"/>
                </a:solidFill>
              </a:rPr>
              <a:t> </a:t>
            </a:r>
            <a:r>
              <a:rPr lang="cs-CZ" altLang="en-US" sz="2000" dirty="0" smtClean="0">
                <a:solidFill>
                  <a:srgbClr val="C00000"/>
                </a:solidFill>
              </a:rPr>
              <a:t>  </a:t>
            </a:r>
            <a:r>
              <a:rPr lang="cs-CZ" altLang="en-US" sz="2000" dirty="0" smtClean="0"/>
              <a:t>(nebo jeho následném doplnění)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 smtClean="0"/>
              <a:t>statková hnojiva od jiných druhů zvířat (koně, ovce, </a:t>
            </a:r>
            <a:r>
              <a:rPr lang="cs-CZ" altLang="en-US" sz="2000" smtClean="0"/>
              <a:t>kozy)</a:t>
            </a:r>
            <a:endParaRPr lang="cs-CZ" altLang="en-US" sz="2000" dirty="0" smtClean="0"/>
          </a:p>
          <a:p>
            <a:pPr lvl="2" eaLnBrk="1" hangingPunct="1">
              <a:spcBef>
                <a:spcPct val="0"/>
              </a:spcBef>
            </a:pP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219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928992" cy="108086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2800" b="1" dirty="0" smtClean="0">
                <a:latin typeface="Tw Cen MT" panose="020B0602020104020603" pitchFamily="34" charset="-18"/>
              </a:rPr>
              <a:t>Výběr míst vhodných k uložení statkových hnojiv,</a:t>
            </a:r>
            <a:br>
              <a:rPr lang="cs-CZ" altLang="cs-CZ" sz="2800" b="1" dirty="0" smtClean="0">
                <a:latin typeface="Tw Cen MT" panose="020B0602020104020603" pitchFamily="34" charset="-18"/>
              </a:rPr>
            </a:br>
            <a:r>
              <a:rPr lang="cs-CZ" sz="2800" b="1" dirty="0" smtClean="0">
                <a:latin typeface="Tw Cen MT" panose="020B0602020104020603" pitchFamily="34" charset="-18"/>
              </a:rPr>
              <a:t>kompostu </a:t>
            </a:r>
            <a:r>
              <a:rPr lang="cs-CZ" sz="2800" b="1" dirty="0">
                <a:latin typeface="Tw Cen MT" panose="020B0602020104020603" pitchFamily="34" charset="-18"/>
              </a:rPr>
              <a:t>a </a:t>
            </a:r>
            <a:r>
              <a:rPr lang="cs-CZ" sz="2800" b="1" dirty="0" smtClean="0">
                <a:latin typeface="Tw Cen MT" panose="020B0602020104020603" pitchFamily="34" charset="-18"/>
              </a:rPr>
              <a:t>separátu </a:t>
            </a:r>
            <a:r>
              <a:rPr lang="cs-CZ" sz="2800" b="1" dirty="0" err="1" smtClean="0">
                <a:latin typeface="Tw Cen MT" panose="020B0602020104020603" pitchFamily="34" charset="-18"/>
              </a:rPr>
              <a:t>digestátu</a:t>
            </a:r>
            <a:r>
              <a:rPr lang="cs-CZ" sz="2800" b="1" dirty="0" smtClean="0">
                <a:latin typeface="Tw Cen MT" panose="020B0602020104020603" pitchFamily="34" charset="-18"/>
              </a:rPr>
              <a:t> na </a:t>
            </a:r>
            <a:r>
              <a:rPr lang="cs-CZ" sz="2800" b="1" dirty="0" err="1" smtClean="0">
                <a:latin typeface="Tw Cen MT" panose="020B0602020104020603" pitchFamily="34" charset="-18"/>
              </a:rPr>
              <a:t>z.p</a:t>
            </a:r>
            <a:r>
              <a:rPr lang="cs-CZ" sz="2800" b="1" dirty="0" smtClean="0">
                <a:latin typeface="Tw Cen MT" panose="020B0602020104020603" pitchFamily="34" charset="-18"/>
              </a:rPr>
              <a:t>. v ZOD</a:t>
            </a:r>
            <a:endParaRPr lang="cs-CZ" altLang="cs-CZ" sz="2800" i="1" dirty="0" smtClean="0">
              <a:latin typeface="Tw Cen MT" panose="020B0602020104020603" pitchFamily="34" charset="-18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0331" y="1304391"/>
            <a:ext cx="8928100" cy="5257329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Dostatečná vzdálenost od útvarů povrchových vod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(min. 50 m, min. 100 m při sklonitosti pozemku nad 5°, </a:t>
            </a:r>
            <a:br>
              <a:rPr lang="cs-CZ" altLang="cs-CZ" sz="2000" dirty="0" smtClean="0"/>
            </a:br>
            <a:r>
              <a:rPr lang="cs-CZ" altLang="cs-CZ" sz="2000" dirty="0" smtClean="0"/>
              <a:t>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minimálně </a:t>
            </a:r>
            <a:r>
              <a:rPr lang="cs-CZ" altLang="cs-CZ" sz="2000" b="1" dirty="0">
                <a:solidFill>
                  <a:srgbClr val="0000FF"/>
                </a:solidFill>
              </a:rPr>
              <a:t>100 m od hranice ochranného pásma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vodního </a:t>
            </a:r>
            <a:r>
              <a:rPr lang="cs-CZ" altLang="cs-CZ" sz="2000" b="1" smtClean="0">
                <a:solidFill>
                  <a:srgbClr val="0000FF"/>
                </a:solidFill>
              </a:rPr>
              <a:t>zdroje </a:t>
            </a:r>
            <a:r>
              <a:rPr lang="cs-CZ" altLang="cs-CZ" sz="2000" b="1" smtClean="0">
                <a:solidFill>
                  <a:srgbClr val="0000FF"/>
                </a:solidFill>
              </a:rPr>
              <a:t>I. </a:t>
            </a:r>
            <a:r>
              <a:rPr lang="cs-CZ" altLang="cs-CZ" sz="2000" b="1" dirty="0">
                <a:solidFill>
                  <a:srgbClr val="0000FF"/>
                </a:solidFill>
              </a:rPr>
              <a:t>stupně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400" b="1" dirty="0" smtClean="0"/>
              <a:t>Mimo půdy meliorované, erozně ohrožené, písčité, 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s velmi propustným podložím nebo zamokřené </a:t>
            </a:r>
            <a:r>
              <a:rPr lang="cs-CZ" altLang="cs-CZ" sz="2000" i="1" dirty="0" smtClean="0"/>
              <a:t>(mapa v LPIS)</a:t>
            </a:r>
          </a:p>
          <a:p>
            <a:pPr eaLnBrk="1" hangingPunct="1"/>
            <a:r>
              <a:rPr lang="cs-CZ" altLang="cs-CZ" sz="2400" b="1" dirty="0" smtClean="0"/>
              <a:t>Řádné ošetřování skládky </a:t>
            </a:r>
            <a:r>
              <a:rPr lang="cs-CZ" altLang="cs-CZ" sz="2000" dirty="0" smtClean="0"/>
              <a:t>(netýká se kompostu): </a:t>
            </a:r>
          </a:p>
          <a:p>
            <a:pPr lvl="1" eaLnBrk="1" hangingPunct="1"/>
            <a:r>
              <a:rPr lang="cs-CZ" altLang="cs-CZ" sz="2000" dirty="0" smtClean="0"/>
              <a:t>zabránění přítoku povrchové vody </a:t>
            </a:r>
          </a:p>
          <a:p>
            <a:pPr marL="457200" lvl="1" indent="0" eaLnBrk="1" hangingPunct="1">
              <a:buNone/>
            </a:pPr>
            <a:r>
              <a:rPr lang="cs-CZ" altLang="cs-CZ" sz="2000" dirty="0" smtClean="0"/>
              <a:t>a odtoku hnojůvky </a:t>
            </a:r>
            <a:r>
              <a:rPr lang="cs-CZ" altLang="cs-CZ" sz="2000" i="1" dirty="0" smtClean="0"/>
              <a:t>(záchytné brázdy, </a:t>
            </a:r>
          </a:p>
          <a:p>
            <a:pPr marL="457200" lvl="1" indent="0" eaLnBrk="1" hangingPunct="1">
              <a:buNone/>
            </a:pPr>
            <a:r>
              <a:rPr lang="cs-CZ" altLang="cs-CZ" sz="2000" i="1" dirty="0" smtClean="0"/>
              <a:t>přihrnutí zeminy, přidání slámy apod.)</a:t>
            </a:r>
          </a:p>
          <a:p>
            <a:pPr lvl="1" eaLnBrk="1" hangingPunct="1"/>
            <a:r>
              <a:rPr lang="cs-CZ" altLang="cs-CZ" sz="2000" dirty="0" smtClean="0"/>
              <a:t>péče o celkový vzhled skládky </a:t>
            </a:r>
          </a:p>
          <a:p>
            <a:pPr marL="457200" lvl="1" indent="0" eaLnBrk="1" hangingPunct="1">
              <a:buNone/>
            </a:pPr>
            <a:r>
              <a:rPr lang="cs-CZ" altLang="cs-CZ" sz="2000" dirty="0" smtClean="0"/>
              <a:t>statkových hnojiv (minimální výše 1,7 m, </a:t>
            </a:r>
          </a:p>
          <a:p>
            <a:pPr marL="457200" lvl="1" indent="0" eaLnBrk="1" hangingPunct="1">
              <a:buNone/>
            </a:pPr>
            <a:r>
              <a:rPr lang="cs-CZ" altLang="cs-CZ" sz="2000" dirty="0" smtClean="0"/>
              <a:t>max. šířka 20 m, orientace delší stranou</a:t>
            </a:r>
          </a:p>
          <a:p>
            <a:pPr marL="457200" lvl="1" indent="0" eaLnBrk="1" hangingPunct="1">
              <a:buNone/>
            </a:pPr>
            <a:r>
              <a:rPr lang="cs-CZ" altLang="cs-CZ" sz="2000" dirty="0" smtClean="0"/>
              <a:t>po spádnici) </a:t>
            </a:r>
            <a:endParaRPr lang="cs-CZ" altLang="cs-CZ" sz="2000" b="1" dirty="0" smtClean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96" y="3645024"/>
            <a:ext cx="408120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2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en-US" sz="3600" b="1" dirty="0" smtClean="0">
                <a:solidFill>
                  <a:schemeClr val="tx1"/>
                </a:solidFill>
              </a:rPr>
              <a:t>Střídání plodin</a:t>
            </a:r>
            <a:endParaRPr lang="cs-CZ" altLang="cs-CZ" sz="3600" b="1" dirty="0" smtClean="0">
              <a:solidFill>
                <a:schemeClr val="tx1"/>
              </a:solidFill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57787"/>
          </a:xfrm>
        </p:spPr>
        <p:txBody>
          <a:bodyPr/>
          <a:lstStyle/>
          <a:p>
            <a:pPr marL="360363" indent="-360363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Kukuřici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třetím aplikačním pásmu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pěstovat více než 2 roky po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sobě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1038" lvl="1" indent="-360363"/>
            <a:r>
              <a:rPr lang="cs-CZ" altLang="cs-CZ" sz="19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uvedený </a:t>
            </a:r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požadavek se vztahuje i na zemědělské pozemky, bez ohledu na jejich zařazení do aplikačního pásma, jejichž jakákoliv část se nachází ve vzdálenosti menší než 100 m od hranice ochranného pásma vodního </a:t>
            </a:r>
            <a:r>
              <a:rPr lang="cs-CZ" altLang="cs-CZ" sz="19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</a:t>
            </a:r>
            <a:r>
              <a:rPr lang="cs-CZ" altLang="cs-CZ" sz="19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cs-CZ" altLang="cs-CZ" sz="19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stupně</a:t>
            </a:r>
            <a:endParaRPr lang="cs-CZ" altLang="cs-CZ" sz="19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1038" lvl="1" indent="-360363"/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19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odmínka přerušení sledu kukuřice je </a:t>
            </a:r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splněna i zařazením meziplodiny zaseté nejpozději </a:t>
            </a:r>
            <a:r>
              <a:rPr lang="cs-CZ" altLang="cs-CZ" sz="19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 9. a ponechané na pozemku až do následujícího roku, do zahájení předseťové přípravy pro </a:t>
            </a:r>
            <a:r>
              <a:rPr lang="cs-CZ" altLang="cs-CZ" sz="19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pěstování následující kukuřice</a:t>
            </a:r>
            <a:endParaRPr lang="cs-CZ" altLang="cs-CZ" sz="19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1038" lvl="1" indent="-360363"/>
            <a:r>
              <a:rPr lang="cs-CZ" altLang="cs-CZ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vztahuje </a:t>
            </a:r>
            <a:r>
              <a:rPr lang="cs-CZ" alt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se i na kukuřici ve </a:t>
            </a:r>
            <a:r>
              <a:rPr lang="cs-CZ" altLang="cs-CZ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směsích </a:t>
            </a:r>
          </a:p>
          <a:p>
            <a:pPr marL="681038" lvl="1" indent="-360363"/>
            <a:r>
              <a:rPr lang="cs-CZ" altLang="cs-CZ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tolerance </a:t>
            </a:r>
            <a:r>
              <a:rPr lang="cs-CZ" alt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cs-CZ" altLang="cs-CZ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překryvu</a:t>
            </a:r>
            <a:endParaRPr lang="cs-CZ" altLang="cs-CZ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36036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2489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395536" y="1295828"/>
            <a:ext cx="8755120" cy="54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 </a:t>
            </a: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důvodů ochrany půdy před erozí a vod před znečištěním se nesmí pěstovat kukuřice, brambory, </a:t>
            </a: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řep</a:t>
            </a:r>
            <a:r>
              <a:rPr lang="cs-CZ" kern="0" smtClean="0">
                <a:solidFill>
                  <a:srgbClr val="000000"/>
                </a:solidFill>
                <a:latin typeface="Calibri"/>
              </a:rPr>
              <a:t>a </a:t>
            </a: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cukrová, </a:t>
            </a: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řepa krmná, bob polní, sója, slunečnice nebo čirok na zemědělských pozemcích se sklonitostí převyšující 7 stupňů, jejichž jakákoliv část se nachází ve vzdálenosti menší než 25 m od útvaru povrchových vod </a:t>
            </a: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nebo od hranice ochranného pásma vodního zdroje </a:t>
            </a:r>
            <a:r>
              <a:rPr kumimoji="0" 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I. </a:t>
            </a: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stupně</a:t>
            </a:r>
            <a:r>
              <a:rPr kumimoji="0" lang="cs-CZ" sz="24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07504" y="188641"/>
            <a:ext cx="8928992" cy="936104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Hospodaření na svažitých pozemcích </a:t>
            </a:r>
          </a:p>
        </p:txBody>
      </p:sp>
    </p:spTree>
    <p:extLst>
      <p:ext uri="{BB962C8B-B14F-4D97-AF65-F5344CB8AC3E}">
        <p14:creationId xmlns:p14="http://schemas.microsoft.com/office/powerpoint/2010/main" val="365143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Bilance dusíku ve zranitelných oblastech</a:t>
            </a:r>
            <a:endParaRPr kumimoji="0" lang="cs-CZ" altLang="cs-CZ" sz="3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107950" y="1268760"/>
            <a:ext cx="903378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Spotřeba hnojiv: 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 hospodářský rok (1. 7. – 30. 6.)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Plochy, sklizně: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kalendářní rok (ve kterém hospodářský rok končí)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Povinnost výpočtu bilance N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(nově do konce 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února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), a to jen pro obchodní závody nad 30 ha orné půdy</a:t>
            </a:r>
            <a:endParaRPr kumimoji="0" lang="cs-CZ" altLang="cs-CZ" sz="2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 bilančního přebytku dusíku je 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 kg N/ha </a:t>
            </a:r>
            <a:r>
              <a:rPr kumimoji="0" lang="cs-CZ" altLang="cs-CZ" sz="2200" b="1" i="0" u="none" strike="sng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z.p.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orné půdy </a:t>
            </a:r>
            <a:r>
              <a:rPr kumimoji="0" lang="cs-CZ" altLang="cs-CZ" sz="2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závodu</a:t>
            </a: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b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průměru </a:t>
            </a:r>
            <a:r>
              <a:rPr kumimoji="0" lang="cs-CZ" altLang="cs-CZ" sz="22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(nikoliv v součtu) </a:t>
            </a:r>
            <a:r>
              <a:rPr kumimoji="0" lang="cs-CZ" altLang="cs-CZ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tří po sobě následujících hospodářských let</a:t>
            </a:r>
            <a:r>
              <a:rPr kumimoji="0" lang="cs-CZ" altLang="cs-CZ" sz="22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61950" lvl="2" indent="-271463"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cs-CZ" altLang="cs-CZ" sz="2200" kern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roční přívod dusíku symbiotickou fixací vzdušného dusíku u plodin vázajících vzdušný dusík </a:t>
            </a:r>
            <a:r>
              <a:rPr lang="cs-CZ" altLang="cs-CZ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pěstovaných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hlavní plodina, a to ve </a:t>
            </a:r>
            <a:r>
              <a:rPr lang="cs-CZ" altLang="cs-CZ" sz="2200" kern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výši </a:t>
            </a:r>
            <a:r>
              <a:rPr lang="cs-CZ" altLang="cs-CZ" sz="2200" b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 N/ha jetele nebo vojtěšky</a:t>
            </a:r>
            <a:r>
              <a:rPr lang="cs-CZ" altLang="cs-CZ" sz="2200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200" b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 N/ha hrachu, bobu a sóji pěstovaných na semeno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80 kg N/ha ostatních plodin vázajících vzdušný dusík nebo směsí plodin vázajících vzdušný dusík s jinými </a:t>
            </a:r>
            <a:r>
              <a:rPr lang="cs-CZ" altLang="cs-CZ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plodinami</a:t>
            </a: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2" indent="-271463"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cs-CZ" altLang="cs-CZ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Odběr živin </a:t>
            </a:r>
            <a:r>
              <a:rPr lang="cs-CZ" altLang="cs-CZ" sz="2200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přílohy č. 6 k vyhlášce č. 377/2013 Sb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200" i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(tabulka </a:t>
            </a:r>
            <a:r>
              <a:rPr lang="cs-CZ" altLang="cs-CZ" sz="2200" i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</a:t>
            </a: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cs-CZ" altLang="cs-CZ" sz="2200" i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200" i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200" i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příl. </a:t>
            </a:r>
            <a:r>
              <a:rPr lang="cs-CZ" altLang="cs-CZ" sz="2200" i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cs-CZ" altLang="cs-CZ" sz="2200" i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 k nařízení vlády č. 262/2012 Sb. zrušena, jako nyní již duplicitní)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78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588" y="1268760"/>
            <a:ext cx="9142412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 smtClean="0">
                <a:latin typeface="+mj-lt"/>
              </a:rPr>
              <a:t>Opatření akčního programu NS </a:t>
            </a:r>
            <a:r>
              <a:rPr lang="cs-CZ" altLang="cs-CZ" sz="2400" dirty="0">
                <a:latin typeface="+mj-lt"/>
              </a:rPr>
              <a:t>(</a:t>
            </a:r>
            <a:r>
              <a:rPr lang="cs-CZ" altLang="cs-CZ" sz="2400" dirty="0">
                <a:latin typeface="+mj-lt"/>
              </a:rPr>
              <a:t>cca 20 bodů</a:t>
            </a:r>
            <a:r>
              <a:rPr lang="cs-CZ" altLang="cs-CZ" sz="2400" dirty="0">
                <a:latin typeface="+mj-lt"/>
              </a:rPr>
              <a:t>) </a:t>
            </a:r>
            <a:r>
              <a:rPr lang="cs-CZ" altLang="cs-CZ" sz="2400" b="1" dirty="0">
                <a:latin typeface="+mj-lt"/>
              </a:rPr>
              <a:t>– platí </a:t>
            </a:r>
            <a:r>
              <a:rPr lang="cs-CZ" altLang="cs-CZ" sz="2400" b="1" dirty="0" smtClean="0">
                <a:latin typeface="+mj-lt"/>
              </a:rPr>
              <a:t>jen v </a:t>
            </a:r>
            <a:r>
              <a:rPr lang="cs-CZ" altLang="cs-CZ" sz="2400" b="1" dirty="0">
                <a:latin typeface="+mj-lt"/>
              </a:rPr>
              <a:t>ZOD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>
                <a:latin typeface="+mj-lt"/>
              </a:rPr>
              <a:t>•	období zákazu hnojení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>
                <a:latin typeface="+mj-lt"/>
              </a:rPr>
              <a:t>•</a:t>
            </a:r>
            <a:r>
              <a:rPr lang="cs-CZ" altLang="cs-CZ" sz="2400" dirty="0">
                <a:latin typeface="+mj-lt"/>
              </a:rPr>
              <a:t>	limity přívodu dusíku k plodinám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hnojení v letním a podzimním období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hnojení trvalých travních porostů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zákaz hnojení za nepříznivých podmínek </a:t>
            </a:r>
            <a:r>
              <a:rPr lang="cs-CZ" altLang="cs-CZ" sz="1900" dirty="0">
                <a:latin typeface="+mj-lt"/>
              </a:rPr>
              <a:t>(zamokření, sníh, </a:t>
            </a:r>
            <a:r>
              <a:rPr lang="cs-CZ" altLang="cs-CZ" sz="1900" dirty="0" smtClean="0">
                <a:latin typeface="+mj-lt"/>
              </a:rPr>
              <a:t>promrznutí) </a:t>
            </a:r>
            <a:endParaRPr lang="cs-CZ" altLang="cs-CZ" sz="1900" dirty="0">
              <a:latin typeface="+mj-lt"/>
            </a:endParaRP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požadavek na rovnoměrné hnojení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>
                <a:latin typeface="+mj-lt"/>
              </a:rPr>
              <a:t>•</a:t>
            </a:r>
            <a:r>
              <a:rPr lang="cs-CZ" altLang="cs-CZ" sz="2400" dirty="0">
                <a:latin typeface="+mj-lt"/>
              </a:rPr>
              <a:t>	střídání plodin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hospodaření na svazích </a:t>
            </a:r>
            <a:r>
              <a:rPr lang="cs-CZ" altLang="cs-CZ" sz="2000" dirty="0">
                <a:latin typeface="+mj-lt"/>
              </a:rPr>
              <a:t>(hnojení, erozně nebezpečné plodiny</a:t>
            </a:r>
            <a:r>
              <a:rPr lang="cs-CZ" altLang="cs-CZ" sz="2000" dirty="0" smtClean="0">
                <a:latin typeface="+mj-lt"/>
              </a:rPr>
              <a:t>)</a:t>
            </a:r>
            <a:endParaRPr lang="cs-CZ" altLang="cs-CZ" sz="2000" dirty="0">
              <a:latin typeface="+mj-lt"/>
            </a:endParaRP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hospodaření na pozemcích u vody </a:t>
            </a:r>
            <a:r>
              <a:rPr lang="cs-CZ" altLang="cs-CZ" sz="2000" dirty="0">
                <a:latin typeface="+mj-lt"/>
              </a:rPr>
              <a:t>(ochranné pásy 3 nebo 25 m)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</a:t>
            </a:r>
            <a:r>
              <a:rPr lang="cs-CZ" altLang="cs-CZ" sz="2400" dirty="0" smtClean="0">
                <a:latin typeface="+mj-lt"/>
              </a:rPr>
              <a:t>uložení </a:t>
            </a:r>
            <a:r>
              <a:rPr lang="cs-CZ" altLang="cs-CZ" sz="2400" dirty="0">
                <a:latin typeface="+mj-lt"/>
              </a:rPr>
              <a:t>hnoje, kompostu, separátu  </a:t>
            </a:r>
            <a:r>
              <a:rPr lang="cs-CZ" altLang="cs-CZ" sz="2400" dirty="0" smtClean="0">
                <a:latin typeface="+mj-lt"/>
              </a:rPr>
              <a:t>apod. na zemědělské půdě</a:t>
            </a:r>
            <a:endParaRPr lang="cs-CZ" altLang="cs-CZ" sz="2400" dirty="0">
              <a:latin typeface="+mj-lt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cs-CZ" altLang="cs-CZ" sz="2400" dirty="0" smtClean="0">
              <a:latin typeface="Tw Cen MT" panose="020B0602020104020603" pitchFamily="34" charset="-18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dirty="0">
                <a:latin typeface="Tw Cen MT" panose="020B0602020104020603" pitchFamily="34" charset="-18"/>
              </a:rPr>
              <a:t>	</a:t>
            </a:r>
            <a:r>
              <a:rPr lang="cs-CZ" altLang="cs-CZ" sz="2400" dirty="0" smtClean="0">
                <a:latin typeface="Tw Cen MT" panose="020B0602020104020603" pitchFamily="34" charset="-18"/>
              </a:rPr>
              <a:t>						</a:t>
            </a:r>
            <a:endParaRPr lang="cs-CZ" altLang="cs-CZ" sz="2400" b="1" dirty="0" smtClean="0">
              <a:latin typeface="Tw Cen MT" panose="020B0602020104020603" pitchFamily="34" charset="-18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 smtClean="0">
                <a:latin typeface="Tw Cen MT" panose="020B0602020104020603" pitchFamily="34" charset="-18"/>
              </a:rPr>
              <a:t>		</a:t>
            </a:r>
            <a:endParaRPr lang="cs-CZ" alt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Přímá působnost nařízení vlády č. 262/2012 Sb.</a:t>
            </a:r>
            <a:endParaRPr kumimoji="0" lang="cs-CZ" alt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55976" y="5949280"/>
            <a:ext cx="4461324" cy="43204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vztahuje se jen na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pozemky v ZOD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0" y="1093690"/>
            <a:ext cx="9145588" cy="576430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 smtClean="0"/>
              <a:t>Opatření akčního programu NS </a:t>
            </a:r>
            <a:r>
              <a:rPr lang="cs-CZ" altLang="cs-CZ" sz="2400" dirty="0"/>
              <a:t>(cca 20 bodů</a:t>
            </a:r>
            <a:r>
              <a:rPr lang="cs-CZ" altLang="cs-CZ" sz="2400" dirty="0"/>
              <a:t>) </a:t>
            </a:r>
            <a:r>
              <a:rPr lang="cs-CZ" altLang="cs-CZ" sz="2400" b="1" dirty="0"/>
              <a:t>– platí jen v ZOD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/>
              <a:t>•	období zákazu hnojení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/>
              <a:t>•</a:t>
            </a:r>
            <a:r>
              <a:rPr lang="cs-CZ" altLang="cs-CZ" sz="2400" dirty="0"/>
              <a:t>	limity přívodu dusíku k plodinám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hnojení v letním a podzimním období 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hnojení trvalých travních porostů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zákaz hnojení za nepříznivých podmínek </a:t>
            </a:r>
            <a:r>
              <a:rPr lang="cs-CZ" altLang="cs-CZ" sz="1900" dirty="0"/>
              <a:t>(zamokření, sníh, </a:t>
            </a:r>
            <a:r>
              <a:rPr lang="cs-CZ" altLang="cs-CZ" sz="1900" dirty="0" smtClean="0"/>
              <a:t>promrznutí) </a:t>
            </a:r>
            <a:endParaRPr lang="cs-CZ" altLang="cs-CZ" sz="1900" dirty="0"/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požadavek na rovnoměrné </a:t>
            </a:r>
            <a:r>
              <a:rPr lang="cs-CZ" altLang="cs-CZ" sz="2400" dirty="0" smtClean="0"/>
              <a:t>hnojení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/>
              <a:t>•</a:t>
            </a:r>
            <a:r>
              <a:rPr lang="cs-CZ" altLang="cs-CZ" sz="2400" dirty="0"/>
              <a:t>	střídání plodin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dirty="0" smtClean="0"/>
              <a:t>hospodaření </a:t>
            </a:r>
            <a:r>
              <a:rPr lang="cs-CZ" altLang="cs-CZ" sz="2400" dirty="0"/>
              <a:t>na </a:t>
            </a:r>
            <a:r>
              <a:rPr lang="cs-CZ" altLang="cs-CZ" sz="2400" dirty="0" smtClean="0"/>
              <a:t>svazích </a:t>
            </a:r>
            <a:r>
              <a:rPr lang="cs-CZ" altLang="cs-CZ" sz="2000" dirty="0" smtClean="0"/>
              <a:t>(hnojení, erozně nebezpečné plodiny)</a:t>
            </a:r>
            <a:endParaRPr lang="cs-CZ" altLang="cs-CZ" sz="2000" dirty="0"/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hospodaření na pozemcích u vody </a:t>
            </a:r>
            <a:r>
              <a:rPr lang="cs-CZ" altLang="cs-CZ" sz="2000" dirty="0"/>
              <a:t>(ochranné pásy 3 nebo 25 m) </a:t>
            </a:r>
            <a:endParaRPr lang="cs-CZ" altLang="cs-CZ" sz="2400" dirty="0"/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uložení </a:t>
            </a:r>
            <a:r>
              <a:rPr lang="cs-CZ" altLang="cs-CZ" sz="2400" dirty="0" smtClean="0"/>
              <a:t>hnoje, kompostu, separátu </a:t>
            </a:r>
            <a:r>
              <a:rPr lang="cs-CZ" altLang="cs-CZ" sz="2400" dirty="0"/>
              <a:t>apod. na zemědělské </a:t>
            </a:r>
            <a:r>
              <a:rPr lang="cs-CZ" altLang="cs-CZ" sz="2400" dirty="0" smtClean="0"/>
              <a:t>půdě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/>
              <a:t>•	</a:t>
            </a:r>
            <a:r>
              <a:rPr lang="cs-CZ" altLang="cs-CZ" sz="2400" b="1" dirty="0" smtClean="0"/>
              <a:t>skladování statkových hnojiv </a:t>
            </a:r>
            <a:r>
              <a:rPr lang="cs-CZ" altLang="cs-CZ" sz="1900" b="1" dirty="0" smtClean="0"/>
              <a:t>(kapacita na 6měs. produkci, stav skladů)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/>
              <a:t>•	</a:t>
            </a:r>
            <a:r>
              <a:rPr lang="cs-CZ" altLang="cs-CZ" sz="2400" b="1" dirty="0" smtClean="0"/>
              <a:t>omezené používání dusíku organického původu </a:t>
            </a:r>
            <a:r>
              <a:rPr lang="cs-CZ" altLang="cs-CZ" sz="2000" b="1" dirty="0" smtClean="0"/>
              <a:t>(170 kg N/ha)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 smtClean="0"/>
              <a:t>•</a:t>
            </a:r>
            <a:r>
              <a:rPr lang="cs-CZ" altLang="cs-CZ" sz="2400" dirty="0"/>
              <a:t>	</a:t>
            </a:r>
            <a:r>
              <a:rPr lang="cs-CZ" altLang="cs-CZ" sz="2400" b="1" dirty="0" smtClean="0"/>
              <a:t>bilance dusíku      </a:t>
            </a:r>
            <a:r>
              <a:rPr lang="cs-CZ" altLang="cs-CZ" sz="2400" b="1" dirty="0" smtClean="0">
                <a:latin typeface="Tw Cen MT" panose="020B0602020104020603" pitchFamily="34" charset="-18"/>
              </a:rPr>
              <a:t>		            </a:t>
            </a:r>
            <a:r>
              <a:rPr lang="cs-CZ" altLang="cs-CZ" sz="2400" b="1" i="1" dirty="0" smtClean="0"/>
              <a:t>vztahuje se na celý závod</a:t>
            </a:r>
            <a:endParaRPr lang="cs-CZ" altLang="cs-CZ" b="1" i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Přímá působnost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nařízení vlády č. 262/2012 Sb.</a:t>
            </a:r>
            <a:endParaRPr kumimoji="0" lang="cs-CZ" alt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510185" y="6374671"/>
            <a:ext cx="3382295" cy="398873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539552" y="5589240"/>
            <a:ext cx="8352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42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98279" y="1106488"/>
            <a:ext cx="9036050" cy="566124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 smtClean="0"/>
              <a:t>Podmíněnost (PPH, DZES) </a:t>
            </a:r>
            <a:r>
              <a:rPr lang="cs-CZ" altLang="cs-CZ" sz="2400" dirty="0" smtClean="0"/>
              <a:t>– NV č. 73/2023 Sb. (příloha č. 6 a § 7)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 smtClean="0"/>
              <a:t>vybrané požadavky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(8 bodů) </a:t>
            </a:r>
            <a:r>
              <a:rPr lang="cs-CZ" altLang="cs-CZ" sz="2400" dirty="0" smtClean="0"/>
              <a:t>= povinné požadavky na hospodaření </a:t>
            </a:r>
            <a:r>
              <a:rPr lang="cs-CZ" altLang="cs-CZ" sz="2400" b="1" dirty="0" smtClean="0"/>
              <a:t>PPH 2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jen ve zranitelných oblastech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ochranný pás u vody</a:t>
            </a:r>
            <a:r>
              <a:rPr lang="cs-CZ" altLang="cs-CZ" sz="2400" dirty="0"/>
              <a:t> byl převzat do </a:t>
            </a:r>
            <a:r>
              <a:rPr lang="cs-CZ" altLang="cs-CZ" sz="2400" b="1" dirty="0"/>
              <a:t>DZES </a:t>
            </a:r>
            <a:r>
              <a:rPr lang="cs-CZ" altLang="cs-CZ" sz="2400" b="1" dirty="0" smtClean="0"/>
              <a:t>4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 smtClean="0"/>
              <a:t>Minimální požadavky na použití hnojiv </a:t>
            </a:r>
            <a:r>
              <a:rPr lang="cs-CZ" altLang="cs-CZ" sz="2400" dirty="0" smtClean="0"/>
              <a:t>– NV č. 73/2023 Sb. (</a:t>
            </a:r>
            <a:r>
              <a:rPr lang="cs-CZ" altLang="cs-CZ" sz="2400" dirty="0"/>
              <a:t>§ </a:t>
            </a:r>
            <a:r>
              <a:rPr lang="cs-CZ" altLang="cs-CZ" sz="2400" dirty="0" smtClean="0"/>
              <a:t>16)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 smtClean="0"/>
              <a:t>vybrané </a:t>
            </a:r>
            <a:r>
              <a:rPr lang="cs-CZ" altLang="cs-CZ" sz="2400" dirty="0"/>
              <a:t>požadavky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 bodů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cs-CZ" altLang="cs-CZ" sz="2400" dirty="0" smtClean="0"/>
              <a:t>byly</a:t>
            </a:r>
            <a:r>
              <a:rPr lang="cs-CZ" alt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smtClean="0"/>
              <a:t>převzaty </a:t>
            </a:r>
            <a:r>
              <a:rPr lang="cs-CZ" altLang="cs-CZ" sz="2400" dirty="0"/>
              <a:t>do </a:t>
            </a:r>
            <a:r>
              <a:rPr lang="cs-CZ" altLang="cs-CZ" sz="2400" dirty="0" smtClean="0"/>
              <a:t>„minimálních požadavků…“ = podmínky pro dotace na </a:t>
            </a:r>
            <a:r>
              <a:rPr lang="cs-CZ" altLang="cs-CZ" sz="2400" dirty="0" err="1" smtClean="0"/>
              <a:t>agroenvironmentálně</a:t>
            </a:r>
            <a:r>
              <a:rPr lang="cs-CZ" altLang="cs-CZ" sz="2400" dirty="0" smtClean="0"/>
              <a:t>-klimatická opatření (AEKO), ekologické zemědělství (EZ) </a:t>
            </a:r>
            <a:r>
              <a:rPr lang="cs-CZ" altLang="cs-CZ" sz="2400" dirty="0"/>
              <a:t>a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nově </a:t>
            </a:r>
            <a:r>
              <a:rPr lang="cs-CZ" altLang="cs-CZ" sz="2400" dirty="0"/>
              <a:t>i </a:t>
            </a:r>
            <a:r>
              <a:rPr lang="cs-CZ" altLang="cs-CZ" sz="2400" dirty="0" smtClean="0"/>
              <a:t>pro </a:t>
            </a:r>
            <a:r>
              <a:rPr lang="cs-CZ" altLang="cs-CZ" sz="2400" dirty="0" err="1" smtClean="0"/>
              <a:t>Ekoplatbu</a:t>
            </a:r>
            <a:r>
              <a:rPr lang="cs-CZ" altLang="cs-CZ" sz="2400" dirty="0" smtClean="0"/>
              <a:t> (v rámci přímých plateb)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 smtClean="0"/>
              <a:t>Ostatní využití </a:t>
            </a:r>
            <a:r>
              <a:rPr lang="cs-CZ" altLang="cs-CZ" sz="2400" dirty="0" smtClean="0"/>
              <a:t>– NV č. 80/2023 Sb.; režimy hospodaření v OPVZ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limity N</a:t>
            </a:r>
            <a:r>
              <a:rPr lang="cs-CZ" altLang="cs-CZ" sz="2400" dirty="0"/>
              <a:t> byly převzaty do AEKO </a:t>
            </a:r>
            <a:r>
              <a:rPr lang="cs-CZ" altLang="cs-CZ" sz="2000" dirty="0"/>
              <a:t>– ošetřování </a:t>
            </a:r>
            <a:r>
              <a:rPr lang="cs-CZ" altLang="cs-CZ" sz="2000" dirty="0" smtClean="0"/>
              <a:t>trvalých trav. </a:t>
            </a:r>
            <a:r>
              <a:rPr lang="cs-CZ" altLang="cs-CZ" sz="2000" dirty="0"/>
              <a:t>porostů (OTP), integrované pěstování zeleniny (IPZ) a brambor (IPB)</a:t>
            </a:r>
            <a:r>
              <a:rPr lang="cs-CZ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  <a:endParaRPr lang="cs-CZ" altLang="cs-CZ" sz="2400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 smtClean="0"/>
              <a:t>některé schválené režimy hospodaření v OPVZ přikazují dodržování různých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opatření </a:t>
            </a:r>
            <a:r>
              <a:rPr lang="cs-CZ" altLang="cs-CZ" sz="2400" dirty="0"/>
              <a:t>akčního programu </a:t>
            </a:r>
            <a:r>
              <a:rPr lang="cs-CZ" altLang="cs-CZ" sz="2400" dirty="0" smtClean="0"/>
              <a:t>NS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  <a:endParaRPr lang="cs-CZ" altLang="cs-CZ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Přenesená působnost nařízení vlády č. 262/2012 Sb.</a:t>
            </a:r>
            <a:endParaRPr kumimoji="0" lang="cs-CZ" alt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5525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180528" y="1268760"/>
            <a:ext cx="9324528" cy="5392416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 smtClean="0">
                <a:solidFill>
                  <a:srgbClr val="009999"/>
                </a:solidFill>
              </a:rPr>
              <a:t>období zákazu hnojení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9999"/>
                </a:solidFill>
              </a:rPr>
              <a:t>limity </a:t>
            </a:r>
            <a:r>
              <a:rPr lang="cs-CZ" altLang="cs-CZ" sz="2400" dirty="0">
                <a:solidFill>
                  <a:srgbClr val="009999"/>
                </a:solidFill>
              </a:rPr>
              <a:t>přívodu dusíku k plodinám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omezené používání dusíku organického původu </a:t>
            </a:r>
            <a:r>
              <a:rPr lang="cs-CZ" altLang="cs-CZ" sz="2000" dirty="0">
                <a:solidFill>
                  <a:srgbClr val="009999"/>
                </a:solidFill>
              </a:rPr>
              <a:t>(170 kg N/ha)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skladování statkových hnojiv </a:t>
            </a:r>
            <a:r>
              <a:rPr lang="cs-CZ" altLang="cs-CZ" sz="2000" dirty="0">
                <a:solidFill>
                  <a:srgbClr val="009999"/>
                </a:solidFill>
              </a:rPr>
              <a:t>(kapacita na 6měs. produkci, stav skladů)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 smtClean="0"/>
              <a:t>hnojení na svazích, </a:t>
            </a:r>
            <a:r>
              <a:rPr lang="cs-CZ" altLang="cs-CZ" sz="2400" u="sng" dirty="0" smtClean="0">
                <a:solidFill>
                  <a:srgbClr val="009999"/>
                </a:solidFill>
              </a:rPr>
              <a:t>zákaz </a:t>
            </a:r>
            <a:r>
              <a:rPr lang="cs-CZ" altLang="cs-CZ" sz="2400" u="sng" dirty="0">
                <a:solidFill>
                  <a:srgbClr val="009999"/>
                </a:solidFill>
              </a:rPr>
              <a:t>kukuřice, brambor apod. </a:t>
            </a:r>
            <a:r>
              <a:rPr lang="cs-CZ" altLang="cs-CZ" sz="2400" u="sng" dirty="0" smtClean="0">
                <a:solidFill>
                  <a:srgbClr val="009999"/>
                </a:solidFill>
              </a:rPr>
              <a:t>na svahu u vody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hospodaření na pozemcích u vody (ochranné pásy 3 nebo 25 m)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 smtClean="0">
                <a:solidFill>
                  <a:srgbClr val="009999"/>
                </a:solidFill>
              </a:rPr>
              <a:t>zákaz </a:t>
            </a:r>
            <a:r>
              <a:rPr lang="cs-CZ" altLang="cs-CZ" sz="2400" u="sng" dirty="0">
                <a:solidFill>
                  <a:srgbClr val="009999"/>
                </a:solidFill>
              </a:rPr>
              <a:t>hnojení za nepříznivých podmínek </a:t>
            </a:r>
            <a:r>
              <a:rPr lang="cs-CZ" altLang="cs-CZ" sz="2000" u="sng" dirty="0">
                <a:solidFill>
                  <a:srgbClr val="009999"/>
                </a:solidFill>
              </a:rPr>
              <a:t>(zamokření, sníh, </a:t>
            </a:r>
            <a:r>
              <a:rPr lang="cs-CZ" altLang="cs-CZ" sz="2000" u="sng" dirty="0" smtClean="0">
                <a:solidFill>
                  <a:srgbClr val="009999"/>
                </a:solidFill>
              </a:rPr>
              <a:t>promrznutí) </a:t>
            </a:r>
            <a:endParaRPr lang="cs-CZ" altLang="cs-CZ" sz="2000" u="sng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 smtClean="0"/>
              <a:t>požadavek </a:t>
            </a:r>
            <a:r>
              <a:rPr lang="cs-CZ" altLang="cs-CZ" sz="2400" u="sng" dirty="0"/>
              <a:t>na rovnoměrné </a:t>
            </a:r>
            <a:r>
              <a:rPr lang="cs-CZ" altLang="cs-CZ" sz="2400" u="sng" dirty="0" smtClean="0"/>
              <a:t>hnojení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hnojení v letním a podzimním období 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hnojení trvalých travních porostů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střídání </a:t>
            </a:r>
            <a:r>
              <a:rPr lang="cs-CZ" altLang="cs-CZ" sz="2400" dirty="0"/>
              <a:t>plodin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uložení hnoje, kompostu, separátu </a:t>
            </a:r>
            <a:r>
              <a:rPr lang="cs-CZ" altLang="cs-CZ" sz="2400" dirty="0"/>
              <a:t>apod. na zemědělské </a:t>
            </a:r>
            <a:r>
              <a:rPr lang="cs-CZ" altLang="cs-CZ" sz="2400" dirty="0" smtClean="0"/>
              <a:t>půdě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bilance dusíku	</a:t>
            </a:r>
            <a:r>
              <a:rPr lang="cs-CZ" altLang="cs-CZ" sz="2400" b="1" dirty="0" smtClean="0"/>
              <a:t>                  </a:t>
            </a:r>
            <a:r>
              <a:rPr lang="cs-CZ" altLang="cs-CZ" sz="2400" b="1" dirty="0" smtClean="0">
                <a:latin typeface="Tw Cen MT" panose="020B0602020104020603" pitchFamily="34" charset="-18"/>
              </a:rPr>
              <a:t>		</a:t>
            </a:r>
            <a:endParaRPr lang="cs-CZ" alt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Akční program NS x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PPH 2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x </a:t>
            </a: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minimální požadavky</a:t>
            </a:r>
            <a:endParaRPr kumimoji="0" lang="cs-CZ" altLang="cs-CZ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1423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</p:spPr>
        <p:txBody>
          <a:bodyPr/>
          <a:lstStyle/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revize ZOD + 6. akční program (na období 2024–2028)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pracovní návrh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byl diskutován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 Pracovní skupině NS (XII. 2023)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zveřejněn na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eAGRI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(Životní prostředí – Nitrátová směrnice)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následné první připomínky již byly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zapracovány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návrh novely byl </a:t>
            </a: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upraven </a:t>
            </a: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na základě připomínek z vnitřního připomínkového </a:t>
            </a: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řízení </a:t>
            </a: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MZe a mezirezortního připomínkového řízení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buClr>
                <a:srgbClr val="DD8047"/>
              </a:buClr>
              <a:defRPr/>
            </a:pPr>
            <a:r>
              <a:rPr lang="cs-CZ" altLang="cs-CZ" sz="24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novela schválena vládou 12. 6. 2024 a zveřejněna ve Sbírce zákonů 26. 6. 2024, pod č. 193/2024 Sb.</a:t>
            </a:r>
            <a:endParaRPr lang="cs-CZ" altLang="cs-CZ" sz="24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změn od 1. 7. 2024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informace: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8050" lvl="3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www.nitrat.cz</a:t>
            </a:r>
            <a:r>
              <a:rPr lang="cs-CZ" altLang="cs-CZ" sz="250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500" smtClean="0">
                <a:latin typeface="Calibri" panose="020F0502020204030204" pitchFamily="34" charset="0"/>
                <a:cs typeface="Calibri" panose="020F0502020204030204" pitchFamily="34" charset="0"/>
              </a:rPr>
              <a:t>www.vurv.cz</a:t>
            </a:r>
            <a:endParaRPr lang="cs-CZ" altLang="cs-CZ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611" name="Nadpis 1"/>
          <p:cNvSpPr txBox="1">
            <a:spLocks/>
          </p:cNvSpPr>
          <p:nvPr/>
        </p:nvSpPr>
        <p:spPr bwMode="auto">
          <a:xfrm>
            <a:off x="179512" y="188913"/>
            <a:ext cx="8856984" cy="990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Novela nařízení vlády č. 262/2012 Sb., </a:t>
            </a:r>
            <a:br>
              <a:rPr kumimoji="0" lang="cs-CZ" alt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vymezení zranitelných oblastí a akčním programu</a:t>
            </a:r>
          </a:p>
        </p:txBody>
      </p:sp>
    </p:spTree>
    <p:extLst>
      <p:ext uri="{BB962C8B-B14F-4D97-AF65-F5344CB8AC3E}">
        <p14:creationId xmlns:p14="http://schemas.microsoft.com/office/powerpoint/2010/main" val="3500745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45" y="626885"/>
            <a:ext cx="6116508" cy="6525344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7949" y="167701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Zranitelné oblasti v EU</a:t>
            </a:r>
            <a:endParaRPr kumimoji="0" lang="cs-CZ" altLang="cs-CZ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08104" y="4653136"/>
            <a:ext cx="2880320" cy="369332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var. 1: celé území = ZOD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157192"/>
            <a:ext cx="2987824" cy="369332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var. 2: části území = ZOD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49" y="167701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Revize zranitelných oblastí v ČR</a:t>
            </a:r>
            <a:endParaRPr kumimoji="0" lang="cs-CZ" altLang="cs-CZ" sz="3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219200"/>
            <a:ext cx="9217023" cy="56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Vymezuje a reviduje Výzkumný ústav vodohospodářský, </a:t>
            </a:r>
            <a:r>
              <a:rPr kumimoji="0" lang="cs-CZ" alt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v.v.i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</a:t>
            </a:r>
            <a:b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základě pověření MŽP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přidáno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nových ZOD, 40 katastrálních území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celkem </a:t>
            </a:r>
            <a:r>
              <a:rPr kumimoji="0" lang="cs-CZ" alt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2 044 DPB</a:t>
            </a:r>
            <a:r>
              <a:rPr kumimoji="0" lang="cs-CZ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 toho 6 DPB je již zařazených do ZOD </a:t>
            </a:r>
            <a:b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(protíná je hranice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k.ú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jsou výměrou více než 2 ha v původních ZOD) 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výměra nově zařazených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2 038 DPB: 10 934 ha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9 638 ha R, G, U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1 233 ha T, 63 ha J, K, L, O, S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zemědělské závody: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238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subjektů, z toho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166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nově v ZOD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nové subjekty neplatí žádné přechodné období, ale je navržena podpora investic (preferenční kritéria):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Pravidla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–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Technologie snižující emise GHG a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</a:t>
            </a:r>
            <a:r>
              <a:rPr kumimoji="0" lang="cs-CZ" altLang="cs-CZ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možnost podpory pro zemědělské závody, které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budou nově zařazeny do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ZOD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(v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jarním kole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sklady na 9měsíční produkci,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podzimním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kole pak na 6měsíční produkci).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20146"/>
            <a:ext cx="6159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5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31864</TotalTime>
  <Words>3496</Words>
  <Application>Microsoft Office PowerPoint</Application>
  <PresentationFormat>Předvádění na obrazovce (4:3)</PresentationFormat>
  <Paragraphs>547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26</vt:i4>
      </vt:variant>
    </vt:vector>
  </HeadingPairs>
  <TitlesOfParts>
    <vt:vector size="41" baseType="lpstr">
      <vt:lpstr>Aptos</vt:lpstr>
      <vt:lpstr>Arial</vt:lpstr>
      <vt:lpstr>Calibri</vt:lpstr>
      <vt:lpstr>Times New Roman</vt:lpstr>
      <vt:lpstr>Tw Cen MT</vt:lpstr>
      <vt:lpstr>Wingdings</vt:lpstr>
      <vt:lpstr>Wingdings 2</vt:lpstr>
      <vt:lpstr>4_Medián</vt:lpstr>
      <vt:lpstr>12_Motiv systému Office</vt:lpstr>
      <vt:lpstr>6_Motiv systému Office</vt:lpstr>
      <vt:lpstr>5_Motiv systému Office</vt:lpstr>
      <vt:lpstr>8_Medián</vt:lpstr>
      <vt:lpstr>11_Medián</vt:lpstr>
      <vt:lpstr>1_Medián</vt:lpstr>
      <vt:lpstr>Medián</vt:lpstr>
      <vt:lpstr>Novela nařízení vlády č. 262/2012 Sb. v roce 2024, pod č. 193/2024 Sb.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Letní a podzimní hnojení na orné půdě</vt:lpstr>
      <vt:lpstr>Prezentace aplikace PowerPoint</vt:lpstr>
      <vt:lpstr>Prezentace aplikace PowerPoint</vt:lpstr>
      <vt:lpstr>Prezentace aplikace PowerPoint</vt:lpstr>
      <vt:lpstr>Uložení tuhých statkových hnojiv  na zemědělské půdě v ZOD</vt:lpstr>
      <vt:lpstr>Výběr míst vhodných k uložení statkových hnojiv, kompostu a separátu digestátu na z.p. v ZOD</vt:lpstr>
      <vt:lpstr>Střídání plodin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Klir</cp:lastModifiedBy>
  <cp:revision>2288</cp:revision>
  <dcterms:created xsi:type="dcterms:W3CDTF">2013-03-08T09:52:21Z</dcterms:created>
  <dcterms:modified xsi:type="dcterms:W3CDTF">2024-06-26T15:13:00Z</dcterms:modified>
</cp:coreProperties>
</file>