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handoutMasterIdLst>
    <p:handoutMasterId r:id="rId22"/>
  </p:handoutMasterIdLst>
  <p:sldIdLst>
    <p:sldId id="256" r:id="rId3"/>
    <p:sldId id="303" r:id="rId4"/>
    <p:sldId id="272" r:id="rId5"/>
    <p:sldId id="273" r:id="rId6"/>
    <p:sldId id="311" r:id="rId7"/>
    <p:sldId id="304" r:id="rId8"/>
    <p:sldId id="307" r:id="rId9"/>
    <p:sldId id="305" r:id="rId10"/>
    <p:sldId id="306" r:id="rId11"/>
    <p:sldId id="308" r:id="rId12"/>
    <p:sldId id="309" r:id="rId13"/>
    <p:sldId id="312" r:id="rId14"/>
    <p:sldId id="315" r:id="rId15"/>
    <p:sldId id="313" r:id="rId16"/>
    <p:sldId id="314" r:id="rId17"/>
    <p:sldId id="317" r:id="rId18"/>
    <p:sldId id="316" r:id="rId19"/>
    <p:sldId id="318" r:id="rId20"/>
    <p:sldId id="298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Roboto Light" panose="020B0604020202020204" charset="0"/>
      <p:regular r:id="rId31"/>
      <p:italic r:id="rId32"/>
    </p:embeddedFont>
    <p:embeddedFont>
      <p:font typeface="Roboto Medium" panose="020B0604020202020204" charset="0"/>
      <p:regular r:id="rId33"/>
      <p: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A22"/>
    <a:srgbClr val="0000FF"/>
    <a:srgbClr val="CC00CC"/>
    <a:srgbClr val="44C61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0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F2022-F02B-453C-A16C-01E0698DE8E5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1B6C4E-6112-42FB-B492-940A2853742E}" type="pres">
      <dgm:prSet presAssocID="{456F2022-F02B-453C-A16C-01E0698DE8E5}" presName="Name0" presStyleCnt="0">
        <dgm:presLayoutVars>
          <dgm:dir/>
        </dgm:presLayoutVars>
      </dgm:prSet>
      <dgm:spPr/>
    </dgm:pt>
  </dgm:ptLst>
  <dgm:cxnLst>
    <dgm:cxn modelId="{198DC0F8-EA1E-4E60-8214-ECE42A5E7788}" type="presOf" srcId="{456F2022-F02B-453C-A16C-01E0698DE8E5}" destId="{461B6C4E-6112-42FB-B492-940A2853742E}" srcOrd="0" destOrd="0" presId="urn:microsoft.com/office/officeart/2008/layout/CircleAccentTimelin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F2022-F02B-453C-A16C-01E0698DE8E5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1B6C4E-6112-42FB-B492-940A2853742E}" type="pres">
      <dgm:prSet presAssocID="{456F2022-F02B-453C-A16C-01E0698DE8E5}" presName="Name0" presStyleCnt="0">
        <dgm:presLayoutVars>
          <dgm:dir/>
        </dgm:presLayoutVars>
      </dgm:prSet>
      <dgm:spPr/>
    </dgm:pt>
  </dgm:ptLst>
  <dgm:cxnLst>
    <dgm:cxn modelId="{198DC0F8-EA1E-4E60-8214-ECE42A5E7788}" type="presOf" srcId="{456F2022-F02B-453C-A16C-01E0698DE8E5}" destId="{461B6C4E-6112-42FB-B492-940A2853742E}" srcOrd="0" destOrd="0" presId="urn:microsoft.com/office/officeart/2008/layout/CircleAccentTimelin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5"/>
            <a:ext cx="9158711" cy="5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16"/>
          <p:cNvSpPr>
            <a:spLocks noGrp="1" noChangeAspect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0" y="1545636"/>
            <a:ext cx="6264697" cy="29163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2301720"/>
            <a:ext cx="4230448" cy="7560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3" y="-1748730"/>
            <a:ext cx="5922954" cy="8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884634"/>
            <a:ext cx="4645108" cy="6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108770"/>
            <a:ext cx="6480720" cy="9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53498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611560" y="1491630"/>
            <a:ext cx="5976664" cy="2916324"/>
          </a:xfrm>
          <a:prstGeom prst="rect">
            <a:avLst/>
          </a:prstGeom>
        </p:spPr>
        <p:txBody>
          <a:bodyPr wrap="square"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3635896" y="1525098"/>
            <a:ext cx="0" cy="288285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611561" y="1491854"/>
            <a:ext cx="5976664" cy="291584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20480" cy="3618402"/>
          </a:xfrm>
          <a:prstGeom prst="rect">
            <a:avLst/>
          </a:prstGeom>
        </p:spPr>
        <p:txBody>
          <a:bodyPr wrap="square" lIns="72000" tIns="0" rIns="7200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 userDrawn="1"/>
        </p:nvCxnSpPr>
        <p:spPr>
          <a:xfrm>
            <a:off x="449999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92488" cy="3618402"/>
          </a:xfrm>
          <a:prstGeom prst="rect">
            <a:avLst/>
          </a:prstGeom>
        </p:spPr>
        <p:txBody>
          <a:bodyPr wrap="square" lIns="72000" tIns="0" rIns="7200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1" y="789552"/>
            <a:ext cx="6120680" cy="36184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5" name="Ovál 4"/>
          <p:cNvSpPr>
            <a:spLocks/>
          </p:cNvSpPr>
          <p:nvPr/>
        </p:nvSpPr>
        <p:spPr>
          <a:xfrm>
            <a:off x="543424" y="4693481"/>
            <a:ext cx="180000" cy="180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3404" y="4683645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7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cs-CZ" sz="700" b="1" dirty="0">
              <a:solidFill>
                <a:schemeClr val="accent5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8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sz="1400" b="1" i="1" u="sng" dirty="0">
                <a:solidFill>
                  <a:schemeClr val="tx1"/>
                </a:solidFill>
              </a:rPr>
              <a:t>§ 41 (3) VZ </a:t>
            </a:r>
            <a:r>
              <a:rPr lang="cs-CZ" sz="1400" i="1" dirty="0"/>
              <a:t>- …… </a:t>
            </a:r>
            <a:r>
              <a:rPr lang="cs-CZ" sz="1400" b="1" i="1" dirty="0"/>
              <a:t>Řízení prací při zneškodňování </a:t>
            </a:r>
            <a:r>
              <a:rPr lang="cs-CZ" sz="1400" i="1" dirty="0"/>
              <a:t>havárií přísluší </a:t>
            </a:r>
            <a:r>
              <a:rPr lang="cs-CZ" sz="1400" b="1" i="1" dirty="0"/>
              <a:t>VPÚ</a:t>
            </a:r>
            <a:r>
              <a:rPr lang="cs-CZ" sz="1400" i="1" dirty="0"/>
              <a:t>, který o havárii neprodleně informuje </a:t>
            </a:r>
            <a:r>
              <a:rPr lang="cs-CZ" sz="1400" b="1" i="1" dirty="0"/>
              <a:t>SPP</a:t>
            </a:r>
            <a:r>
              <a:rPr lang="cs-CZ" sz="1400" i="1" dirty="0"/>
              <a:t>.</a:t>
            </a:r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b="1" dirty="0"/>
              <a:t>Zajištění vzorků – není systémově řešeno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sz="1400" b="1" i="1" dirty="0"/>
              <a:t>HZS ČR </a:t>
            </a:r>
            <a:r>
              <a:rPr lang="cs-CZ" sz="1400" i="1" dirty="0"/>
              <a:t>– provádí záchranné a likvidační práce dle zákona o IZS, není však jasně vymezeno, byť vyplývá ze zákona o IZS.</a:t>
            </a:r>
          </a:p>
          <a:p>
            <a:endParaRPr lang="cs-CZ" i="1" dirty="0"/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Stávající právní úprava	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0A065CA-AB51-465B-BCB3-612B3818E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14431"/>
            <a:ext cx="748969" cy="74896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930D033-2531-48D2-B1C3-B8A395519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372978"/>
            <a:ext cx="2254366" cy="11049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2461B15-819F-4866-B848-011A5EFFD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24447"/>
            <a:ext cx="820978" cy="82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8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20"/>
          </p:nvPr>
        </p:nvSpPr>
        <p:spPr>
          <a:xfrm>
            <a:off x="611560" y="1275606"/>
            <a:ext cx="5976664" cy="2916324"/>
          </a:xfrm>
        </p:spPr>
        <p:txBody>
          <a:bodyPr/>
          <a:lstStyle/>
          <a:p>
            <a:r>
              <a:rPr lang="cs-CZ" sz="1400" i="1" dirty="0">
                <a:solidFill>
                  <a:srgbClr val="7FBA22"/>
                </a:solidFill>
              </a:rPr>
              <a:t>Řízení prací při zneškodňování havárie </a:t>
            </a:r>
            <a:r>
              <a:rPr lang="cs-CZ" sz="1400" i="1" u="sng" dirty="0">
                <a:solidFill>
                  <a:srgbClr val="7FBA22"/>
                </a:solidFill>
              </a:rPr>
              <a:t>přísluší </a:t>
            </a:r>
            <a:r>
              <a:rPr lang="cs-CZ" sz="1400" b="1" i="1" u="sng" dirty="0">
                <a:solidFill>
                  <a:srgbClr val="7FBA22"/>
                </a:solidFill>
              </a:rPr>
              <a:t>VPÚ</a:t>
            </a:r>
            <a:r>
              <a:rPr lang="cs-CZ" sz="1400" i="1" u="sng" dirty="0">
                <a:solidFill>
                  <a:srgbClr val="7FBA22"/>
                </a:solidFill>
              </a:rPr>
              <a:t> příslušnému podle místa havárie, se kterým spolupracuje </a:t>
            </a:r>
            <a:r>
              <a:rPr lang="cs-CZ" sz="1400" b="1" i="1" u="sng" dirty="0">
                <a:solidFill>
                  <a:srgbClr val="7FBA22"/>
                </a:solidFill>
              </a:rPr>
              <a:t>HZS ČR</a:t>
            </a:r>
            <a:r>
              <a:rPr lang="cs-CZ" sz="1400" i="1" dirty="0">
                <a:solidFill>
                  <a:srgbClr val="7FBA22"/>
                </a:solidFill>
              </a:rPr>
              <a:t>. </a:t>
            </a: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r>
              <a:rPr lang="cs-CZ" sz="1400" b="1" i="1" dirty="0">
                <a:solidFill>
                  <a:srgbClr val="7FBA22"/>
                </a:solidFill>
              </a:rPr>
              <a:t>Záchranné a likvidační práce při havárii řídí Hasičský záchranný sbor České republiky</a:t>
            </a:r>
            <a:r>
              <a:rPr lang="cs-CZ" sz="1400" i="1" dirty="0">
                <a:solidFill>
                  <a:srgbClr val="7FBA22"/>
                </a:solidFill>
              </a:rPr>
              <a:t>. </a:t>
            </a:r>
          </a:p>
          <a:p>
            <a:endParaRPr lang="cs-CZ" sz="1400" i="1" dirty="0">
              <a:solidFill>
                <a:srgbClr val="7FBA22"/>
              </a:solidFill>
            </a:endParaRPr>
          </a:p>
          <a:p>
            <a:r>
              <a:rPr lang="cs-CZ" sz="1400" i="1" dirty="0">
                <a:solidFill>
                  <a:srgbClr val="7FBA22"/>
                </a:solidFill>
              </a:rPr>
              <a:t>Pro účely šetření příčin havárie </a:t>
            </a:r>
            <a:r>
              <a:rPr lang="cs-CZ" sz="1400" b="1" i="1" dirty="0">
                <a:solidFill>
                  <a:srgbClr val="7FBA22"/>
                </a:solidFill>
              </a:rPr>
              <a:t>SPP</a:t>
            </a:r>
            <a:r>
              <a:rPr lang="cs-CZ" sz="1400" i="1" dirty="0">
                <a:solidFill>
                  <a:srgbClr val="7FBA22"/>
                </a:solidFill>
              </a:rPr>
              <a:t> zajistí odběry vzorků havárií zasažené povrchové nebo podzemní vody …. </a:t>
            </a:r>
            <a:r>
              <a:rPr lang="cs-CZ" sz="1400" b="1" i="1" dirty="0">
                <a:solidFill>
                  <a:srgbClr val="7FBA22"/>
                </a:solidFill>
              </a:rPr>
              <a:t>tím není dotčena možnost odběru vzorků dalšími subjekty </a:t>
            </a:r>
          </a:p>
          <a:p>
            <a:r>
              <a:rPr lang="cs-CZ" sz="1400" b="1" i="1" dirty="0">
                <a:solidFill>
                  <a:srgbClr val="7FBA22"/>
                </a:solidFill>
              </a:rPr>
              <a:t>(HZS ČR, ČIŽP, VPÚ….).</a:t>
            </a:r>
          </a:p>
          <a:p>
            <a:endParaRPr lang="cs-CZ" sz="1400" b="1" i="1" dirty="0"/>
          </a:p>
          <a:p>
            <a:r>
              <a:rPr lang="cs-CZ" sz="1400" b="1" i="1" dirty="0">
                <a:solidFill>
                  <a:srgbClr val="7FBA22"/>
                </a:solidFill>
              </a:rPr>
              <a:t>VPÚ</a:t>
            </a:r>
            <a:r>
              <a:rPr lang="cs-CZ" sz="1400" i="1" dirty="0">
                <a:solidFill>
                  <a:srgbClr val="7FBA22"/>
                </a:solidFill>
              </a:rPr>
              <a:t> koordinuje odběr vzorků v rámci šetření příčin, je-li přítomen.</a:t>
            </a:r>
          </a:p>
          <a:p>
            <a:endParaRPr lang="cs-CZ" sz="1400" i="1" dirty="0"/>
          </a:p>
          <a:p>
            <a:endParaRPr lang="cs-CZ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MŽP stanoví vyhláškou způsob a rozsah hlášení havárií, …… , </a:t>
            </a:r>
            <a:r>
              <a:rPr lang="cs-CZ" b="1" u="sng" dirty="0"/>
              <a:t>způsob odběru vzorků</a:t>
            </a:r>
            <a:r>
              <a:rPr lang="cs-CZ" dirty="0"/>
              <a:t>, ….. (</a:t>
            </a:r>
            <a:r>
              <a:rPr lang="cs-CZ" b="1" dirty="0"/>
              <a:t>nutná novelizace vyhlášky č. 450/2005 Sb.</a:t>
            </a:r>
            <a:r>
              <a:rPr lang="cs-CZ" dirty="0"/>
              <a:t>)</a:t>
            </a:r>
            <a:endParaRPr lang="cs-CZ" b="1" dirty="0"/>
          </a:p>
          <a:p>
            <a:endParaRPr lang="cs-CZ" sz="1400" i="1" dirty="0"/>
          </a:p>
          <a:p>
            <a:endParaRPr lang="cs-CZ" sz="1400" i="1" dirty="0"/>
          </a:p>
          <a:p>
            <a:endParaRPr lang="cs-CZ" sz="1400" i="1" dirty="0"/>
          </a:p>
          <a:p>
            <a:endParaRPr lang="cs-CZ" sz="1400" i="1" dirty="0"/>
          </a:p>
          <a:p>
            <a:endParaRPr lang="cs-CZ" sz="1400" i="1" dirty="0"/>
          </a:p>
          <a:p>
            <a:endParaRPr lang="cs-CZ" sz="1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havarijní novela (2023)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CAFDC0-448E-4FA9-892C-F645BAB8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872" y="843559"/>
            <a:ext cx="120856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2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C82B1E3-C660-4798-9A99-B34E9E1D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668" y="2301174"/>
            <a:ext cx="5976664" cy="541152"/>
          </a:xfrm>
        </p:spPr>
        <p:txBody>
          <a:bodyPr>
            <a:normAutofit fontScale="90000"/>
          </a:bodyPr>
          <a:lstStyle/>
          <a:p>
            <a:r>
              <a:rPr lang="cs-CZ" sz="2000" dirty="0"/>
              <a:t>SPOLUPRÁCE subjektů při zneškodňování havárie</a:t>
            </a:r>
          </a:p>
        </p:txBody>
      </p:sp>
    </p:spTree>
    <p:extLst>
      <p:ext uri="{BB962C8B-B14F-4D97-AF65-F5344CB8AC3E}">
        <p14:creationId xmlns:p14="http://schemas.microsoft.com/office/powerpoint/2010/main" val="90989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sz="1400" b="1" i="1" u="sng" dirty="0">
                <a:solidFill>
                  <a:schemeClr val="tx1"/>
                </a:solidFill>
              </a:rPr>
              <a:t>§ 40 – 42 VZ </a:t>
            </a:r>
            <a:r>
              <a:rPr lang="cs-CZ" sz="1400" b="1" i="1" dirty="0">
                <a:solidFill>
                  <a:schemeClr val="tx2"/>
                </a:solidFill>
              </a:rPr>
              <a:t>– není systémově řešeno</a:t>
            </a:r>
          </a:p>
          <a:p>
            <a:endParaRPr lang="cs-CZ" sz="1400" b="1" i="1" u="sng" dirty="0">
              <a:solidFill>
                <a:schemeClr val="tx1"/>
              </a:solidFill>
            </a:endParaRPr>
          </a:p>
          <a:p>
            <a:endParaRPr lang="cs-CZ" sz="1400" b="1" i="1" u="sng" dirty="0">
              <a:solidFill>
                <a:schemeClr val="tx1"/>
              </a:solidFill>
            </a:endParaRPr>
          </a:p>
          <a:p>
            <a:endParaRPr lang="cs-CZ" sz="1400" b="1" i="1" u="sng" dirty="0">
              <a:solidFill>
                <a:schemeClr val="tx1"/>
              </a:solidFill>
            </a:endParaRPr>
          </a:p>
          <a:p>
            <a:endParaRPr lang="cs-CZ" sz="1400" b="1" i="1" u="sng" dirty="0">
              <a:solidFill>
                <a:schemeClr val="tx1"/>
              </a:solidFill>
            </a:endParaRPr>
          </a:p>
          <a:p>
            <a:r>
              <a:rPr lang="cs-CZ" sz="1400" b="1" i="1" u="sng" dirty="0">
                <a:solidFill>
                  <a:schemeClr val="tx1"/>
                </a:solidFill>
              </a:rPr>
              <a:t>§ 107 (1) VZ </a:t>
            </a:r>
            <a:r>
              <a:rPr lang="cs-CZ" sz="1400" i="1" dirty="0">
                <a:solidFill>
                  <a:schemeClr val="tx2"/>
                </a:solidFill>
              </a:rPr>
              <a:t>–</a:t>
            </a:r>
            <a:r>
              <a:rPr lang="cs-CZ" sz="1400" b="1" i="1" dirty="0">
                <a:solidFill>
                  <a:schemeClr val="tx2"/>
                </a:solidFill>
              </a:rPr>
              <a:t> působnost KÚ </a:t>
            </a:r>
            <a:r>
              <a:rPr lang="cs-CZ" sz="1400" i="1" dirty="0">
                <a:solidFill>
                  <a:schemeClr val="tx2"/>
                </a:solidFill>
              </a:rPr>
              <a:t>činit za mimořádné situace, zejména při nedostatku vody a</a:t>
            </a:r>
            <a:r>
              <a:rPr lang="cs-CZ" sz="1400" b="1" i="1" dirty="0">
                <a:solidFill>
                  <a:schemeClr val="tx2"/>
                </a:solidFill>
              </a:rPr>
              <a:t> při haváriích, opatření, a to v případech přesahujících území správního obvodu ORP</a:t>
            </a:r>
          </a:p>
          <a:p>
            <a:endParaRPr lang="cs-CZ" sz="1400" b="1" i="1" u="sng" dirty="0">
              <a:solidFill>
                <a:schemeClr val="tx1"/>
              </a:solidFill>
            </a:endParaRPr>
          </a:p>
          <a:p>
            <a:endParaRPr lang="cs-CZ" sz="1400" b="1" i="1" u="sng" dirty="0">
              <a:solidFill>
                <a:schemeClr val="tx1"/>
              </a:solidFill>
            </a:endParaRPr>
          </a:p>
          <a:p>
            <a:endParaRPr lang="cs-CZ" sz="1400" b="1" i="1" u="sng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i="1" u="sng" dirty="0"/>
              <a:t>Dílčí zástupnost</a:t>
            </a:r>
            <a:r>
              <a:rPr lang="cs-CZ" sz="1400" i="1" dirty="0"/>
              <a:t>: ČIŽP může po dohodě s příslušným VPÚ převzít </a:t>
            </a:r>
            <a:r>
              <a:rPr lang="cs-CZ" sz="1400" i="1" u="sng" dirty="0"/>
              <a:t>šetření příčin</a:t>
            </a:r>
            <a:r>
              <a:rPr lang="cs-CZ" sz="1400" i="1" dirty="0"/>
              <a:t> havárie, a to v rámci ČIŽP určených kontrolních pravomocí, k čemuž i v praxi v řadě případů dochází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Stávající právní úprava – spolupráce VPÚ	</a:t>
            </a:r>
          </a:p>
        </p:txBody>
      </p:sp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811CA209-7378-4A50-94B4-BE85CC4B94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C1CEDE4-B048-4EC4-AFFC-46B73B547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23678"/>
            <a:ext cx="388930" cy="3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95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20"/>
          </p:nvPr>
        </p:nvSpPr>
        <p:spPr>
          <a:xfrm>
            <a:off x="611560" y="1275606"/>
            <a:ext cx="5976664" cy="2916324"/>
          </a:xfrm>
        </p:spPr>
        <p:txBody>
          <a:bodyPr/>
          <a:lstStyle/>
          <a:p>
            <a:r>
              <a:rPr lang="cs-CZ" sz="1400" b="1" u="sng" dirty="0">
                <a:solidFill>
                  <a:schemeClr val="tx1"/>
                </a:solidFill>
              </a:rPr>
              <a:t>Doplnění § 107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i="1" dirty="0">
                <a:solidFill>
                  <a:schemeClr val="tx1"/>
                </a:solidFill>
              </a:rPr>
              <a:t>……  v případě mimořádné situace přesahující území správního obvodu jednoho kraje činí opatření ten z </a:t>
            </a:r>
            <a:r>
              <a:rPr lang="cs-CZ" sz="1400" b="1" i="1" dirty="0">
                <a:solidFill>
                  <a:schemeClr val="tx1"/>
                </a:solidFill>
              </a:rPr>
              <a:t>KÚ</a:t>
            </a:r>
            <a:r>
              <a:rPr lang="cs-CZ" sz="1400" i="1" dirty="0">
                <a:solidFill>
                  <a:schemeClr val="tx1"/>
                </a:solidFill>
              </a:rPr>
              <a:t>, v jehož správním obvodu mimořádná situace vznikla nebo, není-li známo místo vzniku mimořádné situace, činí opatření ten z </a:t>
            </a:r>
            <a:r>
              <a:rPr lang="cs-CZ" sz="1400" b="1" i="1" dirty="0">
                <a:solidFill>
                  <a:schemeClr val="tx1"/>
                </a:solidFill>
              </a:rPr>
              <a:t>KÚ</a:t>
            </a:r>
            <a:r>
              <a:rPr lang="cs-CZ" sz="1400" i="1" dirty="0">
                <a:solidFill>
                  <a:schemeClr val="tx1"/>
                </a:solidFill>
              </a:rPr>
              <a:t>, jehož správní obvod je mimořádnou situací nejvíce zasažen; v případě havárií činí </a:t>
            </a:r>
            <a:r>
              <a:rPr lang="cs-CZ" sz="1400" b="1" i="1" dirty="0">
                <a:solidFill>
                  <a:schemeClr val="tx1"/>
                </a:solidFill>
              </a:rPr>
              <a:t>KÚ</a:t>
            </a:r>
            <a:r>
              <a:rPr lang="cs-CZ" sz="1400" i="1" dirty="0">
                <a:solidFill>
                  <a:schemeClr val="tx1"/>
                </a:solidFill>
              </a:rPr>
              <a:t> opatření podle § 41 a 42 a s </a:t>
            </a:r>
            <a:r>
              <a:rPr lang="cs-CZ" sz="1400" b="1" i="1" dirty="0">
                <a:solidFill>
                  <a:schemeClr val="tx1"/>
                </a:solidFill>
              </a:rPr>
              <a:t>KÚ</a:t>
            </a:r>
            <a:r>
              <a:rPr lang="cs-CZ" sz="1400" i="1" dirty="0">
                <a:solidFill>
                  <a:schemeClr val="tx1"/>
                </a:solidFill>
              </a:rPr>
              <a:t>, který činí tato opatření, spolupracuje </a:t>
            </a:r>
            <a:r>
              <a:rPr lang="cs-CZ" sz="1400" b="1" i="1" dirty="0">
                <a:solidFill>
                  <a:schemeClr val="tx1"/>
                </a:solidFill>
              </a:rPr>
              <a:t>KÚ</a:t>
            </a:r>
            <a:r>
              <a:rPr lang="cs-CZ" sz="1400" i="1" dirty="0">
                <a:solidFill>
                  <a:schemeClr val="tx1"/>
                </a:solidFill>
              </a:rPr>
              <a:t>, jehož správní obvod byl havárií zasažen</a:t>
            </a:r>
            <a:endParaRPr lang="cs-CZ" sz="16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Stanovuje se povinnost </a:t>
            </a:r>
            <a:r>
              <a:rPr lang="cs-CZ" b="1" dirty="0">
                <a:solidFill>
                  <a:schemeClr val="tx1"/>
                </a:solidFill>
              </a:rPr>
              <a:t>ČIŽP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SPP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Policie ČR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Vojenské policie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b="1" u="sng" dirty="0">
                <a:solidFill>
                  <a:schemeClr val="tx1"/>
                </a:solidFill>
              </a:rPr>
              <a:t>VPÚ</a:t>
            </a:r>
            <a:r>
              <a:rPr lang="cs-CZ" u="sng" dirty="0">
                <a:solidFill>
                  <a:schemeClr val="tx1"/>
                </a:solidFill>
              </a:rPr>
              <a:t>, jejichž správní obvody mohou být havárií zasaženy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b="1" dirty="0">
                <a:solidFill>
                  <a:schemeClr val="tx1"/>
                </a:solidFill>
              </a:rPr>
              <a:t>spolupracovat při řízení prací při zneškodňování havárie a při šetření příčin havárie</a:t>
            </a:r>
            <a:r>
              <a:rPr lang="cs-CZ" dirty="0">
                <a:solidFill>
                  <a:schemeClr val="tx1"/>
                </a:solidFill>
              </a:rPr>
              <a:t>, jsou-li k tomu byly vyzvány </a:t>
            </a:r>
            <a:r>
              <a:rPr lang="cs-CZ" b="1" dirty="0">
                <a:solidFill>
                  <a:schemeClr val="tx1"/>
                </a:solidFill>
              </a:rPr>
              <a:t>HZS ČR </a:t>
            </a:r>
            <a:r>
              <a:rPr lang="cs-CZ" dirty="0">
                <a:solidFill>
                  <a:schemeClr val="tx1"/>
                </a:solidFill>
              </a:rPr>
              <a:t>nebo VPÚ příslušným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podle místa havárie, případně </a:t>
            </a:r>
            <a:r>
              <a:rPr lang="cs-CZ" b="1" dirty="0">
                <a:solidFill>
                  <a:schemeClr val="tx1"/>
                </a:solidFill>
              </a:rPr>
              <a:t>krajským úřadem </a:t>
            </a:r>
            <a:r>
              <a:rPr lang="cs-CZ" dirty="0">
                <a:solidFill>
                  <a:schemeClr val="tx1"/>
                </a:solidFill>
              </a:rPr>
              <a:t>podle § 107 odst. 1 písm. d).</a:t>
            </a: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/>
          </a:p>
          <a:p>
            <a:endParaRPr lang="cs-CZ" sz="1400" i="1" dirty="0"/>
          </a:p>
          <a:p>
            <a:endParaRPr lang="cs-CZ" sz="1600" i="1" dirty="0"/>
          </a:p>
          <a:p>
            <a:endParaRPr lang="cs-CZ" sz="1400" i="1" dirty="0"/>
          </a:p>
          <a:p>
            <a:endParaRPr lang="cs-CZ" sz="1400" i="1" dirty="0"/>
          </a:p>
          <a:p>
            <a:endParaRPr lang="cs-CZ" sz="1400" i="1" dirty="0"/>
          </a:p>
          <a:p>
            <a:endParaRPr lang="cs-CZ" sz="1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havarijní novela (2023)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CAFDC0-448E-4FA9-892C-F645BAB8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44" y="843559"/>
            <a:ext cx="117499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7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sz="1400" b="1" i="1" u="sng" dirty="0">
                <a:solidFill>
                  <a:schemeClr val="tx1"/>
                </a:solidFill>
              </a:rPr>
              <a:t>§ 47 (2) VZ </a:t>
            </a:r>
            <a:r>
              <a:rPr lang="cs-CZ" sz="1400" i="1" dirty="0">
                <a:solidFill>
                  <a:schemeClr val="tx2"/>
                </a:solidFill>
              </a:rPr>
              <a:t>–</a:t>
            </a:r>
            <a:r>
              <a:rPr lang="cs-CZ" sz="1400" b="1" i="1" dirty="0">
                <a:solidFill>
                  <a:schemeClr val="tx2"/>
                </a:solidFill>
              </a:rPr>
              <a:t> správou toku </a:t>
            </a:r>
            <a:r>
              <a:rPr lang="cs-CZ" sz="1400" i="1" dirty="0">
                <a:solidFill>
                  <a:schemeClr val="tx2"/>
                </a:solidFill>
              </a:rPr>
              <a:t>se rozumí povinnost </a:t>
            </a:r>
            <a:r>
              <a:rPr lang="cs-CZ" sz="1400" i="1" dirty="0"/>
              <a:t>spolupracovat při </a:t>
            </a:r>
            <a:r>
              <a:rPr lang="cs-CZ" sz="1400" i="1" u="sng" dirty="0"/>
              <a:t>zneškodňování havárií na vodních tocích</a:t>
            </a:r>
            <a:endParaRPr lang="cs-CZ" sz="1400" b="1" i="1" u="sng" dirty="0">
              <a:solidFill>
                <a:schemeClr val="tx2"/>
              </a:solidFill>
            </a:endParaRPr>
          </a:p>
          <a:p>
            <a:endParaRPr lang="cs-CZ" sz="1400" b="1" i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tx2"/>
                </a:solidFill>
              </a:rPr>
              <a:t>Podrobnosti stanovuje </a:t>
            </a:r>
            <a:r>
              <a:rPr lang="cs-CZ" b="1" i="1" u="sng" dirty="0">
                <a:solidFill>
                  <a:schemeClr val="tx1"/>
                </a:solidFill>
              </a:rPr>
              <a:t>vyhláška č. 178/2012 Sb.</a:t>
            </a:r>
            <a:r>
              <a:rPr lang="cs-CZ" b="1" i="1" dirty="0">
                <a:solidFill>
                  <a:schemeClr val="tx1"/>
                </a:solidFill>
              </a:rPr>
              <a:t>, </a:t>
            </a:r>
            <a:r>
              <a:rPr lang="cs-CZ" i="1" dirty="0">
                <a:solidFill>
                  <a:schemeClr val="tx2"/>
                </a:solidFill>
              </a:rPr>
              <a:t>kterou se stanoví seznam vodních toků a způsob provádění činností souvisejících se správou vodních toků.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u="sng" dirty="0">
                <a:solidFill>
                  <a:schemeClr val="tx1"/>
                </a:solidFill>
              </a:rPr>
              <a:t>§ 3 odst. a) </a:t>
            </a:r>
            <a:r>
              <a:rPr lang="cs-CZ" b="1" i="1" u="sng" dirty="0" err="1">
                <a:solidFill>
                  <a:schemeClr val="tx1"/>
                </a:solidFill>
              </a:rPr>
              <a:t>vyhl</a:t>
            </a:r>
            <a:r>
              <a:rPr lang="cs-CZ" b="1" i="1" u="sng" dirty="0">
                <a:solidFill>
                  <a:schemeClr val="tx1"/>
                </a:solidFill>
              </a:rPr>
              <a:t>. č. 450/2005 Sb. </a:t>
            </a:r>
            <a:r>
              <a:rPr lang="cs-CZ" i="1" dirty="0">
                <a:solidFill>
                  <a:schemeClr val="tx2"/>
                </a:solidFill>
              </a:rPr>
              <a:t>….. nadlepšování průtoků (nutná spolupráce SPP)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endParaRPr lang="cs-CZ" i="1" dirty="0">
              <a:solidFill>
                <a:schemeClr val="tx2"/>
              </a:solidFill>
            </a:endParaRPr>
          </a:p>
          <a:p>
            <a:r>
              <a:rPr lang="cs-CZ" sz="1050" i="1" dirty="0"/>
              <a:t>(5) …. správce vodního toku provádí technická opatření podle plánu opatření, popřípadě ve spolupráci s hasičským záchranným sborem ….</a:t>
            </a:r>
          </a:p>
          <a:p>
            <a:r>
              <a:rPr lang="cs-CZ" sz="1050" i="1" dirty="0"/>
              <a:t>(6) správce vodního toku zřizuje funkci havarijního technika, který koordinuje postup správce vodního toku při spolupráci na zneškodňování havárie, a zajišťuje jeho potřebnou dosažitelnost i mimo obvyklou pracovní dobu.</a:t>
            </a:r>
          </a:p>
          <a:p>
            <a:r>
              <a:rPr lang="cs-CZ" sz="1050" i="1" dirty="0"/>
              <a:t>(7) Správce vodního toku zajišťuje spolupráci při zneškodňování havárií zřízením havarijní čety, popřípadě též uzavřením smlouvy se třetí osobou.</a:t>
            </a:r>
          </a:p>
          <a:p>
            <a:r>
              <a:rPr lang="cs-CZ" sz="1050" i="1" dirty="0"/>
              <a:t>(8) Pokud správce vodního toku zřídil havarijní čety, zajišťuje potřebnou dosažitelnost jejich pracovníků i mimo obvyklou pracovní dobu.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endParaRPr lang="cs-CZ" sz="1400" b="1" i="1" u="sng" dirty="0">
              <a:solidFill>
                <a:schemeClr val="tx1"/>
              </a:solidFill>
            </a:endParaRPr>
          </a:p>
          <a:p>
            <a:endParaRPr lang="cs-CZ" sz="1400" b="1" i="1" u="sng" dirty="0">
              <a:solidFill>
                <a:schemeClr val="tx1"/>
              </a:solidFill>
            </a:endParaRP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Stávající právní úprava – spolupráce správců toků/povodí	</a:t>
            </a:r>
          </a:p>
        </p:txBody>
      </p:sp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5667A66C-49CD-4614-949C-F6F8F22E58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2" r="326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990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20"/>
          </p:nvPr>
        </p:nvSpPr>
        <p:spPr>
          <a:xfrm>
            <a:off x="611560" y="1275606"/>
            <a:ext cx="5976664" cy="2916324"/>
          </a:xfrm>
        </p:spPr>
        <p:txBody>
          <a:bodyPr/>
          <a:lstStyle/>
          <a:p>
            <a:endParaRPr lang="cs-CZ" sz="1400" i="1" dirty="0">
              <a:solidFill>
                <a:srgbClr val="7FBA22"/>
              </a:solidFill>
            </a:endParaRPr>
          </a:p>
          <a:p>
            <a:endParaRPr lang="cs-CZ" sz="1400" i="1" dirty="0">
              <a:solidFill>
                <a:srgbClr val="7FBA22"/>
              </a:solidFill>
            </a:endParaRPr>
          </a:p>
          <a:p>
            <a:r>
              <a:rPr lang="cs-CZ" sz="1400" i="1" dirty="0">
                <a:solidFill>
                  <a:srgbClr val="7FBA22"/>
                </a:solidFill>
              </a:rPr>
              <a:t>Pro účely šetření příčin havárie </a:t>
            </a:r>
            <a:r>
              <a:rPr lang="cs-CZ" sz="1400" b="1" i="1" dirty="0">
                <a:solidFill>
                  <a:srgbClr val="7FBA22"/>
                </a:solidFill>
              </a:rPr>
              <a:t>SPP</a:t>
            </a:r>
            <a:r>
              <a:rPr lang="cs-CZ" sz="1400" i="1" dirty="0">
                <a:solidFill>
                  <a:srgbClr val="7FBA22"/>
                </a:solidFill>
              </a:rPr>
              <a:t> zajistí odběry vzorků havárií zasažené povrchové nebo podzemní vody …. </a:t>
            </a:r>
            <a:r>
              <a:rPr lang="cs-CZ" sz="1400" b="1" i="1" dirty="0">
                <a:solidFill>
                  <a:srgbClr val="7FBA22"/>
                </a:solidFill>
              </a:rPr>
              <a:t>tím není dotčena možnost odběru vzorků dalšími subjekty </a:t>
            </a:r>
          </a:p>
          <a:p>
            <a:r>
              <a:rPr lang="cs-CZ" sz="1400" b="1" i="1" dirty="0">
                <a:solidFill>
                  <a:srgbClr val="7FBA22"/>
                </a:solidFill>
              </a:rPr>
              <a:t>(HZS ČR, ČIŽP, VPÚ….).</a:t>
            </a: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r>
              <a:rPr lang="cs-CZ" sz="1400" b="1" i="1" dirty="0">
                <a:solidFill>
                  <a:schemeClr val="tx1"/>
                </a:solidFill>
              </a:rPr>
              <a:t>Stálá platnost </a:t>
            </a:r>
            <a:r>
              <a:rPr lang="cs-CZ" sz="1400" b="1" i="1" u="sng" dirty="0">
                <a:solidFill>
                  <a:schemeClr val="tx1"/>
                </a:solidFill>
              </a:rPr>
              <a:t>vyhlášky č. 178/2012 Sb.</a:t>
            </a:r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/>
          </a:p>
          <a:p>
            <a:endParaRPr lang="cs-CZ" sz="1400" i="1" dirty="0"/>
          </a:p>
          <a:p>
            <a:endParaRPr lang="cs-CZ" sz="1600" i="1" dirty="0"/>
          </a:p>
          <a:p>
            <a:endParaRPr lang="cs-CZ" sz="1400" i="1" dirty="0"/>
          </a:p>
          <a:p>
            <a:endParaRPr lang="cs-CZ" sz="1400" i="1" dirty="0"/>
          </a:p>
          <a:p>
            <a:endParaRPr lang="cs-CZ" sz="1400" i="1" dirty="0"/>
          </a:p>
          <a:p>
            <a:endParaRPr lang="cs-CZ" sz="1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havarijní novela (2023)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CAFDC0-448E-4FA9-892C-F645BAB8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44" y="843559"/>
            <a:ext cx="117499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1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20"/>
          </p:nvPr>
        </p:nvSpPr>
        <p:spPr>
          <a:xfrm>
            <a:off x="611560" y="1354159"/>
            <a:ext cx="5976664" cy="2916324"/>
          </a:xfrm>
        </p:spPr>
        <p:txBody>
          <a:bodyPr/>
          <a:lstStyle/>
          <a:p>
            <a:r>
              <a:rPr lang="cs-CZ" sz="1400" b="1" i="1" dirty="0">
                <a:solidFill>
                  <a:schemeClr val="tx1"/>
                </a:solidFill>
              </a:rPr>
              <a:t>Role ČIŽP: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i="1" dirty="0">
                <a:solidFill>
                  <a:schemeClr val="tx2"/>
                </a:solidFill>
              </a:rPr>
              <a:t>přijímá hlášení o havárii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i="1" dirty="0">
                <a:solidFill>
                  <a:schemeClr val="tx2"/>
                </a:solidFill>
              </a:rPr>
              <a:t>dle § 42 (1) ukládá (</a:t>
            </a:r>
            <a:r>
              <a:rPr lang="cs-CZ" sz="1400" i="1" dirty="0" err="1">
                <a:solidFill>
                  <a:schemeClr val="tx2"/>
                </a:solidFill>
              </a:rPr>
              <a:t>příp.VPÚ</a:t>
            </a:r>
            <a:r>
              <a:rPr lang="cs-CZ" sz="1400" i="1" dirty="0">
                <a:solidFill>
                  <a:schemeClr val="tx2"/>
                </a:solidFill>
              </a:rPr>
              <a:t>)  </a:t>
            </a:r>
            <a:r>
              <a:rPr lang="cs-CZ" sz="1400" b="1" i="1" dirty="0">
                <a:solidFill>
                  <a:schemeClr val="tx2"/>
                </a:solidFill>
              </a:rPr>
              <a:t>povinnost provést opatření k nápravě </a:t>
            </a:r>
            <a:r>
              <a:rPr lang="cs-CZ" sz="1400" i="1" dirty="0">
                <a:solidFill>
                  <a:schemeClr val="tx2"/>
                </a:solidFill>
              </a:rPr>
              <a:t>závadného stavu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i="1" dirty="0">
                <a:solidFill>
                  <a:schemeClr val="tx2"/>
                </a:solidFill>
              </a:rPr>
              <a:t>§ 112 VZ – spolupráce s VPÚ, vedení evidence havárií, kontrolní činnost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i="1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i="1" dirty="0">
                <a:solidFill>
                  <a:schemeClr val="tx2"/>
                </a:solidFill>
              </a:rPr>
              <a:t>ČIŽP není součástí IZS a podle platné právní úpravy není ani subjektem, který řídí tzv. zmáhání havárie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i="1" dirty="0">
                <a:solidFill>
                  <a:schemeClr val="tx2"/>
                </a:solidFill>
              </a:rPr>
              <a:t>Úprava nebrání, aby ČIŽP po dohodě s příslušným VPÚ převzala následně šetření příčin havárie, a to v rámci ČIŽP určených kontrolních pravomocí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endParaRPr lang="cs-CZ" i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2"/>
              </a:solidFill>
            </a:endParaRPr>
          </a:p>
          <a:p>
            <a:endParaRPr lang="cs-CZ" sz="1400" b="1" i="1" u="sng" dirty="0">
              <a:solidFill>
                <a:schemeClr val="tx1"/>
              </a:solidFill>
            </a:endParaRPr>
          </a:p>
          <a:p>
            <a:endParaRPr lang="cs-CZ" sz="1400" b="1" i="1" u="sng" dirty="0">
              <a:solidFill>
                <a:schemeClr val="tx1"/>
              </a:solidFill>
            </a:endParaRP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Stávající právní úprava – spolupráce ČIŽP	</a:t>
            </a:r>
          </a:p>
        </p:txBody>
      </p:sp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5667A66C-49CD-4614-949C-F6F8F22E58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92" y="1350791"/>
            <a:ext cx="1683584" cy="2532110"/>
          </a:xfrm>
        </p:spPr>
      </p:pic>
    </p:spTree>
    <p:extLst>
      <p:ext uri="{BB962C8B-B14F-4D97-AF65-F5344CB8AC3E}">
        <p14:creationId xmlns:p14="http://schemas.microsoft.com/office/powerpoint/2010/main" val="3919613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20"/>
          </p:nvPr>
        </p:nvSpPr>
        <p:spPr>
          <a:xfrm>
            <a:off x="611560" y="1275606"/>
            <a:ext cx="5976664" cy="2916324"/>
          </a:xfrm>
        </p:spPr>
        <p:txBody>
          <a:bodyPr/>
          <a:lstStyle/>
          <a:p>
            <a:endParaRPr lang="cs-CZ" sz="1600" b="1" i="1" u="sng" dirty="0">
              <a:solidFill>
                <a:srgbClr val="7FBA22"/>
              </a:solidFill>
            </a:endParaRPr>
          </a:p>
          <a:p>
            <a:endParaRPr lang="cs-CZ" sz="1600" b="1" i="1" u="sng" dirty="0">
              <a:solidFill>
                <a:srgbClr val="7FBA22"/>
              </a:solidFill>
            </a:endParaRPr>
          </a:p>
          <a:p>
            <a:r>
              <a:rPr lang="cs-CZ" sz="1600" b="1" i="1" u="sng" dirty="0">
                <a:solidFill>
                  <a:srgbClr val="7FBA22"/>
                </a:solidFill>
              </a:rPr>
              <a:t>ČIŽP může převzít od vodoprávního úřadu řízení prací při zneškodňování havárie a šetření příčin havárie</a:t>
            </a:r>
            <a:r>
              <a:rPr lang="cs-CZ" sz="1600" b="1" i="1" dirty="0">
                <a:solidFill>
                  <a:srgbClr val="7FBA22"/>
                </a:solidFill>
              </a:rPr>
              <a:t>, </a:t>
            </a:r>
            <a:r>
              <a:rPr lang="cs-CZ" sz="1600" i="1" dirty="0">
                <a:solidFill>
                  <a:srgbClr val="7FBA22"/>
                </a:solidFill>
              </a:rPr>
              <a:t>v případě že ji lze řešit jen s použitím mimořádných odborných znalostí.</a:t>
            </a: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>
              <a:solidFill>
                <a:srgbClr val="7FBA22"/>
              </a:solidFill>
            </a:endParaRPr>
          </a:p>
          <a:p>
            <a:endParaRPr lang="cs-CZ" sz="1400" i="1" dirty="0">
              <a:solidFill>
                <a:srgbClr val="7FBA22"/>
              </a:solidFill>
            </a:endParaRPr>
          </a:p>
          <a:p>
            <a:endParaRPr lang="cs-CZ" sz="1400" i="1" dirty="0">
              <a:solidFill>
                <a:srgbClr val="7FBA22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i="1" dirty="0">
              <a:solidFill>
                <a:schemeClr val="tx1"/>
              </a:solidFill>
            </a:endParaRPr>
          </a:p>
          <a:p>
            <a:endParaRPr lang="cs-CZ" sz="1400" i="1" dirty="0"/>
          </a:p>
          <a:p>
            <a:endParaRPr lang="cs-CZ" sz="1400" i="1" dirty="0"/>
          </a:p>
          <a:p>
            <a:endParaRPr lang="cs-CZ" sz="1600" i="1" dirty="0"/>
          </a:p>
          <a:p>
            <a:endParaRPr lang="cs-CZ" sz="1400" i="1" dirty="0"/>
          </a:p>
          <a:p>
            <a:endParaRPr lang="cs-CZ" sz="1400" i="1" dirty="0"/>
          </a:p>
          <a:p>
            <a:endParaRPr lang="cs-CZ" sz="1400" i="1" dirty="0"/>
          </a:p>
          <a:p>
            <a:endParaRPr lang="cs-CZ" sz="1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havarijní novela (2023)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CAFDC0-448E-4FA9-892C-F645BAB8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44" y="843559"/>
            <a:ext cx="117499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58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DEA8D-A1AE-4978-8DE5-57AB4D51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000" dirty="0"/>
              <a:t>Děkuji za pozornost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FCCB86B-CCA5-4E56-8E96-44C8222924E5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03598"/>
            <a:ext cx="4961384" cy="3307589"/>
          </a:xfrm>
        </p:spPr>
      </p:pic>
    </p:spTree>
    <p:extLst>
      <p:ext uri="{BB962C8B-B14F-4D97-AF65-F5344CB8AC3E}">
        <p14:creationId xmlns:p14="http://schemas.microsoft.com/office/powerpoint/2010/main" val="226564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dirty="0"/>
              <a:t>MŽP, odbor ochrany vod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cs-CZ" sz="1200" dirty="0"/>
              <a:t>Mgr. Martin Pták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cs-CZ" sz="1050" dirty="0"/>
              <a:t>Tábor, 23. – 25. října 2023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Zmáhání havárie na vodách – příkladová studie</a:t>
            </a:r>
          </a:p>
        </p:txBody>
      </p:sp>
    </p:spTree>
    <p:extLst>
      <p:ext uri="{BB962C8B-B14F-4D97-AF65-F5344CB8AC3E}">
        <p14:creationId xmlns:p14="http://schemas.microsoft.com/office/powerpoint/2010/main" val="300057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EEE3E0BA-EC68-43C1-8F36-16F1066F04B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14991"/>
          <a:stretch>
            <a:fillRect/>
          </a:stretch>
        </p:blipFill>
        <p:spPr/>
      </p:pic>
      <p:sp>
        <p:nvSpPr>
          <p:cNvPr id="7" name="Zástupný symbol pro text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/>
              <a:t>§ 40 – 42 zákona č. 254/2001 Sb., o vodách a o změně některých zákonů (vodní zákon), ve znění pozdějších předpisů</a:t>
            </a:r>
          </a:p>
          <a:p>
            <a:endParaRPr lang="cs-CZ" dirty="0"/>
          </a:p>
          <a:p>
            <a:r>
              <a:rPr lang="cs-CZ" dirty="0"/>
              <a:t>Vyhláška č. 450/2005 Sb., o náležitostech nakládání se závadnými látkami a náležitostech havarijního plánu, způsobu a rozsahu hlášení havárií, jejich zneškodňování a odstraňování jejich škodlivých následků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V legislativním procesu (aktuálně PSP) – návrh tzv. havarijní novely vodního zákona</a:t>
            </a: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Stávající právní úprava</a:t>
            </a:r>
          </a:p>
        </p:txBody>
      </p:sp>
    </p:spTree>
    <p:extLst>
      <p:ext uri="{BB962C8B-B14F-4D97-AF65-F5344CB8AC3E}">
        <p14:creationId xmlns:p14="http://schemas.microsoft.com/office/powerpoint/2010/main" val="177807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9646F2C5-7874-4B84-AD47-727B0D9B95EE}"/>
              </a:ext>
            </a:extLst>
          </p:cNvPr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589867700"/>
              </p:ext>
            </p:extLst>
          </p:nvPr>
        </p:nvGraphicFramePr>
        <p:xfrm>
          <a:off x="608472" y="1113631"/>
          <a:ext cx="7993260" cy="291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29584" y="813007"/>
            <a:ext cx="5958640" cy="54115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dirty="0"/>
              <a:t>Modelový příklad havárie (</a:t>
            </a:r>
            <a:r>
              <a:rPr lang="cs-CZ" sz="1600" dirty="0"/>
              <a:t>19:05 - únik </a:t>
            </a:r>
            <a:r>
              <a:rPr lang="cs-CZ" sz="1600" dirty="0" err="1"/>
              <a:t>chem</a:t>
            </a:r>
            <a:r>
              <a:rPr lang="cs-CZ" sz="1600" dirty="0"/>
              <a:t>. látky do toku (pěna na hladině) po nehodě nákladního vozu)</a:t>
            </a:r>
            <a:br>
              <a:rPr lang="cs-CZ" sz="1600" dirty="0"/>
            </a:br>
            <a:br>
              <a:rPr lang="cs-CZ" sz="1600" dirty="0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678F0F-AB6F-4812-BFC0-042653284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2927871"/>
            <a:ext cx="506012" cy="5060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0DC1755-FA40-444A-B22C-19BA1BC5E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3768" y="2923305"/>
            <a:ext cx="506012" cy="50601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6C523BB-141C-40A9-91D2-DFE03F4B796C}"/>
              </a:ext>
            </a:extLst>
          </p:cNvPr>
          <p:cNvSpPr txBox="1"/>
          <p:nvPr/>
        </p:nvSpPr>
        <p:spPr>
          <a:xfrm>
            <a:off x="2742107" y="1676109"/>
            <a:ext cx="24055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20:15</a:t>
            </a:r>
          </a:p>
          <a:p>
            <a:r>
              <a:rPr lang="cs-CZ" sz="1200" dirty="0"/>
              <a:t>příjezd </a:t>
            </a:r>
            <a:r>
              <a:rPr lang="cs-CZ" sz="1200" b="1" dirty="0"/>
              <a:t>VPÚ</a:t>
            </a:r>
            <a:r>
              <a:rPr lang="cs-CZ" sz="1200" dirty="0"/>
              <a:t> na místo</a:t>
            </a:r>
          </a:p>
          <a:p>
            <a:r>
              <a:rPr lang="cs-CZ" sz="1200" b="1" dirty="0"/>
              <a:t>HZS ČR </a:t>
            </a:r>
            <a:r>
              <a:rPr lang="cs-CZ" sz="1200" dirty="0"/>
              <a:t>instaluje norné stěny, odebírá vzorky, </a:t>
            </a:r>
            <a:r>
              <a:rPr lang="cs-CZ" sz="1200" b="1" dirty="0"/>
              <a:t>VPÚ </a:t>
            </a:r>
            <a:r>
              <a:rPr lang="cs-CZ" sz="1200" dirty="0"/>
              <a:t>informuje</a:t>
            </a:r>
            <a:r>
              <a:rPr lang="cs-CZ" sz="1200" b="1" dirty="0"/>
              <a:t> SPP</a:t>
            </a:r>
            <a:endParaRPr lang="cs-CZ" sz="1400" dirty="0"/>
          </a:p>
          <a:p>
            <a:endParaRPr lang="cs-CZ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6513E5-D525-48CB-A3A5-61E0A13C2B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662" y="2923305"/>
            <a:ext cx="506012" cy="5060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F2EF10A-F3BD-4313-96EE-66155E0F51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748" y="2923305"/>
            <a:ext cx="506012" cy="50601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C461C12-4B1D-4A07-83AB-3A9E05CECCC7}"/>
              </a:ext>
            </a:extLst>
          </p:cNvPr>
          <p:cNvSpPr txBox="1"/>
          <p:nvPr/>
        </p:nvSpPr>
        <p:spPr>
          <a:xfrm>
            <a:off x="601570" y="1942014"/>
            <a:ext cx="13041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19:10</a:t>
            </a:r>
          </a:p>
          <a:p>
            <a:r>
              <a:rPr lang="cs-CZ" sz="1200" dirty="0"/>
              <a:t>Řidič hlásí havárii </a:t>
            </a:r>
            <a:r>
              <a:rPr lang="cs-CZ" sz="1200" b="1" dirty="0"/>
              <a:t>Policii ČR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173C33B-7AB7-43B6-9D85-337E57CDB4E8}"/>
              </a:ext>
            </a:extLst>
          </p:cNvPr>
          <p:cNvSpPr txBox="1"/>
          <p:nvPr/>
        </p:nvSpPr>
        <p:spPr>
          <a:xfrm>
            <a:off x="1475656" y="3504082"/>
            <a:ext cx="21612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19:20</a:t>
            </a:r>
          </a:p>
          <a:p>
            <a:r>
              <a:rPr lang="cs-CZ" sz="1200" dirty="0"/>
              <a:t>výjezd </a:t>
            </a:r>
            <a:r>
              <a:rPr lang="cs-CZ" sz="1200" b="1" dirty="0"/>
              <a:t>HZS ČR </a:t>
            </a:r>
            <a:r>
              <a:rPr lang="cs-CZ" sz="1200" dirty="0"/>
              <a:t>(</a:t>
            </a:r>
            <a:r>
              <a:rPr lang="cs-CZ" sz="1200" i="1" dirty="0"/>
              <a:t>únik cca 2000 l látky do toku</a:t>
            </a:r>
            <a:r>
              <a:rPr lang="cs-CZ" sz="1200" dirty="0"/>
              <a:t>)</a:t>
            </a:r>
          </a:p>
          <a:p>
            <a:r>
              <a:rPr lang="cs-CZ" sz="1200" dirty="0"/>
              <a:t>oznámení </a:t>
            </a:r>
            <a:r>
              <a:rPr lang="cs-CZ" sz="1200" b="1" dirty="0"/>
              <a:t>VPÚ </a:t>
            </a:r>
            <a:r>
              <a:rPr lang="cs-CZ" sz="1200" dirty="0"/>
              <a:t>a</a:t>
            </a:r>
            <a:r>
              <a:rPr lang="cs-CZ" sz="1200" b="1" dirty="0"/>
              <a:t> ČIŽP </a:t>
            </a:r>
            <a:r>
              <a:rPr lang="cs-CZ" sz="1200" dirty="0"/>
              <a:t>(koordinace s VPÚ, nevyjíždí na místo)</a:t>
            </a:r>
            <a:endParaRPr lang="cs-CZ" sz="12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70CF830-E557-4357-8C19-65E28CD30A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6696" y="2919637"/>
            <a:ext cx="506012" cy="50601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D70CD04-6DDB-4397-80B2-19C7D56B8C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6874" y="2919637"/>
            <a:ext cx="506012" cy="50601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F505088-65AA-4304-8FCF-901C081C49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68" y="2919637"/>
            <a:ext cx="505664" cy="50566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101068A-0FD1-4591-A3C5-DE26145E17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5231" y="2927871"/>
            <a:ext cx="506012" cy="50601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BD1F568-BC1C-4341-AA7C-C7FE6405F7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3105" y="2927871"/>
            <a:ext cx="506012" cy="50601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8B29ADF-3BD1-416B-82FF-97EA477691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86" y="2928219"/>
            <a:ext cx="505664" cy="505664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CC1B5C10-77A4-4ABF-94A3-A6412821A5F1}"/>
              </a:ext>
            </a:extLst>
          </p:cNvPr>
          <p:cNvSpPr txBox="1"/>
          <p:nvPr/>
        </p:nvSpPr>
        <p:spPr>
          <a:xfrm>
            <a:off x="4421484" y="3530141"/>
            <a:ext cx="22943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5:10</a:t>
            </a:r>
          </a:p>
          <a:p>
            <a:r>
              <a:rPr lang="cs-CZ" sz="1200" dirty="0"/>
              <a:t>v mezičase zjištěna povaha </a:t>
            </a:r>
            <a:r>
              <a:rPr lang="cs-CZ" sz="1200" dirty="0" err="1"/>
              <a:t>chem</a:t>
            </a:r>
            <a:r>
              <a:rPr lang="cs-CZ" sz="1200" dirty="0"/>
              <a:t>. látky – </a:t>
            </a:r>
            <a:r>
              <a:rPr lang="cs-CZ" sz="1200" i="1" dirty="0"/>
              <a:t>dobře ředitelná vodou, </a:t>
            </a:r>
            <a:r>
              <a:rPr lang="cs-CZ" sz="1200" b="1" dirty="0"/>
              <a:t>VPÚ</a:t>
            </a:r>
            <a:r>
              <a:rPr lang="cs-CZ" sz="1200" i="1" dirty="0"/>
              <a:t> </a:t>
            </a:r>
            <a:r>
              <a:rPr lang="cs-CZ" sz="1200" dirty="0"/>
              <a:t>nařizuje </a:t>
            </a:r>
            <a:r>
              <a:rPr lang="cs-CZ" sz="1200" b="1" dirty="0"/>
              <a:t>SPP </a:t>
            </a:r>
            <a:r>
              <a:rPr lang="cs-CZ" sz="1200" dirty="0"/>
              <a:t>navýšení průtoku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149D904E-2E90-46CC-B4B6-E017B058F3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6061" y="2927871"/>
            <a:ext cx="506012" cy="50601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6D88A62-B4CA-4AA6-A21A-19C12A7124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3884" y="2919637"/>
            <a:ext cx="506012" cy="506012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C5AF5C88-DF09-4A7F-9368-46CF1ED96889}"/>
              </a:ext>
            </a:extLst>
          </p:cNvPr>
          <p:cNvSpPr txBox="1"/>
          <p:nvPr/>
        </p:nvSpPr>
        <p:spPr>
          <a:xfrm>
            <a:off x="6062303" y="1691149"/>
            <a:ext cx="2043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8:20</a:t>
            </a:r>
          </a:p>
          <a:p>
            <a:r>
              <a:rPr lang="cs-CZ" sz="1200" b="1" dirty="0"/>
              <a:t>SPP</a:t>
            </a:r>
            <a:r>
              <a:rPr lang="cs-CZ" sz="1200" dirty="0"/>
              <a:t> zahajuje mimořádnou manipulaci s cílem zvýšení odtoku z VN</a:t>
            </a:r>
            <a:endParaRPr lang="cs-CZ" sz="1200" b="1" i="1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D07439D-A423-4795-8E6A-3419846C2B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89" y="2919637"/>
            <a:ext cx="505664" cy="505664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43C0388F-70B6-465E-B84C-B1A0852049F5}"/>
              </a:ext>
            </a:extLst>
          </p:cNvPr>
          <p:cNvSpPr txBox="1"/>
          <p:nvPr/>
        </p:nvSpPr>
        <p:spPr>
          <a:xfrm>
            <a:off x="7415808" y="3473335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21:30</a:t>
            </a:r>
          </a:p>
          <a:p>
            <a:r>
              <a:rPr lang="cs-CZ" sz="1200" dirty="0"/>
              <a:t>koncentrace </a:t>
            </a:r>
            <a:r>
              <a:rPr lang="cs-CZ" sz="1200" dirty="0" err="1"/>
              <a:t>chem</a:t>
            </a:r>
            <a:r>
              <a:rPr lang="cs-CZ" sz="1200" dirty="0"/>
              <a:t>. látky klesá konstantně, havárie ukončena</a:t>
            </a:r>
          </a:p>
        </p:txBody>
      </p:sp>
    </p:spTree>
    <p:extLst>
      <p:ext uri="{BB962C8B-B14F-4D97-AF65-F5344CB8AC3E}">
        <p14:creationId xmlns:p14="http://schemas.microsoft.com/office/powerpoint/2010/main" val="345560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9646F2C5-7874-4B84-AD47-727B0D9B95EE}"/>
              </a:ext>
            </a:extLst>
          </p:cNvPr>
          <p:cNvGraphicFramePr>
            <a:graphicFrameLocks noGrp="1"/>
          </p:cNvGraphicFramePr>
          <p:nvPr>
            <p:ph sz="quarter" idx="20"/>
          </p:nvPr>
        </p:nvGraphicFramePr>
        <p:xfrm>
          <a:off x="608472" y="1113631"/>
          <a:ext cx="7993260" cy="291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29584" y="813007"/>
            <a:ext cx="5958640" cy="54115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cs-CZ" dirty="0"/>
              <a:t>Modelový příklad havárie (</a:t>
            </a:r>
            <a:r>
              <a:rPr lang="cs-CZ" sz="1600" dirty="0"/>
              <a:t>19:05 - únik </a:t>
            </a:r>
            <a:r>
              <a:rPr lang="cs-CZ" sz="1600" dirty="0" err="1"/>
              <a:t>chem</a:t>
            </a:r>
            <a:r>
              <a:rPr lang="cs-CZ" sz="1600" dirty="0"/>
              <a:t>. látky do toku (pěna na hladině) po nehodě nákladního vozu)</a:t>
            </a:r>
            <a:br>
              <a:rPr lang="cs-CZ" sz="1600" dirty="0"/>
            </a:br>
            <a:br>
              <a:rPr lang="cs-CZ" sz="1600" dirty="0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678F0F-AB6F-4812-BFC0-042653284E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2927871"/>
            <a:ext cx="506012" cy="5060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0DC1755-FA40-444A-B22C-19BA1BC5E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3768" y="2923305"/>
            <a:ext cx="506012" cy="50601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6C523BB-141C-40A9-91D2-DFE03F4B796C}"/>
              </a:ext>
            </a:extLst>
          </p:cNvPr>
          <p:cNvSpPr txBox="1"/>
          <p:nvPr/>
        </p:nvSpPr>
        <p:spPr>
          <a:xfrm>
            <a:off x="2742107" y="1676109"/>
            <a:ext cx="24055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20:15</a:t>
            </a:r>
          </a:p>
          <a:p>
            <a:r>
              <a:rPr lang="cs-CZ" sz="1200" dirty="0"/>
              <a:t>příjezd </a:t>
            </a:r>
            <a:r>
              <a:rPr lang="cs-CZ" sz="1200" b="1" dirty="0"/>
              <a:t>VPÚ</a:t>
            </a:r>
            <a:r>
              <a:rPr lang="cs-CZ" sz="1200" dirty="0"/>
              <a:t> na místo</a:t>
            </a:r>
          </a:p>
          <a:p>
            <a:r>
              <a:rPr lang="cs-CZ" sz="1200" b="1" dirty="0"/>
              <a:t>HZS ČR </a:t>
            </a:r>
            <a:r>
              <a:rPr lang="cs-CZ" sz="1200" dirty="0"/>
              <a:t>instaluje norné stěny, odebírá vzorky, </a:t>
            </a:r>
            <a:r>
              <a:rPr lang="cs-CZ" sz="1200" b="1" dirty="0"/>
              <a:t>VPÚ </a:t>
            </a:r>
            <a:r>
              <a:rPr lang="cs-CZ" sz="1200" dirty="0"/>
              <a:t>informuje</a:t>
            </a:r>
            <a:r>
              <a:rPr lang="cs-CZ" sz="1200" b="1" dirty="0"/>
              <a:t> SPP</a:t>
            </a:r>
            <a:endParaRPr lang="cs-CZ" sz="1400" dirty="0"/>
          </a:p>
          <a:p>
            <a:endParaRPr lang="cs-CZ" sz="1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E6513E5-D525-48CB-A3A5-61E0A13C2B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662" y="2923305"/>
            <a:ext cx="506012" cy="5060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F2EF10A-F3BD-4313-96EE-66155E0F51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748" y="2923305"/>
            <a:ext cx="506012" cy="50601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C461C12-4B1D-4A07-83AB-3A9E05CECCC7}"/>
              </a:ext>
            </a:extLst>
          </p:cNvPr>
          <p:cNvSpPr txBox="1"/>
          <p:nvPr/>
        </p:nvSpPr>
        <p:spPr>
          <a:xfrm>
            <a:off x="601570" y="1942014"/>
            <a:ext cx="13041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19:10</a:t>
            </a:r>
          </a:p>
          <a:p>
            <a:r>
              <a:rPr lang="cs-CZ" sz="1200" dirty="0"/>
              <a:t>Řidič hlásí havárii </a:t>
            </a:r>
            <a:r>
              <a:rPr lang="cs-CZ" sz="1200" b="1" dirty="0"/>
              <a:t>Policii ČR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173C33B-7AB7-43B6-9D85-337E57CDB4E8}"/>
              </a:ext>
            </a:extLst>
          </p:cNvPr>
          <p:cNvSpPr txBox="1"/>
          <p:nvPr/>
        </p:nvSpPr>
        <p:spPr>
          <a:xfrm>
            <a:off x="1475656" y="3504082"/>
            <a:ext cx="21612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19:20</a:t>
            </a:r>
          </a:p>
          <a:p>
            <a:r>
              <a:rPr lang="cs-CZ" sz="1200" dirty="0"/>
              <a:t>výjezd </a:t>
            </a:r>
            <a:r>
              <a:rPr lang="cs-CZ" sz="1200" b="1" dirty="0"/>
              <a:t>HZS ČR </a:t>
            </a:r>
            <a:r>
              <a:rPr lang="cs-CZ" sz="1200" dirty="0"/>
              <a:t>(</a:t>
            </a:r>
            <a:r>
              <a:rPr lang="cs-CZ" sz="1200" i="1" dirty="0"/>
              <a:t>únik cca 2000 l látky do toku</a:t>
            </a:r>
            <a:r>
              <a:rPr lang="cs-CZ" sz="1200" dirty="0"/>
              <a:t>)</a:t>
            </a:r>
          </a:p>
          <a:p>
            <a:r>
              <a:rPr lang="cs-CZ" sz="1200" dirty="0"/>
              <a:t>oznámení </a:t>
            </a:r>
            <a:r>
              <a:rPr lang="cs-CZ" sz="1200" b="1" dirty="0"/>
              <a:t>VPÚ </a:t>
            </a:r>
            <a:r>
              <a:rPr lang="cs-CZ" sz="1200" dirty="0"/>
              <a:t>a</a:t>
            </a:r>
            <a:r>
              <a:rPr lang="cs-CZ" sz="1200" b="1" dirty="0"/>
              <a:t> ČIŽP </a:t>
            </a:r>
            <a:r>
              <a:rPr lang="cs-CZ" sz="1200" dirty="0"/>
              <a:t>(koordinace s VPÚ, nevyjíždí na místo)</a:t>
            </a:r>
            <a:endParaRPr lang="cs-CZ" sz="12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70CF830-E557-4357-8C19-65E28CD30A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6696" y="2919637"/>
            <a:ext cx="506012" cy="50601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D70CD04-6DDB-4397-80B2-19C7D56B8C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6874" y="2919637"/>
            <a:ext cx="506012" cy="50601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F505088-65AA-4304-8FCF-901C081C49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68" y="2919637"/>
            <a:ext cx="505664" cy="50566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101068A-0FD1-4591-A3C5-DE26145E17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5231" y="2927871"/>
            <a:ext cx="506012" cy="50601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BD1F568-BC1C-4341-AA7C-C7FE6405F7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3105" y="2927871"/>
            <a:ext cx="506012" cy="50601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8B29ADF-3BD1-416B-82FF-97EA477691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86" y="2928219"/>
            <a:ext cx="505664" cy="505664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CC1B5C10-77A4-4ABF-94A3-A6412821A5F1}"/>
              </a:ext>
            </a:extLst>
          </p:cNvPr>
          <p:cNvSpPr txBox="1"/>
          <p:nvPr/>
        </p:nvSpPr>
        <p:spPr>
          <a:xfrm>
            <a:off x="4421484" y="3530141"/>
            <a:ext cx="22943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5:10</a:t>
            </a:r>
          </a:p>
          <a:p>
            <a:r>
              <a:rPr lang="cs-CZ" sz="1200" dirty="0"/>
              <a:t>v mezičase zjištěna povaha </a:t>
            </a:r>
            <a:r>
              <a:rPr lang="cs-CZ" sz="1200" dirty="0" err="1"/>
              <a:t>chem</a:t>
            </a:r>
            <a:r>
              <a:rPr lang="cs-CZ" sz="1200" dirty="0"/>
              <a:t>. látky – </a:t>
            </a:r>
            <a:r>
              <a:rPr lang="cs-CZ" sz="1200" i="1" dirty="0"/>
              <a:t>dobře ředitelná vodou, </a:t>
            </a:r>
            <a:r>
              <a:rPr lang="cs-CZ" sz="1200" b="1" dirty="0"/>
              <a:t>VPÚ</a:t>
            </a:r>
            <a:r>
              <a:rPr lang="cs-CZ" sz="1200" i="1" dirty="0"/>
              <a:t> </a:t>
            </a:r>
            <a:r>
              <a:rPr lang="cs-CZ" sz="1200" dirty="0"/>
              <a:t>nařizuje </a:t>
            </a:r>
            <a:r>
              <a:rPr lang="cs-CZ" sz="1200" b="1" dirty="0"/>
              <a:t>SPP </a:t>
            </a:r>
            <a:r>
              <a:rPr lang="cs-CZ" sz="1200" dirty="0"/>
              <a:t>navýšení průtoku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149D904E-2E90-46CC-B4B6-E017B058F3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6061" y="2927871"/>
            <a:ext cx="506012" cy="50601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6D88A62-B4CA-4AA6-A21A-19C12A7124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3884" y="2919637"/>
            <a:ext cx="506012" cy="506012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C5AF5C88-DF09-4A7F-9368-46CF1ED96889}"/>
              </a:ext>
            </a:extLst>
          </p:cNvPr>
          <p:cNvSpPr txBox="1"/>
          <p:nvPr/>
        </p:nvSpPr>
        <p:spPr>
          <a:xfrm>
            <a:off x="6118888" y="1693604"/>
            <a:ext cx="2043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8:20</a:t>
            </a:r>
          </a:p>
          <a:p>
            <a:r>
              <a:rPr lang="cs-CZ" sz="1200" b="1" dirty="0"/>
              <a:t>SPP</a:t>
            </a:r>
            <a:r>
              <a:rPr lang="cs-CZ" sz="1200" dirty="0"/>
              <a:t> zahajuje mimořádnou manipulaci s cílem zvýšení odtoku z VN</a:t>
            </a:r>
            <a:endParaRPr lang="cs-CZ" sz="1200" b="1" i="1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D07439D-A423-4795-8E6A-3419846C2B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89" y="2919637"/>
            <a:ext cx="505664" cy="505664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43C0388F-70B6-465E-B84C-B1A0852049F5}"/>
              </a:ext>
            </a:extLst>
          </p:cNvPr>
          <p:cNvSpPr txBox="1"/>
          <p:nvPr/>
        </p:nvSpPr>
        <p:spPr>
          <a:xfrm>
            <a:off x="7415808" y="3473335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21:30</a:t>
            </a:r>
          </a:p>
          <a:p>
            <a:r>
              <a:rPr lang="cs-CZ" sz="1200" dirty="0"/>
              <a:t>koncentrace </a:t>
            </a:r>
            <a:r>
              <a:rPr lang="cs-CZ" sz="1200" dirty="0" err="1"/>
              <a:t>chem</a:t>
            </a:r>
            <a:r>
              <a:rPr lang="cs-CZ" sz="1200" dirty="0"/>
              <a:t>. látky klesá konstantně, havárie ukončena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6A806A7-CE95-4A40-B30F-0313AE17C145}"/>
              </a:ext>
            </a:extLst>
          </p:cNvPr>
          <p:cNvSpPr/>
          <p:nvPr/>
        </p:nvSpPr>
        <p:spPr>
          <a:xfrm>
            <a:off x="282019" y="1325462"/>
            <a:ext cx="5077635" cy="33123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40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EEE3E0BA-EC68-43C1-8F36-16F1066F04B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23678"/>
            <a:ext cx="1936503" cy="277368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sz="1600" b="1" i="1" u="sng" dirty="0">
                <a:solidFill>
                  <a:schemeClr val="tx1"/>
                </a:solidFill>
              </a:rPr>
              <a:t>§ 41 (2) VZ </a:t>
            </a:r>
            <a:r>
              <a:rPr lang="cs-CZ" sz="1600" i="1" dirty="0"/>
              <a:t>- Kdo způsobí nebo zjistí havárii, je povinen ji neprodleně hlásit </a:t>
            </a:r>
            <a:r>
              <a:rPr lang="cs-CZ" sz="1600" b="1" i="1" dirty="0"/>
              <a:t>Hasičskému záchrannému sboru České republiky</a:t>
            </a:r>
            <a:r>
              <a:rPr lang="cs-CZ" sz="1600" i="1" dirty="0"/>
              <a:t> nebo </a:t>
            </a:r>
            <a:r>
              <a:rPr lang="cs-CZ" sz="1600" b="1" i="1" dirty="0"/>
              <a:t>jednotkám požární ochrany </a:t>
            </a:r>
            <a:r>
              <a:rPr lang="cs-CZ" sz="1600" i="1" dirty="0"/>
              <a:t>nebo </a:t>
            </a:r>
            <a:r>
              <a:rPr lang="cs-CZ" sz="1600" b="1" i="1" dirty="0"/>
              <a:t>Policii České republiky</a:t>
            </a:r>
            <a:r>
              <a:rPr lang="cs-CZ" sz="1600" i="1" dirty="0"/>
              <a:t>, případně </a:t>
            </a:r>
            <a:r>
              <a:rPr lang="cs-CZ" sz="1600" b="1" i="1" dirty="0"/>
              <a:t>správci povodí</a:t>
            </a:r>
            <a:r>
              <a:rPr lang="cs-CZ" sz="1600" i="1" dirty="0"/>
              <a:t>.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b="1" i="1" u="sng" dirty="0">
                <a:solidFill>
                  <a:schemeClr val="tx1"/>
                </a:solidFill>
              </a:rPr>
              <a:t>§ 7 </a:t>
            </a:r>
            <a:r>
              <a:rPr lang="cs-CZ" b="1" i="1" u="sng" dirty="0" err="1">
                <a:solidFill>
                  <a:schemeClr val="tx1"/>
                </a:solidFill>
              </a:rPr>
              <a:t>vyhl</a:t>
            </a:r>
            <a:r>
              <a:rPr lang="cs-CZ" b="1" i="1" u="sng" dirty="0">
                <a:solidFill>
                  <a:schemeClr val="tx1"/>
                </a:solidFill>
              </a:rPr>
              <a:t>. č. 450/2005 Sb.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r>
              <a:rPr lang="cs-CZ" sz="1400" i="1" dirty="0"/>
              <a:t>… se provádí jakýmikoliv dostupnými spojovacími prostředky nebo osobně. Hlášení havárie operačnímu a informačnímu středisku hasičského záchranného sboru kraje se provádí na linku tísňového volání.</a:t>
            </a:r>
          </a:p>
          <a:p>
            <a:r>
              <a:rPr lang="cs-CZ" sz="1400" i="1" dirty="0"/>
              <a:t>Jsou dále uvedeny náležitosti hlášení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Stávající právní úprava	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0A065CA-AB51-465B-BCB3-612B3818E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8787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4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cs-CZ" sz="1400" i="1" dirty="0">
              <a:solidFill>
                <a:srgbClr val="7FBA22"/>
              </a:solidFill>
            </a:endParaRPr>
          </a:p>
          <a:p>
            <a:endParaRPr lang="cs-CZ" sz="1400" i="1" dirty="0">
              <a:solidFill>
                <a:srgbClr val="7FBA22"/>
              </a:solidFill>
            </a:endParaRPr>
          </a:p>
          <a:p>
            <a:r>
              <a:rPr lang="cs-CZ" sz="1600" i="1" dirty="0">
                <a:solidFill>
                  <a:srgbClr val="7FBA22"/>
                </a:solidFill>
              </a:rPr>
              <a:t>Ten, kdo způsobí havárii (dále jen „původce havárie“) nebo zjistí havárii, je povinen ji neprodleně hlásit </a:t>
            </a:r>
            <a:r>
              <a:rPr lang="cs-CZ" sz="1600" b="1" i="1" u="sng" dirty="0">
                <a:solidFill>
                  <a:srgbClr val="7FBA22"/>
                </a:solidFill>
              </a:rPr>
              <a:t>Hasičskému záchrannému sboru České republiky</a:t>
            </a: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7FBA22"/>
                </a:solidFill>
              </a:rPr>
              <a:t>sjednocení ohlašovací povinnosti </a:t>
            </a:r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havarijní novela (2023)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A605EFAE-3FDB-471B-B7BD-A6320A1133D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r="15166"/>
          <a:stretch>
            <a:fillRect/>
          </a:stretch>
        </p:blipFill>
        <p:spPr>
          <a:xfrm>
            <a:off x="7319448" y="813007"/>
            <a:ext cx="1223992" cy="2622840"/>
          </a:xfrm>
        </p:spPr>
      </p:pic>
    </p:spTree>
    <p:extLst>
      <p:ext uri="{BB962C8B-B14F-4D97-AF65-F5344CB8AC3E}">
        <p14:creationId xmlns:p14="http://schemas.microsoft.com/office/powerpoint/2010/main" val="329465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2">
            <a:extLst>
              <a:ext uri="{FF2B5EF4-FFF2-40B4-BE49-F238E27FC236}">
                <a16:creationId xmlns:a16="http://schemas.microsoft.com/office/drawing/2014/main" id="{EEE3E0BA-EC68-43C1-8F36-16F1066F04B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69" y="2787774"/>
            <a:ext cx="2379318" cy="1739071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20"/>
          </p:nvPr>
        </p:nvSpPr>
        <p:spPr>
          <a:xfrm>
            <a:off x="611560" y="1329612"/>
            <a:ext cx="5976664" cy="2916324"/>
          </a:xfrm>
        </p:spPr>
        <p:txBody>
          <a:bodyPr/>
          <a:lstStyle/>
          <a:p>
            <a:endParaRPr lang="cs-CZ" b="1" i="1" u="sng" dirty="0">
              <a:solidFill>
                <a:schemeClr val="tx1"/>
              </a:solidFill>
            </a:endParaRPr>
          </a:p>
          <a:p>
            <a:r>
              <a:rPr lang="cs-CZ" sz="1400" b="1" i="1" u="sng" dirty="0">
                <a:solidFill>
                  <a:schemeClr val="tx1"/>
                </a:solidFill>
              </a:rPr>
              <a:t>§ 41 (3) VZ </a:t>
            </a:r>
            <a:r>
              <a:rPr lang="cs-CZ" sz="1400" i="1" dirty="0"/>
              <a:t>- </a:t>
            </a:r>
            <a:r>
              <a:rPr lang="cs-CZ" sz="1400" b="1" i="1" dirty="0"/>
              <a:t>HZS ČR</a:t>
            </a:r>
            <a:r>
              <a:rPr lang="cs-CZ" sz="1400" i="1" dirty="0"/>
              <a:t>, </a:t>
            </a:r>
            <a:r>
              <a:rPr lang="cs-CZ" sz="1400" b="1" i="1" dirty="0"/>
              <a:t>Policie ČR </a:t>
            </a:r>
            <a:r>
              <a:rPr lang="cs-CZ" sz="1400" i="1" dirty="0"/>
              <a:t>a </a:t>
            </a:r>
            <a:r>
              <a:rPr lang="cs-CZ" sz="1400" b="1" i="1" dirty="0"/>
              <a:t>SPP</a:t>
            </a:r>
            <a:r>
              <a:rPr lang="cs-CZ" sz="1400" i="1" dirty="0"/>
              <a:t> jsou povinni neprodleně informovat o jim nahlášené havárii příslušný </a:t>
            </a:r>
            <a:r>
              <a:rPr lang="cs-CZ" sz="1400" b="1" i="1" dirty="0"/>
              <a:t>VPÚ </a:t>
            </a:r>
            <a:r>
              <a:rPr lang="cs-CZ" sz="1400" i="1" dirty="0"/>
              <a:t>a </a:t>
            </a:r>
            <a:r>
              <a:rPr lang="cs-CZ" sz="1400" b="1" i="1" dirty="0"/>
              <a:t>ČIŽP</a:t>
            </a:r>
            <a:r>
              <a:rPr lang="cs-CZ" sz="1400" i="1" dirty="0"/>
              <a:t>, která bude o havárii, k níž došlo v ochranných pásmech přírodních léčivých zdrojů </a:t>
            </a:r>
            <a:r>
              <a:rPr lang="cs-CZ" sz="1400" dirty="0"/>
              <a:t>a zdrojů přírodních minerálních vod a na povrchových vodách využívaných podle § 34, informovat též </a:t>
            </a:r>
            <a:r>
              <a:rPr lang="cs-CZ" sz="1400" b="1" i="1" dirty="0"/>
              <a:t>Ministerstvo zdravotnictví ČR</a:t>
            </a:r>
            <a:endParaRPr lang="cs-CZ" b="1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endParaRPr lang="cs-CZ" sz="1400" b="1" i="1" dirty="0"/>
          </a:p>
          <a:p>
            <a:endParaRPr lang="cs-CZ" sz="1400" b="1" i="1" dirty="0"/>
          </a:p>
          <a:p>
            <a:endParaRPr lang="cs-CZ" sz="1400" i="1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Stávající právní úprava	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0A065CA-AB51-465B-BCB3-612B3818E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17404"/>
            <a:ext cx="657063" cy="65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7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cs-CZ" i="1" dirty="0"/>
          </a:p>
          <a:p>
            <a:endParaRPr lang="cs-CZ" i="1" dirty="0"/>
          </a:p>
          <a:p>
            <a:r>
              <a:rPr lang="cs-CZ" sz="1600" b="1" i="1" dirty="0">
                <a:solidFill>
                  <a:srgbClr val="7FBA22"/>
                </a:solidFill>
              </a:rPr>
              <a:t>HZS ČR </a:t>
            </a:r>
            <a:r>
              <a:rPr lang="cs-CZ" sz="1600" i="1" dirty="0">
                <a:solidFill>
                  <a:srgbClr val="7FBA22"/>
                </a:solidFill>
              </a:rPr>
              <a:t>neprodleně informuje o jemu nahlášené havárii </a:t>
            </a:r>
            <a:r>
              <a:rPr lang="cs-CZ" sz="1600" b="1" i="1" dirty="0">
                <a:solidFill>
                  <a:srgbClr val="7FBA22"/>
                </a:solidFill>
              </a:rPr>
              <a:t>VPÚ</a:t>
            </a:r>
            <a:r>
              <a:rPr lang="cs-CZ" sz="1600" i="1" dirty="0">
                <a:solidFill>
                  <a:srgbClr val="7FBA22"/>
                </a:solidFill>
              </a:rPr>
              <a:t> příslušný podle místa havárie, </a:t>
            </a:r>
            <a:r>
              <a:rPr lang="cs-CZ" sz="1600" b="1" i="1" dirty="0">
                <a:solidFill>
                  <a:srgbClr val="7FBA22"/>
                </a:solidFill>
              </a:rPr>
              <a:t>SPP</a:t>
            </a:r>
            <a:r>
              <a:rPr lang="cs-CZ" sz="1600" i="1" dirty="0">
                <a:solidFill>
                  <a:srgbClr val="7FBA22"/>
                </a:solidFill>
              </a:rPr>
              <a:t>, </a:t>
            </a:r>
            <a:r>
              <a:rPr lang="cs-CZ" sz="1600" b="1" i="1" dirty="0">
                <a:solidFill>
                  <a:srgbClr val="7FBA22"/>
                </a:solidFill>
              </a:rPr>
              <a:t>ČIŽP</a:t>
            </a:r>
            <a:r>
              <a:rPr lang="cs-CZ" sz="1600" i="1" dirty="0">
                <a:solidFill>
                  <a:srgbClr val="7FBA22"/>
                </a:solidFill>
              </a:rPr>
              <a:t> a </a:t>
            </a:r>
            <a:r>
              <a:rPr lang="cs-CZ" sz="1600" b="1" i="1" dirty="0">
                <a:solidFill>
                  <a:srgbClr val="7FBA22"/>
                </a:solidFill>
              </a:rPr>
              <a:t>Policii ČR</a:t>
            </a:r>
            <a:r>
              <a:rPr lang="cs-CZ" sz="1600" i="1" dirty="0">
                <a:solidFill>
                  <a:srgbClr val="7FBA22"/>
                </a:solidFill>
              </a:rPr>
              <a:t>…. příp. dojde-li k ohrožení nebo znečištění zdroje pitné vody, informuje vodoprávní úřad příslušný podle místa havárie neprodleně  </a:t>
            </a:r>
            <a:r>
              <a:rPr lang="cs-CZ" sz="1600" b="1" i="1" dirty="0">
                <a:solidFill>
                  <a:srgbClr val="7FBA22"/>
                </a:solidFill>
              </a:rPr>
              <a:t>KHS</a:t>
            </a: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b="1" i="1" dirty="0">
              <a:solidFill>
                <a:srgbClr val="7FBA22"/>
              </a:solidFill>
            </a:endParaRPr>
          </a:p>
          <a:p>
            <a:endParaRPr lang="cs-CZ" sz="1400" i="1" dirty="0">
              <a:solidFill>
                <a:srgbClr val="7FBA22"/>
              </a:solidFill>
            </a:endParaRPr>
          </a:p>
          <a:p>
            <a:endParaRPr lang="cs-CZ" sz="1400" i="1" dirty="0">
              <a:solidFill>
                <a:srgbClr val="7FBA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7FBA22"/>
                </a:solidFill>
              </a:rPr>
              <a:t>Upřesňují se ustanovení o hlášení havárie. HZS ČR, kterému se havárie ohlašuje jako prvnímu, dále o havárii informuje uvedené subjekty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havarijní novela (2023)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90D09EE4-D062-4EC3-8695-946D9951442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r="15166"/>
          <a:stretch>
            <a:fillRect/>
          </a:stretch>
        </p:blipFill>
        <p:spPr>
          <a:xfrm>
            <a:off x="7376584" y="813006"/>
            <a:ext cx="1223992" cy="2622840"/>
          </a:xfrm>
        </p:spPr>
      </p:pic>
    </p:spTree>
    <p:extLst>
      <p:ext uri="{BB962C8B-B14F-4D97-AF65-F5344CB8AC3E}">
        <p14:creationId xmlns:p14="http://schemas.microsoft.com/office/powerpoint/2010/main" val="3616395356"/>
      </p:ext>
    </p:extLst>
  </p:cSld>
  <p:clrMapOvr>
    <a:masterClrMapping/>
  </p:clrMapOvr>
</p:sld>
</file>

<file path=ppt/theme/theme1.xml><?xml version="1.0" encoding="utf-8"?>
<a:theme xmlns:a="http://schemas.openxmlformats.org/drawingml/2006/main" name="MZP_2020_16ku9-final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C588B596-AE8C-477B-B25B-F51060738280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26188A8A-D3A8-4AA5-9AAE-8B14F0C0F042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(16-9)</Template>
  <TotalTime>5842</TotalTime>
  <Words>1325</Words>
  <Application>Microsoft Office PowerPoint</Application>
  <PresentationFormat>Předvádění na obrazovce (16:9)</PresentationFormat>
  <Paragraphs>302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Roboto Medium</vt:lpstr>
      <vt:lpstr>Roboto Light</vt:lpstr>
      <vt:lpstr>Roboto</vt:lpstr>
      <vt:lpstr>Roboto</vt:lpstr>
      <vt:lpstr>Calibri</vt:lpstr>
      <vt:lpstr>Verdana</vt:lpstr>
      <vt:lpstr>Arial</vt:lpstr>
      <vt:lpstr>MZP_2020_16ku9-final</vt:lpstr>
      <vt:lpstr>Motiv3-finl new</vt:lpstr>
      <vt:lpstr>Prezentace aplikace PowerPoint</vt:lpstr>
      <vt:lpstr>Zmáhání havárie na vodách – příkladová studie</vt:lpstr>
      <vt:lpstr>Stávající právní úprava</vt:lpstr>
      <vt:lpstr>Modelový příklad havárie (19:05 - únik chem. látky do toku (pěna na hladině) po nehodě nákladního vozu)  </vt:lpstr>
      <vt:lpstr>Modelový příklad havárie (19:05 - únik chem. látky do toku (pěna na hladině) po nehodě nákladního vozu)  </vt:lpstr>
      <vt:lpstr>Stávající právní úprava </vt:lpstr>
      <vt:lpstr>havarijní novela (2023)</vt:lpstr>
      <vt:lpstr>Stávající právní úprava </vt:lpstr>
      <vt:lpstr>havarijní novela (2023)</vt:lpstr>
      <vt:lpstr>Stávající právní úprava </vt:lpstr>
      <vt:lpstr>havarijní novela (2023)</vt:lpstr>
      <vt:lpstr>SPOLUPRÁCE subjektů při zneškodňování havárie</vt:lpstr>
      <vt:lpstr>Stávající právní úprava – spolupráce VPÚ </vt:lpstr>
      <vt:lpstr>havarijní novela (2023)</vt:lpstr>
      <vt:lpstr>Stávající právní úprava – spolupráce správců toků/povodí </vt:lpstr>
      <vt:lpstr>havarijní novela (2023)</vt:lpstr>
      <vt:lpstr>Stávající právní úprava – spolupráce ČIŽP </vt:lpstr>
      <vt:lpstr>havarijní novela (2023)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Pták Martin</dc:creator>
  <cp:lastModifiedBy>Pták Martin</cp:lastModifiedBy>
  <cp:revision>140</cp:revision>
  <dcterms:created xsi:type="dcterms:W3CDTF">2023-10-19T09:09:30Z</dcterms:created>
  <dcterms:modified xsi:type="dcterms:W3CDTF">2023-10-23T12:41:57Z</dcterms:modified>
</cp:coreProperties>
</file>