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handoutMasterIdLst>
    <p:handoutMasterId r:id="rId26"/>
  </p:handoutMasterIdLst>
  <p:sldIdLst>
    <p:sldId id="284" r:id="rId2"/>
    <p:sldId id="328" r:id="rId3"/>
    <p:sldId id="329" r:id="rId4"/>
    <p:sldId id="459" r:id="rId5"/>
    <p:sldId id="486" r:id="rId6"/>
    <p:sldId id="482" r:id="rId7"/>
    <p:sldId id="476" r:id="rId8"/>
    <p:sldId id="470" r:id="rId9"/>
    <p:sldId id="309" r:id="rId10"/>
    <p:sldId id="310" r:id="rId11"/>
    <p:sldId id="469" r:id="rId12"/>
    <p:sldId id="313" r:id="rId13"/>
    <p:sldId id="291" r:id="rId14"/>
    <p:sldId id="315" r:id="rId15"/>
    <p:sldId id="317" r:id="rId16"/>
    <p:sldId id="318" r:id="rId17"/>
    <p:sldId id="324" r:id="rId18"/>
    <p:sldId id="320" r:id="rId19"/>
    <p:sldId id="323" r:id="rId20"/>
    <p:sldId id="468" r:id="rId21"/>
    <p:sldId id="485" r:id="rId22"/>
    <p:sldId id="263" r:id="rId23"/>
    <p:sldId id="282" r:id="rId24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F3F"/>
    <a:srgbClr val="000099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1" autoAdjust="0"/>
    <p:restoredTop sz="76725" autoAdjust="0"/>
  </p:normalViewPr>
  <p:slideViewPr>
    <p:cSldViewPr>
      <p:cViewPr varScale="1">
        <p:scale>
          <a:sx n="40" d="100"/>
          <a:sy n="40" d="100"/>
        </p:scale>
        <p:origin x="1563" y="2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3120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3596" y="6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23.10.2023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23.10.2023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49021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Fikce souhlasu se neužije na: </a:t>
            </a:r>
          </a:p>
          <a:p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a) závazné stanovisko k posouzení vlivů provedení záměru na životní prostředí podle zákona o posuzování vlivů na životní prostředí,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b) jednotné environmentální stanovisko vydané podle zákona o jednotném environmentálním stanovisku namísto závazného stanoviska k 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posouzení vlivů provedení záměru na životní prostředí podle zákona o posuzování vlivů na životní prostředí nebo správního úkonu orgánu ochrany přírody podle 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zákona o ochraně přírody a krajiny, kterým se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1. posuzuje splnění podmínek pro stanovení odchylného postupu při ochraně ptáků,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2. vyslovuje souhlas k zásahům, které by mohly vést k závažnému nebo nevratnému poškození nebo ke zničení evropského stanoviště nebo stanoviště evropsky významných druhů,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3. uděluje souhlas k činnostem v ptačích oblastech,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4. posuzuje splnění podmínek pro povolení výjimky ze zákazů u zvláště chráněných druhů rostlin a živočichů, které jsou předmětem ochrany podle práva Evropské unie,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5. uděluje souhlas k činnostem vymezeným v bližších ochranných podmínkách zvláště chráněných území, která byla vyhlášena k zajištění udržení příznivého stavu evropských stanovišť 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nebo stanovišť evropsky významných druhů, které jsou předmětem ochrany evropsky významných lokalit.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85877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08726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>
              <a:spcBef>
                <a:spcPts val="528"/>
              </a:spcBef>
              <a:spcAft>
                <a:spcPts val="0"/>
              </a:spcAft>
              <a:buClr>
                <a:schemeClr val="accent1"/>
              </a:buClr>
            </a:pPr>
            <a:r>
              <a:rPr lang="cs-CZ" sz="1200" b="1" dirty="0"/>
              <a:t>Úkon před zahájením řízení</a:t>
            </a:r>
          </a:p>
          <a:p>
            <a:pPr marL="342900" indent="-342900" algn="just">
              <a:spcBef>
                <a:spcPts val="528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1200" dirty="0"/>
              <a:t>Žádost – formulář</a:t>
            </a:r>
          </a:p>
          <a:p>
            <a:pPr marL="342900" indent="-342900" algn="just">
              <a:spcBef>
                <a:spcPts val="528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1200" dirty="0"/>
              <a:t>Lhůta - do 30 dnů od podání žádosti – SÚ – 4 druhy</a:t>
            </a:r>
          </a:p>
          <a:p>
            <a:pPr marL="342900" indent="-342900" algn="just">
              <a:spcBef>
                <a:spcPts val="528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1200" dirty="0"/>
              <a:t>DO – 2 druhy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23371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38431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032519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87578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974645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74549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</a:pPr>
            <a:r>
              <a:rPr 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Lhůta pro vydání kolaudačního rozhodnutí:</a:t>
            </a:r>
          </a:p>
          <a:p>
            <a:pPr algn="l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15 dnů od závěrečné kontrolní prohlídky</a:t>
            </a:r>
          </a:p>
          <a:p>
            <a:pPr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15 dnů od podání žádosti v případě, že SÚ neprovádí závěrečnou kontrolní prohlídku</a:t>
            </a:r>
          </a:p>
          <a:p>
            <a:pPr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</a:pPr>
            <a:r>
              <a:rPr 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Závěrečná kontrolní prohlídka</a:t>
            </a:r>
          </a:p>
          <a:p>
            <a:pPr algn="l">
              <a:spcBef>
                <a:spcPts val="528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Provede SÚ - je-li to nezbytné pro ověření skutečného provedení stavby</a:t>
            </a:r>
          </a:p>
          <a:p>
            <a:pPr algn="l">
              <a:spcBef>
                <a:spcPts val="528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Musí být provedena do 30 dnů od podání úplné žádosti</a:t>
            </a:r>
          </a:p>
          <a:p>
            <a:pPr algn="l">
              <a:spcBef>
                <a:spcPts val="528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O termínu musí být účastníci řízení vyrozuměni min. </a:t>
            </a:r>
            <a:b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10 dní předem</a:t>
            </a:r>
          </a:p>
          <a:p>
            <a:pPr marL="0" indent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</a:pP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Je-li k žádosti o vydání kolaudačního rozhodnutí přiložen odborný posudek autorizovaného inspektora, SÚ </a:t>
            </a:r>
            <a:r>
              <a:rPr 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může </a:t>
            </a:r>
          </a:p>
          <a:p>
            <a:pPr marL="0" indent="0" algn="l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upustit od závěrečné kontrolní prohlídky.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727518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§ 261 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(1) Pro terénní úpravy a zařízení se ustanovení této hlavy použijí obdobně.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(2) Ministerstvo může na žádost stavebního úřadu uhradit účelně vynaložené náklady vzniklé při provedení náhradního výkonu rozhodnutí o nařízení odstranění stavby nebo 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terénní úpravy, pokud stavební úřad usnesením podle § 119 odst. 4 správního řádu uložil povinnému zaplatit předem potřebné náklady na provedení exekuce a povinný tyto náklady nezaplatil.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(3) Žádost podle odstavce 2 obsahuje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a) rozhodnutí o nařízení odstranění stavby,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b) exekuční příkaz, na jehož základě stavební úřad pověřil jinou osobu odstraněním stavby nebo terénní úpravy,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c) usnesení podle § 119 odst. 4 správního řádu, kterým stavební úřad uložil povinnému zaplatit potřebné náklady na provedení exekuce, a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d) daňový doklad o výši nákladů na odstranění stavby nebo terénní úpravy.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(4) Uhradilo-li ministerstvo účelně vynaložené náklady podle odstavce 2, uloží po provedení náhradního výkonu rozhodnutí povinnému zaplatit ministerstvu úhradu těchto nákladů.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6421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A477F0F-9C0A-45F8-A7AE-EABCF9118898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945231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082326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22416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1200" b="1" dirty="0">
                <a:latin typeface="Arial" panose="020B0604020202020204" pitchFamily="34" charset="0"/>
                <a:cs typeface="Arial" panose="020B0604020202020204" pitchFamily="34" charset="0"/>
              </a:rPr>
              <a:t>MD vydá vyhlášku, kterou stanoví technické požadavky na dálnice, silnice, místní komunikace a veřejně přístupné účelové komunikace, stavby drah a civilní letecké stavby a rozsah a obsah projektové dokumentace k těmto stavbám. </a:t>
            </a:r>
          </a:p>
          <a:p>
            <a:r>
              <a:rPr lang="cs-CZ" sz="1200" b="1" dirty="0">
                <a:latin typeface="Arial" panose="020B0604020202020204" pitchFamily="34" charset="0"/>
                <a:cs typeface="Arial" panose="020B0604020202020204" pitchFamily="34" charset="0"/>
              </a:rPr>
              <a:t>§ 333 </a:t>
            </a:r>
          </a:p>
          <a:p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AutoNum type="arabicParenBoth"/>
            </a:pPr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Ministerstvo vydá vyhlášky k provedení § 18 odst. 4, § 30 odst. 3 a 4, § 59 odst. 4, § 62 odst. 3, § 64 odst. 1, § 66 odst. 3, § 87 odst. 4, § 109 odst. 4, § 152 odst. 1, </a:t>
            </a:r>
          </a:p>
          <a:p>
            <a:pPr marL="228600" indent="-228600">
              <a:buAutoNum type="arabicParenBoth"/>
            </a:pPr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§ 154 odst. 2, § 158 odst. 5, § 161 odst. 4, § 166 odst. 4, § 169 odst. 2, § 172 odst. 2, § 227 odst. 5, § 267 odst. 5, § 268 odst. 3, § 269 odst. 7, § 270 odst. 3, </a:t>
            </a:r>
          </a:p>
          <a:p>
            <a:pPr marL="228600" indent="-228600">
              <a:buAutoNum type="arabicParenBoth"/>
            </a:pPr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§ 271 odst. 4, § 273 odst. 3, § 278, § 285 odst. 4 a § 292 odst. 5.</a:t>
            </a:r>
          </a:p>
          <a:p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(2) Ministerstvo dopravy vydá vyhlášku k provedení § 17 odst. 3, § 152 odst. 1 a § 158 odst. 5, kterou stanoví technické požadavky na stavby dálnic, silnic, </a:t>
            </a:r>
          </a:p>
          <a:p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místních komunikací a veřejně přístupných účelových komunikací, stavby drah a civilní letecké stavby a rozsah a obsah projektové dokumentace k těmto stavbám.</a:t>
            </a:r>
          </a:p>
          <a:p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(3) Hlavní město Praha, statutární město Brno a statutární město Ostrava mohou v přenesené působnosti vydat nařízení k provedení § 152 odst. 2.</a:t>
            </a:r>
          </a:p>
          <a:p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200" b="1" dirty="0">
                <a:latin typeface="Arial" panose="020B0604020202020204" pitchFamily="34" charset="0"/>
                <a:cs typeface="Arial" panose="020B0604020202020204" pitchFamily="34" charset="0"/>
              </a:rPr>
              <a:t>§ 152 </a:t>
            </a:r>
          </a:p>
          <a:p>
            <a:endParaRPr lang="cs-CZ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200" b="1" dirty="0">
                <a:latin typeface="Arial" panose="020B0604020202020204" pitchFamily="34" charset="0"/>
                <a:cs typeface="Arial" panose="020B0604020202020204" pitchFamily="34" charset="0"/>
              </a:rPr>
              <a:t>Podrobné vymezení požadavků na výstavbu</a:t>
            </a:r>
          </a:p>
          <a:p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(1) Prováděcí právní předpis stanoví podrobné požadavky na vymezování pozemků, požadavky na umisťování staveb a technické požadavky na stavby.</a:t>
            </a:r>
          </a:p>
          <a:p>
            <a:endParaRPr lang="cs-CZ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(2) Územní samosprávné celky, které jsou k tomu tímto zákonem zmocněny, mohou s výjimkou požadavků na výstavbu staveb dálnic, silnic, drah a </a:t>
            </a:r>
          </a:p>
          <a:p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civilních leteckých staveb stanovit prováděcím právním předpisem podrobné požadavky na vymezování pozemků, požadavky na umisťování staveb a </a:t>
            </a:r>
          </a:p>
          <a:p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technické požadavky na stavby s výjimkou požadavků na stavby technické infrastruktury odchylně od prováděcího právního předpisu podle odstavce 1.</a:t>
            </a:r>
          </a:p>
          <a:p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(3) Prováděcí právní předpis podle odstavce 1 nebo jeho jednotlivá ustanovení se použijí, nestanoví-li prováděcí právní předpis podle odstavce 2 jinak.</a:t>
            </a:r>
          </a:p>
          <a:p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(4) Určí-li prováděcí právní předpis územního samosprávného celku podle odstavce 2 závazné technické normy ve stavebnictví odchylně od prováděcího </a:t>
            </a:r>
          </a:p>
          <a:p>
            <a:r>
              <a:rPr lang="cs-CZ" sz="1200" dirty="0">
                <a:latin typeface="Arial" panose="020B0604020202020204" pitchFamily="34" charset="0"/>
                <a:cs typeface="Arial" panose="020B0604020202020204" pitchFamily="34" charset="0"/>
              </a:rPr>
              <a:t>právního předpisu podle odstavce 1, zajistí územní samosprávný celek bezplatný přístup k těmto určeným technickým normám a vede jejich seznam.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275306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65579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23306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Font typeface="Arial" panose="020B0604020202020204" pitchFamily="34" charset="0"/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54950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§ 34a</a:t>
            </a:r>
          </a:p>
          <a:p>
            <a:r>
              <a:rPr 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Obecní stavební úřad</a:t>
            </a:r>
          </a:p>
          <a:p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(1) Obecní stavební úřad</a:t>
            </a:r>
          </a:p>
          <a:p>
            <a:pPr marL="228600" indent="-228600">
              <a:buAutoNum type="alphaLcParenR"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vykonává působnost stavebního úřadu ve věcech záměrů, u kterých nevykonává působnost Dopravní a energetický stavební úřad, </a:t>
            </a:r>
          </a:p>
          <a:p>
            <a:pPr marL="0" indent="0">
              <a:buNone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krajský stavební úřad nebo jiný stavební úřad,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b) vykonává kontrolu ve věcech stavebního řádu.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(2) Působnost stavebního úřadu ve věcech záměru silnice II. a III. třídy, místní komunikace, veřejně přístupné účelové komunikace, 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technické infrastruktury, která je součástí distribuční soustavy v elektroenergetice nebo plynárenství, a vodního díla, u něhož nevykonává 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působnost stavebního úřadu krajský stavební úřad, včetně staveb tvořících s nimi soubor staveb, vykonává obecní stavební úřad obce s rozšířenou působností.</a:t>
            </a:r>
          </a:p>
          <a:p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§ 34</a:t>
            </a:r>
          </a:p>
          <a:p>
            <a:r>
              <a:rPr 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Krajský stavební úřad</a:t>
            </a:r>
          </a:p>
          <a:p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Krajský stavební úřad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a) vykonává působnost stavebního úřadu ve věcech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1. záměrů EIA,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2. silnic I. třídy,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3. výroben z obnovitelných zdrojů energie neuvedených v příloze č. 3 k tomuto zákonu,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4. vodních děl na hraničních vodách,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5. čistíren odpadních vod sloužících k vypouštění odpadních vod do vod povrchových ze zdrojů znečištění o velikosti 10 000 ekvivalentních obyvatel nebo více,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6. vodních nádrží s celkovým objemem nad 1 000 000 m3 nebo s výškou vzdutí nad 10 m ode dna základové výpusti,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7. vodních děl sloužících k vypouštění odpadních vod z těžby a zpracování uranových rud a jaderných elektráren a odpadních vod s 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obsahem zvlášť nebezpečných závadných nebo nebezpečných závadných látek do vod povrchových a k vypouštění odpadních vod s 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obsahem zvlášť nebezpečné závadné látky nebo prioritní nebezpečné látky do kanalizace s výjimkou případů, kdy je instalováno zařízení s dostatečnou účinností podle jiného právního předpisu,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8. vodních děl sloužících k čerpání znečištěných podzemních vod za účelem snížení jejich znečištění a jejich následné vypouštění do těchto vod, popřípadě do vod povrchových,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9. staveb a zařízení distribuční soustavy o napětí 110 </a:t>
            </a:r>
            <a:r>
              <a:rPr lang="cs-CZ" sz="1000" dirty="0" err="1">
                <a:latin typeface="Arial" panose="020B0604020202020204" pitchFamily="34" charset="0"/>
                <a:cs typeface="Arial" panose="020B0604020202020204" pitchFamily="34" charset="0"/>
              </a:rPr>
              <a:t>kV</a:t>
            </a: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 včetně transformovny 110 </a:t>
            </a:r>
            <a:r>
              <a:rPr lang="cs-CZ" sz="1000" dirty="0" err="1">
                <a:latin typeface="Arial" panose="020B0604020202020204" pitchFamily="34" charset="0"/>
                <a:cs typeface="Arial" panose="020B0604020202020204" pitchFamily="34" charset="0"/>
              </a:rPr>
              <a:t>kV</a:t>
            </a: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10. staveb a zařízení distribuční soustavy plynu o tlakové hladině 4 až 40 barů včetně souvisejících technologických objektů,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u kterých nevykonává působnost Dopravní a energetický stavební úřad nebo jiný stavební úřad,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b) vydává rámcové povolení pro stavby v působnosti jiného stavebního úřadu, včetně staveb souvisejících, a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c) vykonává kontrolu ve věcech stavebního řádu.</a:t>
            </a:r>
          </a:p>
          <a:p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60262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§ 34a</a:t>
            </a:r>
          </a:p>
          <a:p>
            <a:r>
              <a:rPr 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Obecní stavební úřad</a:t>
            </a:r>
          </a:p>
          <a:p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(1) Obecní stavební úřad</a:t>
            </a:r>
          </a:p>
          <a:p>
            <a:pPr marL="228600" indent="-228600">
              <a:buAutoNum type="alphaLcParenR"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vykonává působnost stavebního úřadu ve věcech záměrů, u kterých nevykonává působnost Dopravní a energetický stavební úřad, </a:t>
            </a:r>
          </a:p>
          <a:p>
            <a:pPr marL="0" indent="0">
              <a:buNone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krajský stavební úřad nebo jiný stavební úřad,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b) vykonává kontrolu ve věcech stavebního řádu.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(2) Působnost stavebního úřadu ve věcech záměru silnice II. a III. třídy, místní komunikace, veřejně přístupné účelové komunikace, 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technické infrastruktury, která je součástí distribuční soustavy v elektroenergetice nebo plynárenství, a vodního díla, u něhož nevykonává 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působnost stavebního úřadu krajský stavební úřad, včetně staveb tvořících s nimi soubor staveb, vykonává obecní stavební úřad obce s rozšířenou působností.</a:t>
            </a:r>
          </a:p>
          <a:p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§ 34</a:t>
            </a:r>
          </a:p>
          <a:p>
            <a:r>
              <a:rPr 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Krajský stavební úřad</a:t>
            </a:r>
          </a:p>
          <a:p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Krajský stavební úřad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a) vykonává působnost stavebního úřadu ve věcech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1. záměrů EIA,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2. silnic I. třídy,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3. výroben z obnovitelných zdrojů energie neuvedených v příloze č. 3 k tomuto zákonu,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4. vodních děl na hraničních vodách,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5. čistíren odpadních vod sloužících k vypouštění odpadních vod do vod povrchových ze zdrojů znečištění o velikosti 10 000 ekvivalentních obyvatel nebo více,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6. vodních nádrží s celkovým objemem nad 1 000 000 m3 nebo s výškou vzdutí nad 10 m ode dna základové výpusti,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7. vodních děl sloužících k vypouštění odpadních vod z těžby a zpracování uranových rud a jaderných elektráren a odpadních vod s 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obsahem zvlášť nebezpečných závadných nebo nebezpečných závadných látek do vod povrchových a k vypouštění odpadních vod s 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obsahem zvlášť nebezpečné závadné látky nebo prioritní nebezpečné látky do kanalizace s výjimkou případů, kdy je instalováno zařízení s dostatečnou účinností podle jiného právního předpisu,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8. vodních děl sloužících k čerpání znečištěných podzemních vod za účelem snížení jejich znečištění a jejich následné vypouštění do těchto vod, popřípadě do vod povrchových,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9. staveb a zařízení distribuční soustavy o napětí 110 </a:t>
            </a:r>
            <a:r>
              <a:rPr lang="cs-CZ" sz="1000" dirty="0" err="1">
                <a:latin typeface="Arial" panose="020B0604020202020204" pitchFamily="34" charset="0"/>
                <a:cs typeface="Arial" panose="020B0604020202020204" pitchFamily="34" charset="0"/>
              </a:rPr>
              <a:t>kV</a:t>
            </a: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 včetně transformovny 110 </a:t>
            </a:r>
            <a:r>
              <a:rPr lang="cs-CZ" sz="1000" dirty="0" err="1">
                <a:latin typeface="Arial" panose="020B0604020202020204" pitchFamily="34" charset="0"/>
                <a:cs typeface="Arial" panose="020B0604020202020204" pitchFamily="34" charset="0"/>
              </a:rPr>
              <a:t>kV</a:t>
            </a: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10. staveb a zařízení distribuční soustavy plynu o tlakové hladině 4 až 40 barů včetně souvisejících technologických objektů,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u kterých nevykonává působnost Dopravní a energetický stavební úřad nebo jiný stavební úřad,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b) vydává rámcové povolení pro stavby v působnosti jiného stavebního úřadu, včetně staveb souvisejících, a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c) vykonává kontrolu ve věcech stavebního řádu.</a:t>
            </a:r>
          </a:p>
          <a:p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6444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just"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Na </a:t>
            </a:r>
            <a:r>
              <a:rPr 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DESÚ </a:t>
            </a: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přechází výkon práv a povinností ze služebního poměru a z pracovněprávních vztahů státních zaměstnanců a zaměstnanců </a:t>
            </a:r>
          </a:p>
          <a:p>
            <a:pPr marL="0" indent="0" algn="just"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v pracovním poměru, zařazených nebo jmenovaných na služební nebo pracovní místo v ministerstvech a jiných správních úřadech a </a:t>
            </a:r>
          </a:p>
          <a:p>
            <a:pPr marL="0" indent="0" algn="just"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zajišťujících podle dosavadních právních předpisů výkon úkolů a činností spadajících podle tohoto nebo jiného zákona do působnosti tohoto úřadu</a:t>
            </a:r>
          </a:p>
          <a:p>
            <a:pPr marL="0" indent="0" algn="just">
              <a:buClr>
                <a:schemeClr val="accent1"/>
              </a:buClr>
              <a:buFont typeface="Wingdings" panose="05000000000000000000" pitchFamily="2" charset="2"/>
              <a:buNone/>
            </a:pP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Práva a povinnosti z pracovního poměru zaměstnanců </a:t>
            </a:r>
            <a:r>
              <a:rPr 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krajských úřadů</a:t>
            </a: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 přecházejí na stát v případech, kdy činnosti zajišťované těmito zaměstnanci </a:t>
            </a:r>
          </a:p>
          <a:p>
            <a:pPr marL="0" indent="0" algn="just">
              <a:buClr>
                <a:schemeClr val="accent1"/>
              </a:buClr>
              <a:buFont typeface="Wingdings" panose="05000000000000000000" pitchFamily="2" charset="2"/>
              <a:buNone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přecházejí do působnosti </a:t>
            </a:r>
            <a:r>
              <a:rPr 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DESÚ</a:t>
            </a:r>
          </a:p>
          <a:p>
            <a:endParaRPr lang="cs-CZ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Přechodná ustanovení k úřadům a úředníkům</a:t>
            </a:r>
          </a:p>
          <a:p>
            <a:endParaRPr lang="cs-CZ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§ 312</a:t>
            </a:r>
          </a:p>
          <a:p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AutoNum type="arabicParenBoth"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Na Dopravní a energetický stavební úřad přechází výkon práv a povinností ze služebního poměru a z </a:t>
            </a:r>
          </a:p>
          <a:p>
            <a:pPr marL="0" indent="0">
              <a:buNone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pracovněprávních vztahů státních zaměstnanců a zaměstnanců v pracovním poměru, zařazených nebo </a:t>
            </a:r>
          </a:p>
          <a:p>
            <a:pPr marL="0" indent="0">
              <a:buNone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jmenovaných na služební nebo pracovní místo v ministerstvech a jiných správních úřadech a zajišťujících </a:t>
            </a:r>
          </a:p>
          <a:p>
            <a:pPr marL="0" indent="0">
              <a:buNone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podle dosavadních právních předpisů výkon úkolů a činností spadajících podle tohoto nebo jiného zákona do </a:t>
            </a:r>
          </a:p>
          <a:p>
            <a:pPr marL="0" indent="0">
              <a:buNone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působnosti Dopravního a energetického stavebního úřadu. Přechodem státních zaměstnanců ve služebním poměru </a:t>
            </a:r>
          </a:p>
          <a:p>
            <a:pPr marL="0" indent="0">
              <a:buNone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na dobu neurčitou podle tohoto odstavce platí, že úspěšně vykonali úřednickou zkoušku pro příslušný obor státní služby, </a:t>
            </a:r>
          </a:p>
          <a:p>
            <a:pPr marL="0" indent="0">
              <a:buNone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v němž budou úkoly a činnosti vykonávat v Dopravním a energetickém stavebním úřadu.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(2) Podle odstavce 1 se však nepostupuje, pokud dotčení zaměstnanci zajišťují v ministerstvech a jiných správních úřadech 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v převažujícím rozsahu výkon úkolů a činností, které nespadají do působnosti Dopravního a energetického stavebního úřadu podle tohoto nebo jiného zákona.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(3) Práva a povinnosti z pracovního poměru zaměstnanců krajů zařazených k výkonu práce do krajských 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úřadů přecházejí z těchto krajů na stát v případech, kdy činnosti zajišťované těmito zaměstnanci přecházejí do působnosti 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Dopravního a energetického stavebního úřadu podle tohoto nebo jiného zákona. Obdobně se postupuje v případě zaměstnanců hlavního města Prahy.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(4) Podmínkou přechodu práv a povinností z pracovního poměru zaměstnanců podle odstavce 3 na stát je předchozí písemná dohoda mezi 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Dopravním a energetickým stavebním úřadem, zaměstnancem a územním samosprávným celkem.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(5) Dosavadní zaměstnanci krajů podle odstavce 3 se stávají zaměstnanci státu zařazenými k výkonu práce do Dopravního a energetického stavebního úřadu.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(6) Dosavadní zaměstnanci Magistrátu hlavního města Prahy podle odstavce 3 se stávají zaměstnanci státu zařazenými k výkonu práce do 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Dopravního a energetického stavebního úřadu.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(7) První systemizace služebních míst a první systemizace pracovních míst v Dopravním a energetickém stavebním úřadu se stanoví s účinností od 1. července 2023.</a:t>
            </a:r>
          </a:p>
          <a:p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§ 30a </a:t>
            </a:r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Kvalifikační požadavky pro výkon činnosti na úseku stavebního řádu</a:t>
            </a:r>
          </a:p>
          <a:p>
            <a:endParaRPr lang="cs-CZ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28600" indent="-228600">
              <a:buAutoNum type="arabicParenBoth"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Krajské stavební úřady a obecní stavební úřady vykonávají činnost na úseku stavebního řádu prostřednictvím úředníků6) splňujících kvalifikační </a:t>
            </a:r>
          </a:p>
          <a:p>
            <a:pPr marL="0" indent="0">
              <a:buNone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požadavky pro výkon činnosti na úseku stavebního řádu.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(2) Kvalifikační požadavky pro výkon činnosti na úseku stavebního řádu splňuje fyzická osoba, která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28600" indent="-228600">
              <a:buAutoNum type="alphaLcParenR"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má osvědčení zvláštní odborné způsobilosti pro správní činnost stavební řád a vyvlastnění podle jiného právního předpisu7), </a:t>
            </a:r>
          </a:p>
          <a:p>
            <a:pPr marL="0" indent="0">
              <a:buNone/>
            </a:pPr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nebo osvědčení o úspěšném vykonání úřednické zkoušky pro obor státní služby, jehož součástí je stavební řád,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b) splňuje kvalifikační požadavky vzdělání podle tohoto zákona a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c) splňuje kvalifikační požadavky praxe podle tohoto zákona.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(3) Ustanovení jiného právního předpisu o vydávání osvědčení o uznání rovnocennosti vzdělání8) se pro podmínky podle odstavce 2 nepoužije.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(4) Kvalifikační požadavky vzdělání a praxe podle odstavce 2 písm. b) a c) splňuje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a) autorizovaný architekt, kterému byla udělena autorizace pro obor architektura nebo bez specifikace oboru podle autorizačního zákona,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b) autorizovaný inženýr nebo autorizovaný technik, kterému byla udělena autorizace pro obor pozemní stavby, dopravní stavby, stavby vodního 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hospodářství a krajinného inženýrství, mosty a inženýrské konstrukce, statika a dynamika staveb nebo městské inženýrství,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c) fyzická osoba, která má vysokoškolské vzdělání ve studijním programu náležejícím do oblasti vzdělávání architektura, stavebnictví nebo právo,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d) fyzická osoba, která má vyšší odborné vzdělání v oboru stavebnictví a 1 rok praxe při výkonu činnosti na úseku stavebního řádu ve veřejné správě, nebo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e) fyzická osoba, která má střední vzdělání s maturitní zkouškou v oboru stavebnictví a 1 rok praxe při výkonu činnosti na úseku stavebního řádu ve veřejné správě.</a:t>
            </a:r>
          </a:p>
          <a:p>
            <a:r>
              <a:rPr lang="cs-CZ" sz="1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(5) Úředník nesplňující kvalifikační požadavky může vykonávat činnost stavebního úřadu na úseku stavebního řádu, pokud je zajištěno, že bude do doby</a:t>
            </a:r>
          </a:p>
          <a:p>
            <a:r>
              <a:rPr lang="cs-CZ" sz="1000" b="1" dirty="0">
                <a:latin typeface="Arial" panose="020B0604020202020204" pitchFamily="34" charset="0"/>
                <a:cs typeface="Arial" panose="020B0604020202020204" pitchFamily="34" charset="0"/>
              </a:rPr>
              <a:t> splnění uvedených požadavků vykonávat tuto činnost pod odborným vedením úředníka splňujícího kvalifikační požadavky pro výkon činnosti na úseku stavebního řádu, nejvýše však po dobu 3 let.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77122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sz="1100" dirty="0">
              <a:latin typeface="+mn-lt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02561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16242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581128"/>
            <a:ext cx="7056784" cy="1800200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autoři projektu</a:t>
            </a:r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1988840"/>
            <a:ext cx="7283152" cy="1872208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7" name="Podnadpis 2"/>
          <p:cNvSpPr txBox="1">
            <a:spLocks/>
          </p:cNvSpPr>
          <p:nvPr userDrawn="1"/>
        </p:nvSpPr>
        <p:spPr>
          <a:xfrm>
            <a:off x="1403648" y="3789040"/>
            <a:ext cx="7209184" cy="576064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26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MINISTERSTVO PRO MÍSTNÍ ROZVOJ ČR</a:t>
            </a:r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439248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96855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43924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 descr="podtisk_modry.emf"/>
          <p:cNvPicPr>
            <a:picLocks noChangeAspect="1"/>
          </p:cNvPicPr>
          <p:nvPr/>
        </p:nvPicPr>
        <p:blipFill>
          <a:blip r:embed="rId6" cstate="print"/>
          <a:srcRect l="17008" b="8622"/>
          <a:stretch>
            <a:fillRect/>
          </a:stretch>
        </p:blipFill>
        <p:spPr>
          <a:xfrm>
            <a:off x="2" y="1988841"/>
            <a:ext cx="7908545" cy="4869160"/>
          </a:xfrm>
          <a:prstGeom prst="rect">
            <a:avLst/>
          </a:prstGeom>
        </p:spPr>
      </p:pic>
      <p:sp>
        <p:nvSpPr>
          <p:cNvPr id="8" name="Obdélník 7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noFill/>
            </a:endParaRPr>
          </a:p>
        </p:txBody>
      </p:sp>
      <p:sp>
        <p:nvSpPr>
          <p:cNvPr id="9" name="Obdélník 8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noFill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dnadpis 1">
            <a:extLst>
              <a:ext uri="{FF2B5EF4-FFF2-40B4-BE49-F238E27FC236}">
                <a16:creationId xmlns:a16="http://schemas.microsoft.com/office/drawing/2014/main" id="{5B7F5271-6E69-40F7-BC34-7F692EB972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3648" y="5013176"/>
            <a:ext cx="7056784" cy="1728192"/>
          </a:xfrm>
        </p:spPr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Ing. Žanet Hadžić, CSc.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cs-CZ" dirty="0"/>
              <a:t>ředitelka odboru stavebního řádu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AA6FB8C-8DCE-42E2-8E54-6883E660E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1124744"/>
            <a:ext cx="7283152" cy="2448272"/>
          </a:xfrm>
        </p:spPr>
        <p:txBody>
          <a:bodyPr/>
          <a:lstStyle/>
          <a:p>
            <a:pPr algn="ctr"/>
            <a:r>
              <a:rPr lang="cs-CZ" dirty="0"/>
              <a:t>Nový stavební zákon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7333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3173634A-C12D-4F0A-B177-1D42AA5347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spcBef>
                <a:spcPts val="528"/>
              </a:spcBef>
              <a:spcAft>
                <a:spcPts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cs-CZ" sz="2200" dirty="0"/>
          </a:p>
          <a:p>
            <a:pPr marL="342900" indent="-342900" algn="just">
              <a:spcBef>
                <a:spcPts val="528"/>
              </a:spcBef>
              <a:spcAft>
                <a:spcPts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žádost o vyjádření nebo závazné stanovisko– na formuláři</a:t>
            </a:r>
          </a:p>
          <a:p>
            <a:pPr marL="342900" indent="-342900" algn="just">
              <a:spcBef>
                <a:spcPts val="528"/>
              </a:spcBef>
              <a:spcAft>
                <a:spcPts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lhůta – 30 dnů ode dne doručení žádosti (+ 30)</a:t>
            </a:r>
          </a:p>
          <a:p>
            <a:pPr marL="342900" indent="-342900" algn="just">
              <a:spcBef>
                <a:spcPts val="528"/>
              </a:spcBef>
              <a:spcAft>
                <a:spcPts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fikce souhlasu = souhlasné bez podmínek</a:t>
            </a:r>
          </a:p>
          <a:p>
            <a:pPr marL="342900" indent="-342900" algn="just">
              <a:spcBef>
                <a:spcPts val="528"/>
              </a:spcBef>
              <a:spcAft>
                <a:spcPts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cs-CZ" sz="2200" dirty="0"/>
          </a:p>
          <a:p>
            <a:pPr algn="just">
              <a:spcBef>
                <a:spcPts val="528"/>
              </a:spcBef>
              <a:spcAft>
                <a:spcPts val="0"/>
              </a:spcAft>
              <a:buClr>
                <a:srgbClr val="000099"/>
              </a:buClr>
            </a:pPr>
            <a:r>
              <a:rPr lang="cs-CZ" sz="2200" dirty="0"/>
              <a:t>V povolení - podmínky k ochraně veřejných zájmů – je dotčený orgán příslušný ke kontrole jejich dodržování (§ 292/1); SÚ poskytne součinnost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72BBCB48-5CED-49EA-9EE6-4E416C7406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776" y="548680"/>
            <a:ext cx="8291264" cy="504056"/>
          </a:xfrm>
        </p:spPr>
        <p:txBody>
          <a:bodyPr/>
          <a:lstStyle/>
          <a:p>
            <a:r>
              <a:rPr lang="cs-CZ" sz="2800" dirty="0"/>
              <a:t>Vyjádření a závazné stanovisko </a:t>
            </a:r>
            <a:br>
              <a:rPr lang="cs-CZ" sz="2800" dirty="0"/>
            </a:br>
            <a:r>
              <a:rPr lang="cs-CZ" sz="2800" dirty="0"/>
              <a:t>dotčeného orgánu</a:t>
            </a:r>
          </a:p>
        </p:txBody>
      </p:sp>
    </p:spTree>
    <p:extLst>
      <p:ext uri="{BB962C8B-B14F-4D97-AF65-F5344CB8AC3E}">
        <p14:creationId xmlns:p14="http://schemas.microsoft.com/office/powerpoint/2010/main" val="35622751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8AC157-FF52-4C07-B0D6-99565A59F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776" y="476672"/>
            <a:ext cx="6120680" cy="864096"/>
          </a:xfrm>
        </p:spPr>
        <p:txBody>
          <a:bodyPr/>
          <a:lstStyle/>
          <a:p>
            <a:r>
              <a:rPr lang="cs-CZ" sz="2800" dirty="0"/>
              <a:t>Zvláštní ustanovení o použitelnosti zákona - § 334a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714DE603-FAA3-33BE-1A1F-28FD13B6F10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23528" y="1556792"/>
            <a:ext cx="8373616" cy="4896545"/>
          </a:xfrm>
        </p:spPr>
        <p:txBody>
          <a:bodyPr/>
          <a:lstStyle/>
          <a:p>
            <a:pPr marL="540000" indent="-252000" algn="just">
              <a:spcBef>
                <a:spcPts val="300"/>
              </a:spcBef>
              <a:spcAft>
                <a:spcPts val="300"/>
              </a:spcAft>
            </a:pPr>
            <a:r>
              <a:rPr lang="cs-CZ" sz="2200" b="1" dirty="0"/>
              <a:t>přechodné období od 1. 1. 2024 do 30. 6. 2024.</a:t>
            </a:r>
          </a:p>
          <a:p>
            <a:pPr marL="540000" indent="-252000" algn="just">
              <a:spcBef>
                <a:spcPts val="300"/>
              </a:spcBef>
              <a:spcAft>
                <a:spcPts val="300"/>
              </a:spcAft>
            </a:pPr>
            <a:endParaRPr lang="cs-CZ" sz="2200" b="1" dirty="0"/>
          </a:p>
          <a:p>
            <a:pPr marL="540000" indent="-252000" algn="just">
              <a:spcBef>
                <a:spcPts val="300"/>
              </a:spcBef>
              <a:spcAft>
                <a:spcPts val="300"/>
              </a:spcAft>
            </a:pPr>
            <a:r>
              <a:rPr lang="cs-CZ" sz="2200" b="1" dirty="0"/>
              <a:t>od 1. 1. 2024</a:t>
            </a:r>
            <a:r>
              <a:rPr lang="cs-CZ" sz="2200" dirty="0"/>
              <a:t> se ve věcech </a:t>
            </a:r>
            <a:r>
              <a:rPr lang="cs-CZ" sz="2200" b="1" dirty="0"/>
              <a:t>vyhrazených staveb</a:t>
            </a:r>
            <a:r>
              <a:rPr lang="cs-CZ" sz="2200" dirty="0"/>
              <a:t>, staveb s nimi souvisejících a staveb tvořících s nimi soubor staveb, postupuje podle NSZ, povolení vydává DESÚ</a:t>
            </a:r>
          </a:p>
          <a:p>
            <a:pPr marL="540000" indent="-252000" algn="just">
              <a:spcBef>
                <a:spcPts val="300"/>
              </a:spcBef>
              <a:spcAft>
                <a:spcPts val="300"/>
              </a:spcAft>
            </a:pPr>
            <a:endParaRPr lang="cs-CZ" sz="2200" dirty="0"/>
          </a:p>
          <a:p>
            <a:pPr marL="540000" indent="-252000" algn="just">
              <a:spcBef>
                <a:spcPts val="300"/>
              </a:spcBef>
              <a:spcAft>
                <a:spcPts val="300"/>
              </a:spcAft>
            </a:pPr>
            <a:r>
              <a:rPr lang="cs-CZ" sz="2200" dirty="0"/>
              <a:t>v přechodném období se při povolování všech </a:t>
            </a:r>
            <a:r>
              <a:rPr lang="cs-CZ" sz="2200" b="1" dirty="0"/>
              <a:t>ostatních záměrů</a:t>
            </a:r>
            <a:r>
              <a:rPr lang="cs-CZ" sz="2200" dirty="0"/>
              <a:t>, bude postupovat podle SZ a právních předpisů s ním souvisejících ve znění do 31. 12. 2023. NSZ se při povolování ostatních záměrů nepoužije.</a:t>
            </a:r>
          </a:p>
          <a:p>
            <a:pPr marL="540000" indent="-252000" algn="just">
              <a:spcBef>
                <a:spcPts val="300"/>
              </a:spcBef>
              <a:spcAft>
                <a:spcPts val="300"/>
              </a:spcAft>
            </a:pPr>
            <a:endParaRPr lang="cs-CZ" sz="2200" dirty="0"/>
          </a:p>
          <a:p>
            <a:pPr marL="540000" indent="-252000" algn="just">
              <a:spcBef>
                <a:spcPts val="300"/>
              </a:spcBef>
              <a:spcAft>
                <a:spcPts val="300"/>
              </a:spcAft>
            </a:pPr>
            <a:r>
              <a:rPr lang="cs-CZ" sz="2200" dirty="0"/>
              <a:t>na ostatní záměry NSZ bude plně aplikován u řízení zahájených od 1. 7. 2024</a:t>
            </a:r>
          </a:p>
        </p:txBody>
      </p:sp>
    </p:spTree>
    <p:extLst>
      <p:ext uri="{BB962C8B-B14F-4D97-AF65-F5344CB8AC3E}">
        <p14:creationId xmlns:p14="http://schemas.microsoft.com/office/powerpoint/2010/main" val="28279643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0C25D697-CEF8-40F7-A8BD-B8767D56C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412776"/>
            <a:ext cx="8291264" cy="5040560"/>
          </a:xfrm>
        </p:spPr>
        <p:txBody>
          <a:bodyPr/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</a:pPr>
            <a:r>
              <a:rPr lang="cs-CZ" sz="2200" b="1" dirty="0"/>
              <a:t>Obecná a společná ustanovení</a:t>
            </a:r>
          </a:p>
          <a:p>
            <a:pPr algn="just">
              <a:spcBef>
                <a:spcPts val="528"/>
              </a:spcBef>
              <a:spcAft>
                <a:spcPts val="0"/>
              </a:spcAft>
              <a:buClr>
                <a:schemeClr val="accent1"/>
              </a:buClr>
            </a:pPr>
            <a:endParaRPr lang="cs-CZ" sz="2200" dirty="0"/>
          </a:p>
          <a:p>
            <a:pPr marL="342900" indent="-34290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záměr požaduje povolení s výjimkou drobných staveb a změn využití území, u kterých tak stanoví zákon</a:t>
            </a:r>
          </a:p>
          <a:p>
            <a:pPr marL="342900" indent="-34290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cs-CZ" sz="2200" dirty="0"/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</a:pPr>
            <a:r>
              <a:rPr lang="cs-CZ" sz="2200" dirty="0"/>
              <a:t>Základní zásady povolování</a:t>
            </a:r>
          </a:p>
          <a:p>
            <a:pPr marL="342900" indent="-34290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pouze jedno řízení – stavba umístěna i povolena z hlediska provádění </a:t>
            </a:r>
          </a:p>
          <a:p>
            <a:pPr marL="342900" indent="-34290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cs-CZ" sz="2200" dirty="0"/>
          </a:p>
          <a:p>
            <a:pPr marL="342900" indent="-34290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uplatnění apelačního principu při posouzení odvolání proti rozhodnutí</a:t>
            </a:r>
          </a:p>
          <a:p>
            <a:pPr marL="342900" indent="-34290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cs-CZ" sz="2000" dirty="0"/>
          </a:p>
          <a:p>
            <a:pPr marL="342900" indent="-34290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C205428-B263-4879-9C5A-BBFE53501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3768" y="548680"/>
            <a:ext cx="8291264" cy="504056"/>
          </a:xfrm>
        </p:spPr>
        <p:txBody>
          <a:bodyPr/>
          <a:lstStyle/>
          <a:p>
            <a:r>
              <a:rPr lang="cs-CZ" sz="2800" dirty="0"/>
              <a:t>Stavební řád</a:t>
            </a:r>
          </a:p>
        </p:txBody>
      </p:sp>
    </p:spTree>
    <p:extLst>
      <p:ext uri="{BB962C8B-B14F-4D97-AF65-F5344CB8AC3E}">
        <p14:creationId xmlns:p14="http://schemas.microsoft.com/office/powerpoint/2010/main" val="23891198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843808" y="622393"/>
            <a:ext cx="3713584" cy="504056"/>
          </a:xfrm>
        </p:spPr>
        <p:txBody>
          <a:bodyPr/>
          <a:lstStyle/>
          <a:p>
            <a:r>
              <a:rPr lang="cs-CZ" sz="2800" dirty="0"/>
              <a:t>Kategorie staveb </a:t>
            </a:r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35D34036-4A9C-4B14-8392-4FE5BC0D7BA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03649" y="1447273"/>
            <a:ext cx="5588200" cy="5004358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3734D57C-2E5E-47A2-9475-B692FBC3F2CD}"/>
              </a:ext>
            </a:extLst>
          </p:cNvPr>
          <p:cNvSpPr/>
          <p:nvPr/>
        </p:nvSpPr>
        <p:spPr>
          <a:xfrm>
            <a:off x="2296169" y="3284984"/>
            <a:ext cx="1656184" cy="504056"/>
          </a:xfrm>
          <a:prstGeom prst="rect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cs-CZ" sz="1600" dirty="0">
                <a:solidFill>
                  <a:schemeClr val="tx1"/>
                </a:solidFill>
              </a:rPr>
              <a:t>Drobné stavby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4A2E7BE8-6DF6-43FA-BF77-62BB8F801DC4}"/>
              </a:ext>
            </a:extLst>
          </p:cNvPr>
          <p:cNvSpPr/>
          <p:nvPr/>
        </p:nvSpPr>
        <p:spPr>
          <a:xfrm>
            <a:off x="4536860" y="3274526"/>
            <a:ext cx="1656184" cy="514514"/>
          </a:xfrm>
          <a:prstGeom prst="rect">
            <a:avLst/>
          </a:prstGeom>
          <a:solidFill>
            <a:srgbClr val="99CCFF"/>
          </a:solidFill>
          <a:ln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>
                <a:solidFill>
                  <a:schemeClr val="tx1"/>
                </a:solidFill>
              </a:rPr>
              <a:t>Jednoduché stavby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6C40FE5F-CB19-4911-87CE-13D3CB77983E}"/>
              </a:ext>
            </a:extLst>
          </p:cNvPr>
          <p:cNvSpPr/>
          <p:nvPr/>
        </p:nvSpPr>
        <p:spPr>
          <a:xfrm>
            <a:off x="2296169" y="4231116"/>
            <a:ext cx="1584176" cy="50405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cs-CZ" sz="1600" dirty="0">
                <a:solidFill>
                  <a:schemeClr val="tx1"/>
                </a:solidFill>
              </a:rPr>
              <a:t>Ostatní stavby</a:t>
            </a:r>
          </a:p>
        </p:txBody>
      </p:sp>
      <p:sp>
        <p:nvSpPr>
          <p:cNvPr id="11" name="Obdélník 10">
            <a:extLst>
              <a:ext uri="{FF2B5EF4-FFF2-40B4-BE49-F238E27FC236}">
                <a16:creationId xmlns:a16="http://schemas.microsoft.com/office/drawing/2014/main" id="{EF68D508-B113-4215-A200-D4528FEBD9BC}"/>
              </a:ext>
            </a:extLst>
          </p:cNvPr>
          <p:cNvSpPr/>
          <p:nvPr/>
        </p:nvSpPr>
        <p:spPr>
          <a:xfrm>
            <a:off x="4549316" y="4311908"/>
            <a:ext cx="1418221" cy="43206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1600" dirty="0">
                <a:solidFill>
                  <a:schemeClr val="tx1"/>
                </a:solidFill>
              </a:rPr>
              <a:t>Vyhrazené stavby</a:t>
            </a:r>
          </a:p>
        </p:txBody>
      </p:sp>
    </p:spTree>
    <p:extLst>
      <p:ext uri="{BB962C8B-B14F-4D97-AF65-F5344CB8AC3E}">
        <p14:creationId xmlns:p14="http://schemas.microsoft.com/office/powerpoint/2010/main" val="2597743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61302F91-6006-4150-A698-57B7E55B5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268760"/>
            <a:ext cx="8291264" cy="5256584"/>
          </a:xfrm>
        </p:spPr>
        <p:txBody>
          <a:bodyPr>
            <a:noAutofit/>
          </a:bodyPr>
          <a:lstStyle/>
          <a:p>
            <a:pPr algn="just">
              <a:spcBef>
                <a:spcPts val="528"/>
              </a:spcBef>
              <a:spcAft>
                <a:spcPts val="0"/>
              </a:spcAft>
              <a:buClr>
                <a:srgbClr val="000099"/>
              </a:buClr>
            </a:pPr>
            <a:endParaRPr lang="cs-CZ" sz="2200" dirty="0"/>
          </a:p>
          <a:p>
            <a:pPr marL="342900" indent="-342900" algn="just">
              <a:spcBef>
                <a:spcPts val="528"/>
              </a:spcBef>
              <a:spcAft>
                <a:spcPts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Formulář</a:t>
            </a:r>
          </a:p>
          <a:p>
            <a:pPr marL="342900" indent="-342900" algn="just">
              <a:spcBef>
                <a:spcPts val="528"/>
              </a:spcBef>
              <a:spcAft>
                <a:spcPts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sz="2200" b="1" dirty="0"/>
              <a:t>Součástí žádosti je:</a:t>
            </a:r>
          </a:p>
          <a:p>
            <a:pPr marL="1077913" indent="-342900" algn="just">
              <a:spcBef>
                <a:spcPts val="528"/>
              </a:spcBef>
              <a:spcAft>
                <a:spcPts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dokumentace pro povolení</a:t>
            </a:r>
          </a:p>
          <a:p>
            <a:pPr marL="1077913" indent="-342900" algn="just">
              <a:spcBef>
                <a:spcPts val="528"/>
              </a:spcBef>
              <a:spcAft>
                <a:spcPts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souhlas vlastníka</a:t>
            </a:r>
          </a:p>
          <a:p>
            <a:pPr marL="1077913" indent="-342900" algn="just">
              <a:spcBef>
                <a:spcPts val="528"/>
              </a:spcBef>
              <a:spcAft>
                <a:spcPts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vyjádření, koordinované vyjádření, ZS</a:t>
            </a:r>
          </a:p>
          <a:p>
            <a:pPr marL="1077913" indent="-342900" algn="just">
              <a:spcBef>
                <a:spcPts val="528"/>
              </a:spcBef>
              <a:spcAft>
                <a:spcPts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vyjádření vlastníků veřejné dopravní a technické infrastruktury</a:t>
            </a:r>
          </a:p>
          <a:p>
            <a:pPr marL="1077913" indent="-342900" algn="just">
              <a:spcBef>
                <a:spcPts val="528"/>
              </a:spcBef>
              <a:spcAft>
                <a:spcPts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závěr zjišťovacího řízení</a:t>
            </a:r>
          </a:p>
          <a:p>
            <a:pPr marL="1077913" indent="-342900" algn="just">
              <a:spcBef>
                <a:spcPts val="528"/>
              </a:spcBef>
              <a:spcAft>
                <a:spcPts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specifikace výjimky z obecných požadavků na výstavbu</a:t>
            </a:r>
          </a:p>
          <a:p>
            <a:pPr marL="1077913" indent="-342900" algn="just">
              <a:spcBef>
                <a:spcPts val="528"/>
              </a:spcBef>
              <a:spcAft>
                <a:spcPts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souhlasy účastníků řízení – zrychlené řízení</a:t>
            </a:r>
          </a:p>
          <a:p>
            <a:pPr marL="1077913" indent="-342900" algn="just">
              <a:spcBef>
                <a:spcPts val="528"/>
              </a:spcBef>
              <a:spcAft>
                <a:spcPts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plánovací smlouva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B5A2CFC-0C44-4CE0-BDDF-30742D0E4A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3768" y="692696"/>
            <a:ext cx="8291264" cy="504056"/>
          </a:xfrm>
        </p:spPr>
        <p:txBody>
          <a:bodyPr/>
          <a:lstStyle/>
          <a:p>
            <a:r>
              <a:rPr lang="cs-CZ" sz="2800" dirty="0"/>
              <a:t>Žádost o vydání povolení</a:t>
            </a:r>
          </a:p>
        </p:txBody>
      </p:sp>
    </p:spTree>
    <p:extLst>
      <p:ext uri="{BB962C8B-B14F-4D97-AF65-F5344CB8AC3E}">
        <p14:creationId xmlns:p14="http://schemas.microsoft.com/office/powerpoint/2010/main" val="8565874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E8979D45-DF19-4E1E-AAE1-5BE9D6CEF8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556792"/>
            <a:ext cx="8291264" cy="5112568"/>
          </a:xfrm>
        </p:spPr>
        <p:txBody>
          <a:bodyPr>
            <a:noAutofit/>
          </a:bodyPr>
          <a:lstStyle/>
          <a:p>
            <a:pPr marL="571500" indent="-5715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30 dnů – jednoduché stavby</a:t>
            </a:r>
          </a:p>
          <a:p>
            <a:pPr marL="571500" indent="-5715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60 dnů – ostatní stavby</a:t>
            </a:r>
          </a:p>
          <a:p>
            <a:pPr marL="571500" indent="-5715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lhůta může být před uplynutím prodloužena – usnesením</a:t>
            </a:r>
          </a:p>
          <a:p>
            <a:pPr marL="571500" indent="-5715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až o 30 dnů ve zvláště složitých případech nebo je-li nařízeno ústní jednání</a:t>
            </a:r>
          </a:p>
          <a:p>
            <a:pPr marL="571500" indent="-5715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až o 60 dnů</a:t>
            </a:r>
          </a:p>
          <a:p>
            <a:pPr marL="1252538">
              <a:spcBef>
                <a:spcPts val="0"/>
              </a:spcBef>
              <a:buClr>
                <a:schemeClr val="accent1"/>
              </a:buClr>
            </a:pPr>
            <a:r>
              <a:rPr lang="cs-CZ" sz="2200" dirty="0"/>
              <a:t>- v řízení s velkým počtem účastníků</a:t>
            </a:r>
          </a:p>
          <a:p>
            <a:pPr marL="1252538">
              <a:spcBef>
                <a:spcPts val="0"/>
              </a:spcBef>
              <a:buClr>
                <a:schemeClr val="accent1"/>
              </a:buClr>
            </a:pPr>
            <a:r>
              <a:rPr lang="cs-CZ" sz="2200" dirty="0"/>
              <a:t>- je-li třeba doručovat veřejnou vyhláškou osobám, jímž se prokazatelně nedaří doručovat</a:t>
            </a:r>
          </a:p>
          <a:p>
            <a:pPr marL="1252538">
              <a:spcBef>
                <a:spcPts val="0"/>
              </a:spcBef>
              <a:buClr>
                <a:schemeClr val="accent1"/>
              </a:buClr>
            </a:pPr>
            <a:r>
              <a:rPr lang="cs-CZ" sz="2200" dirty="0"/>
              <a:t>- je-li třeba doručovat do ciziny</a:t>
            </a:r>
          </a:p>
          <a:p>
            <a:endParaRPr lang="cs-CZ" sz="220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B8F3086A-7AE2-466A-BD9A-445B47A36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3768" y="620688"/>
            <a:ext cx="8291264" cy="504056"/>
          </a:xfrm>
        </p:spPr>
        <p:txBody>
          <a:bodyPr/>
          <a:lstStyle/>
          <a:p>
            <a:r>
              <a:rPr lang="cs-CZ" sz="2800" dirty="0"/>
              <a:t>Lhůta pro vydání rozhodnutí</a:t>
            </a:r>
          </a:p>
        </p:txBody>
      </p:sp>
    </p:spTree>
    <p:extLst>
      <p:ext uri="{BB962C8B-B14F-4D97-AF65-F5344CB8AC3E}">
        <p14:creationId xmlns:p14="http://schemas.microsoft.com/office/powerpoint/2010/main" val="42340829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5D6CE708-4CF3-42FC-B9ED-C92BB3A6A6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328592"/>
          </a:xfrm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</a:pPr>
            <a:endParaRPr lang="cs-CZ" sz="2000" dirty="0"/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</a:pPr>
            <a:r>
              <a:rPr lang="cs-CZ" sz="2200" dirty="0"/>
              <a:t>Povolení je vydáno jako první úkon v řízení, pokud: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</a:pPr>
            <a:endParaRPr lang="cs-CZ" sz="2200" dirty="0"/>
          </a:p>
          <a:p>
            <a:pPr marL="342900" indent="-34290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stavebník o vydání povolení ve zrychleném řízení požádal</a:t>
            </a:r>
          </a:p>
          <a:p>
            <a:pPr marL="342900" indent="-34290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obec má územní plán</a:t>
            </a:r>
          </a:p>
          <a:p>
            <a:pPr marL="342900" indent="-34290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nejde o záměr EIA</a:t>
            </a:r>
          </a:p>
          <a:p>
            <a:pPr marL="342900" indent="-34290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nejde o záměr vyžadující povolení výjimky nebo stanovení odchylného postupu podle zákona o ochraně přírody a krajiny</a:t>
            </a:r>
          </a:p>
          <a:p>
            <a:pPr marL="342900" indent="-34290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záměr splňuje zákonné požadavky</a:t>
            </a:r>
          </a:p>
          <a:p>
            <a:pPr marL="342900" indent="-34290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stavebník podal žádost a doložil souhlasy všech účastníků řízení na situačním výkrese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90FAACC3-5C74-422E-90C5-C97EB6C54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776" y="548680"/>
            <a:ext cx="8291264" cy="504056"/>
          </a:xfrm>
        </p:spPr>
        <p:txBody>
          <a:bodyPr/>
          <a:lstStyle/>
          <a:p>
            <a:r>
              <a:rPr lang="cs-CZ" sz="2800" dirty="0"/>
              <a:t>Zrychlené řízení</a:t>
            </a:r>
          </a:p>
        </p:txBody>
      </p:sp>
    </p:spTree>
    <p:extLst>
      <p:ext uri="{BB962C8B-B14F-4D97-AF65-F5344CB8AC3E}">
        <p14:creationId xmlns:p14="http://schemas.microsoft.com/office/powerpoint/2010/main" val="3344617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FA3A471-EE4C-47CA-B38C-5D6C77E19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340768"/>
            <a:ext cx="8291264" cy="5112568"/>
          </a:xfrm>
        </p:spPr>
        <p:txBody>
          <a:bodyPr>
            <a:normAutofit/>
          </a:bodyPr>
          <a:lstStyle/>
          <a:p>
            <a:pPr algn="just">
              <a:spcBef>
                <a:spcPts val="528"/>
              </a:spcBef>
              <a:spcAft>
                <a:spcPts val="0"/>
              </a:spcAft>
            </a:pPr>
            <a:endParaRPr lang="cs-CZ" sz="2200" dirty="0"/>
          </a:p>
          <a:p>
            <a:pPr algn="just">
              <a:spcBef>
                <a:spcPts val="528"/>
              </a:spcBef>
              <a:spcAft>
                <a:spcPts val="0"/>
              </a:spcAft>
            </a:pPr>
            <a:r>
              <a:rPr lang="cs-CZ" sz="2200" dirty="0"/>
              <a:t>Změna záměru před dokončením = změna v provádění záměru</a:t>
            </a:r>
          </a:p>
          <a:p>
            <a:pPr marL="984250" indent="-342900" algn="just">
              <a:spcBef>
                <a:spcPts val="528"/>
              </a:spcBef>
              <a:spcAft>
                <a:spcPts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oproti jeho povolení</a:t>
            </a:r>
          </a:p>
          <a:p>
            <a:pPr marL="984250" indent="-342900" algn="just">
              <a:spcBef>
                <a:spcPts val="528"/>
              </a:spcBef>
              <a:spcAft>
                <a:spcPts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oproti dokumentaci</a:t>
            </a:r>
          </a:p>
          <a:p>
            <a:pPr marL="342900" indent="-342900" algn="just">
              <a:spcBef>
                <a:spcPts val="528"/>
              </a:spcBef>
              <a:spcAft>
                <a:spcPts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cs-CZ" sz="2200" dirty="0"/>
          </a:p>
          <a:p>
            <a:pPr marL="342900" indent="-342900" algn="just">
              <a:spcBef>
                <a:spcPts val="528"/>
              </a:spcBef>
              <a:spcAft>
                <a:spcPts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na žádost</a:t>
            </a:r>
          </a:p>
          <a:p>
            <a:pPr marL="342900" indent="-342900" algn="just">
              <a:spcBef>
                <a:spcPts val="528"/>
              </a:spcBef>
              <a:spcAft>
                <a:spcPts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pouze na základě povolení</a:t>
            </a:r>
          </a:p>
          <a:p>
            <a:pPr marL="342900" indent="-342900" algn="just">
              <a:spcBef>
                <a:spcPts val="528"/>
              </a:spcBef>
              <a:spcAft>
                <a:spcPts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nepodstatné odchylky – nepovažují se za změnu stavby – projednají se v kolaudačním řízení</a:t>
            </a:r>
          </a:p>
          <a:p>
            <a:pPr marL="342900" indent="-342900" algn="just">
              <a:spcBef>
                <a:spcPts val="528"/>
              </a:spcBef>
              <a:spcAft>
                <a:spcPts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nedotýká-li se práv účastníků řízení, s výjimkou stavebníka, chráněných veřejných zájmů, nejde o posouzení vlivu na životní prostředí – provolení jako první úkon SÚ v řízení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538B681C-82AD-48E2-A0B3-A01C57120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3768" y="620688"/>
            <a:ext cx="8291264" cy="504056"/>
          </a:xfrm>
        </p:spPr>
        <p:txBody>
          <a:bodyPr/>
          <a:lstStyle/>
          <a:p>
            <a:r>
              <a:rPr lang="cs-CZ" sz="2800" dirty="0"/>
              <a:t>Změna záměru před dokončením </a:t>
            </a:r>
          </a:p>
        </p:txBody>
      </p:sp>
    </p:spTree>
    <p:extLst>
      <p:ext uri="{BB962C8B-B14F-4D97-AF65-F5344CB8AC3E}">
        <p14:creationId xmlns:p14="http://schemas.microsoft.com/office/powerpoint/2010/main" val="27796882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EC51174E-EED1-48C3-9CA4-A9F86F1E1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340768"/>
            <a:ext cx="8291264" cy="4104456"/>
          </a:xfrm>
        </p:spPr>
        <p:txBody>
          <a:bodyPr>
            <a:noAutofit/>
          </a:bodyPr>
          <a:lstStyle/>
          <a:p>
            <a:pPr algn="just">
              <a:spcBef>
                <a:spcPts val="528"/>
              </a:spcBef>
              <a:spcAft>
                <a:spcPts val="0"/>
              </a:spcAft>
              <a:buClr>
                <a:schemeClr val="accent1"/>
              </a:buClr>
            </a:pPr>
            <a:endParaRPr lang="cs-CZ" sz="2200" dirty="0"/>
          </a:p>
          <a:p>
            <a:pPr algn="just">
              <a:spcBef>
                <a:spcPts val="528"/>
              </a:spcBef>
              <a:spcAft>
                <a:spcPts val="0"/>
              </a:spcAft>
              <a:buClr>
                <a:schemeClr val="accent1"/>
              </a:buClr>
            </a:pPr>
            <a:r>
              <a:rPr lang="cs-CZ" sz="2200" dirty="0"/>
              <a:t>Stavbu, která vyžaduje povolení, lze užívat jen na základě kolaudačního rozhodnutí a jen k účelu vymezenému v tomto rozhodnutí</a:t>
            </a:r>
          </a:p>
          <a:p>
            <a:pPr algn="just">
              <a:spcBef>
                <a:spcPts val="528"/>
              </a:spcBef>
              <a:spcAft>
                <a:spcPts val="0"/>
              </a:spcAft>
              <a:buClr>
                <a:schemeClr val="accent1"/>
              </a:buClr>
            </a:pPr>
            <a:endParaRPr lang="cs-CZ" sz="2200" dirty="0"/>
          </a:p>
          <a:p>
            <a:pPr algn="just">
              <a:spcBef>
                <a:spcPts val="528"/>
              </a:spcBef>
              <a:spcAft>
                <a:spcPts val="0"/>
              </a:spcAft>
              <a:buClr>
                <a:schemeClr val="accent1"/>
              </a:buClr>
            </a:pPr>
            <a:r>
              <a:rPr lang="cs-CZ" sz="2200" dirty="0"/>
              <a:t>Z jednoduchých staveb se kolaudují pouze</a:t>
            </a:r>
          </a:p>
          <a:p>
            <a:pPr marL="342900" indent="-342900" algn="just">
              <a:spcBef>
                <a:spcPts val="528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stavby pro bydlení</a:t>
            </a:r>
          </a:p>
          <a:p>
            <a:pPr marL="342900" indent="-342900" algn="just">
              <a:spcBef>
                <a:spcPts val="528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podzemní stavby</a:t>
            </a:r>
          </a:p>
          <a:p>
            <a:pPr marL="342900" indent="-342900" algn="just">
              <a:spcBef>
                <a:spcPts val="528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stavby garáží</a:t>
            </a:r>
          </a:p>
          <a:p>
            <a:pPr marL="342900" indent="-342900" algn="just">
              <a:spcBef>
                <a:spcPts val="528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stavební úpravy pro změny v užívání části stavby</a:t>
            </a:r>
          </a:p>
          <a:p>
            <a:pPr algn="just">
              <a:spcBef>
                <a:spcPts val="528"/>
              </a:spcBef>
              <a:spcAft>
                <a:spcPts val="0"/>
              </a:spcAft>
              <a:buClr>
                <a:schemeClr val="accent1"/>
              </a:buClr>
            </a:pPr>
            <a:endParaRPr lang="cs-CZ" sz="2200" dirty="0"/>
          </a:p>
          <a:p>
            <a:pPr algn="just">
              <a:spcBef>
                <a:spcPts val="528"/>
              </a:spcBef>
              <a:spcAft>
                <a:spcPts val="0"/>
              </a:spcAft>
              <a:buClr>
                <a:schemeClr val="accent1"/>
              </a:buClr>
            </a:pPr>
            <a:r>
              <a:rPr lang="cs-CZ" sz="2200" dirty="0"/>
              <a:t>Nekolaudované stavby – lze užívat ihned po dokončení – dokončení je stavebník povinen neprodleně oznámit SÚ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A41695DB-455A-4B1D-AA8F-9206A10293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3768" y="692696"/>
            <a:ext cx="8291264" cy="504056"/>
          </a:xfrm>
        </p:spPr>
        <p:txBody>
          <a:bodyPr/>
          <a:lstStyle/>
          <a:p>
            <a:r>
              <a:rPr lang="cs-CZ" sz="2800" dirty="0"/>
              <a:t>Kolaudace</a:t>
            </a:r>
          </a:p>
        </p:txBody>
      </p:sp>
    </p:spTree>
    <p:extLst>
      <p:ext uri="{BB962C8B-B14F-4D97-AF65-F5344CB8AC3E}">
        <p14:creationId xmlns:p14="http://schemas.microsoft.com/office/powerpoint/2010/main" val="40388142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104ACE4E-D48E-455E-B8C7-A961E50AAB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700808"/>
            <a:ext cx="8291264" cy="4752528"/>
          </a:xfrm>
        </p:spPr>
        <p:txBody>
          <a:bodyPr>
            <a:noAutofit/>
          </a:bodyPr>
          <a:lstStyle/>
          <a:p>
            <a:pPr marL="342900" indent="-342900" algn="just">
              <a:spcBef>
                <a:spcPts val="528"/>
              </a:spcBef>
              <a:spcAft>
                <a:spcPts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Zpřísnění stávajících podmínek</a:t>
            </a:r>
          </a:p>
          <a:p>
            <a:pPr marL="342900" indent="-342900" algn="just">
              <a:spcBef>
                <a:spcPts val="528"/>
              </a:spcBef>
              <a:spcAft>
                <a:spcPts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cs-CZ" sz="2200" dirty="0"/>
          </a:p>
          <a:p>
            <a:pPr algn="just">
              <a:spcBef>
                <a:spcPts val="528"/>
              </a:spcBef>
              <a:spcAft>
                <a:spcPts val="0"/>
              </a:spcAft>
              <a:buClr>
                <a:srgbClr val="000099"/>
              </a:buClr>
            </a:pPr>
            <a:r>
              <a:rPr lang="cs-CZ" sz="2200" b="1" dirty="0"/>
              <a:t>Institut dodatečného povolení stavby zachován, ale výrazně omezen a podmíněn:</a:t>
            </a:r>
          </a:p>
          <a:p>
            <a:pPr marL="342900" indent="-342900" algn="just">
              <a:spcBef>
                <a:spcPts val="528"/>
              </a:spcBef>
              <a:spcAft>
                <a:spcPts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stavba nesmí vyžadovat rozhodnutí o povolení výjimky ze zákazů podle jiného právního předpisu</a:t>
            </a:r>
          </a:p>
          <a:p>
            <a:pPr marL="342900" indent="-342900" algn="just">
              <a:spcBef>
                <a:spcPts val="528"/>
              </a:spcBef>
              <a:spcAft>
                <a:spcPts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souladem záměru se všemi požadavky příslušných právních předpisů bez nutnosti výjimky</a:t>
            </a:r>
          </a:p>
          <a:p>
            <a:pPr marL="342900" indent="-342900" algn="just">
              <a:spcBef>
                <a:spcPts val="528"/>
              </a:spcBef>
              <a:spcAft>
                <a:spcPts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uhrazením pokuty</a:t>
            </a:r>
          </a:p>
          <a:p>
            <a:pPr marL="342900" indent="-342900" algn="just">
              <a:spcBef>
                <a:spcPts val="528"/>
              </a:spcBef>
              <a:spcAft>
                <a:spcPts val="0"/>
              </a:spcAft>
              <a:buClr>
                <a:srgbClr val="000099"/>
              </a:buClr>
              <a:buFont typeface="Wingdings" panose="05000000000000000000" pitchFamily="2" charset="2"/>
              <a:buChar char="§"/>
            </a:pPr>
            <a:endParaRPr lang="cs-CZ" sz="2200" dirty="0"/>
          </a:p>
          <a:p>
            <a:pPr algn="just">
              <a:spcBef>
                <a:spcPts val="528"/>
              </a:spcBef>
              <a:spcAft>
                <a:spcPts val="0"/>
              </a:spcAft>
              <a:buClr>
                <a:srgbClr val="000099"/>
              </a:buClr>
            </a:pPr>
            <a:r>
              <a:rPr lang="cs-CZ" sz="2200" b="1" dirty="0"/>
              <a:t>MMR může na žádost SÚ uhradit účelně vynaložené náklady vzniklé při provedení náhradního výkonu rozhodnutí o nařízení odstranění stavby nebo terénní úpravy</a:t>
            </a:r>
            <a:endParaRPr lang="cs-CZ" sz="2200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68772465-680C-4801-B43B-F2FED2E2DE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7784" y="548680"/>
            <a:ext cx="6840760" cy="648072"/>
          </a:xfrm>
        </p:spPr>
        <p:txBody>
          <a:bodyPr/>
          <a:lstStyle/>
          <a:p>
            <a:r>
              <a:rPr lang="cs-CZ" sz="2800" dirty="0"/>
              <a:t>Odstraňování staveb a </a:t>
            </a:r>
            <a:br>
              <a:rPr lang="cs-CZ" sz="2800" dirty="0"/>
            </a:br>
            <a:r>
              <a:rPr lang="cs-CZ" sz="2800" dirty="0"/>
              <a:t>terénních úprav </a:t>
            </a:r>
            <a:br>
              <a:rPr lang="cs-CZ" sz="2800" dirty="0"/>
            </a:b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772199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433558"/>
            <a:ext cx="8208912" cy="5400600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</a:pPr>
            <a:r>
              <a:rPr lang="cs-CZ" sz="2000" b="1" dirty="0"/>
              <a:t>Zákon č. 283/2021 Sb., stavební zákon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</a:pPr>
            <a:r>
              <a:rPr lang="cs-CZ" sz="2000" b="1" dirty="0"/>
              <a:t>Zákon č. 284/2021 Sb., kterým se mění některé zákony související s přijetím stavebního zákona</a:t>
            </a:r>
          </a:p>
          <a:p>
            <a:pPr marL="540000" lvl="1" indent="-252000"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cs-CZ" sz="2000" dirty="0">
                <a:latin typeface="+mn-lt"/>
                <a:cs typeface="+mn-cs"/>
              </a:rPr>
              <a:t>nabývání účinnosti postupně, plná účinnost 1. 7. 2023</a:t>
            </a:r>
          </a:p>
          <a:p>
            <a:pPr marL="0" lvl="1" indent="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</a:pPr>
            <a:r>
              <a:rPr lang="cs-CZ" sz="2000" b="1" dirty="0"/>
              <a:t>Zákon č. 195/2022 Sb., kterým se mění stavební zákon </a:t>
            </a:r>
          </a:p>
          <a:p>
            <a:pPr marL="540000" lvl="1" indent="-252000"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cs-CZ" sz="2000" dirty="0">
                <a:latin typeface="+mn-lt"/>
                <a:cs typeface="+mn-cs"/>
              </a:rPr>
              <a:t>změna nabývání účinnosti – 1. 7. 2023/1. 7. 2024</a:t>
            </a:r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</a:pPr>
            <a:r>
              <a:rPr lang="cs-CZ" sz="2000" b="1" dirty="0"/>
              <a:t>Zákon č. 152/2023 Sb., kterým se mění stavební zákon a některé další související zákony</a:t>
            </a:r>
          </a:p>
          <a:p>
            <a:pPr marL="540000" lvl="1" indent="-252000"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cs-CZ" sz="2000" dirty="0"/>
              <a:t>změna nabývání účinnosti – 1. 1. 2024/1. 7. 2024</a:t>
            </a:r>
          </a:p>
          <a:p>
            <a:pPr marL="0" lvl="2" indent="0" algn="just">
              <a:spcBef>
                <a:spcPts val="0"/>
              </a:spcBef>
              <a:buClr>
                <a:schemeClr val="accent1"/>
              </a:buClr>
            </a:pPr>
            <a:endParaRPr lang="cs-CZ" dirty="0"/>
          </a:p>
          <a:p>
            <a:pPr marL="0" lvl="2" indent="0" algn="just">
              <a:spcBef>
                <a:spcPts val="0"/>
              </a:spcBef>
              <a:buClr>
                <a:schemeClr val="accent1"/>
              </a:buClr>
            </a:pPr>
            <a:r>
              <a:rPr lang="cs-CZ" b="1" dirty="0"/>
              <a:t>Zákon č. 148/2023 Sb., o jednotném environmentálním stanovisku</a:t>
            </a:r>
          </a:p>
          <a:p>
            <a:pPr marL="540000" lvl="1" indent="-252000"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cs-CZ" sz="2000" dirty="0"/>
              <a:t> účinnost od 1. 1. 2024</a:t>
            </a:r>
          </a:p>
          <a:p>
            <a:pPr marL="0" lvl="2" indent="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</a:pPr>
            <a:r>
              <a:rPr lang="cs-CZ" b="1" dirty="0"/>
              <a:t>Zákon č. 149/2023 Sb., kterým se mění některé zákony v souvislosti s přijetím zákona o JES</a:t>
            </a:r>
          </a:p>
          <a:p>
            <a:pPr marL="0" lvl="2" indent="0" algn="just">
              <a:spcBef>
                <a:spcPts val="0"/>
              </a:spcBef>
              <a:buClr>
                <a:schemeClr val="accent1"/>
              </a:buClr>
            </a:pPr>
            <a:endParaRPr lang="cs-CZ" b="1" dirty="0"/>
          </a:p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</a:pPr>
            <a:endParaRPr lang="cs-CZ" sz="2200" b="1" dirty="0"/>
          </a:p>
          <a:p>
            <a:pPr marL="457200" indent="-45720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cs-CZ" sz="2200" dirty="0"/>
          </a:p>
          <a:p>
            <a:pPr marL="457200" indent="-45720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cs-CZ" sz="2200" b="1" dirty="0"/>
          </a:p>
          <a:p>
            <a:pPr marL="457200" indent="-45720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cs-CZ" sz="2200" b="1" dirty="0"/>
          </a:p>
          <a:p>
            <a:pPr lvl="1" indent="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</a:pPr>
            <a:endParaRPr lang="cs-CZ" sz="1600" dirty="0"/>
          </a:p>
          <a:p>
            <a:pPr marL="457200" indent="-45720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cs-CZ" sz="2000" dirty="0"/>
          </a:p>
          <a:p>
            <a:pPr marL="457200" indent="-45720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cs-CZ" sz="2000" dirty="0"/>
          </a:p>
          <a:p>
            <a:pPr>
              <a:buClr>
                <a:schemeClr val="accent1"/>
              </a:buClr>
            </a:pPr>
            <a:endParaRPr lang="cs-CZ" sz="18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771800" y="548680"/>
            <a:ext cx="5554960" cy="576064"/>
          </a:xfrm>
        </p:spPr>
        <p:txBody>
          <a:bodyPr/>
          <a:lstStyle/>
          <a:p>
            <a:pPr lvl="0" hangingPunct="0"/>
            <a:r>
              <a:rPr lang="cs-CZ" sz="2800" dirty="0"/>
              <a:t>Obecný legislativní rámec</a:t>
            </a:r>
          </a:p>
        </p:txBody>
      </p:sp>
    </p:spTree>
    <p:extLst>
      <p:ext uri="{BB962C8B-B14F-4D97-AF65-F5344CB8AC3E}">
        <p14:creationId xmlns:p14="http://schemas.microsoft.com/office/powerpoint/2010/main" val="34191858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8AC157-FF52-4C07-B0D6-99565A59F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7784" y="548680"/>
            <a:ext cx="6174686" cy="720080"/>
          </a:xfrm>
        </p:spPr>
        <p:txBody>
          <a:bodyPr/>
          <a:lstStyle/>
          <a:p>
            <a:r>
              <a:rPr lang="cs-CZ" sz="2800" dirty="0"/>
              <a:t>Přechodná ustanovení k PD a ke stavebnímu řádu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3D68D8-E245-4DDE-B639-B89F5AFAF4AF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41530" y="1916832"/>
            <a:ext cx="8460940" cy="4607396"/>
          </a:xfrm>
        </p:spPr>
        <p:txBody>
          <a:bodyPr/>
          <a:lstStyle/>
          <a:p>
            <a:pPr marL="0" lvl="1" indent="-25200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cs-CZ" sz="2200" b="1" dirty="0">
                <a:latin typeface="Arial" pitchFamily="34" charset="0"/>
                <a:cs typeface="Arial" pitchFamily="34" charset="0"/>
              </a:rPr>
              <a:t>Hmotné právo </a:t>
            </a:r>
          </a:p>
          <a:p>
            <a:pPr marL="0" lvl="1" indent="-252000" algn="just">
              <a:spcBef>
                <a:spcPts val="300"/>
              </a:spcBef>
              <a:spcAft>
                <a:spcPts val="300"/>
              </a:spcAft>
              <a:buNone/>
            </a:pPr>
            <a:endParaRPr lang="cs-CZ" sz="2200" b="1" dirty="0">
              <a:latin typeface="Arial" pitchFamily="34" charset="0"/>
              <a:cs typeface="Arial" pitchFamily="34" charset="0"/>
            </a:endParaRPr>
          </a:p>
          <a:p>
            <a:pPr marL="540000" lvl="2" indent="-252000" algn="just">
              <a:spcBef>
                <a:spcPts val="300"/>
              </a:spcBef>
              <a:spcAft>
                <a:spcPts val="300"/>
              </a:spcAft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do 30. 6. 2027 možnost předložit PD zpracovanou podle dosavadních právních předpisů</a:t>
            </a:r>
          </a:p>
          <a:p>
            <a:pPr marL="540000" lvl="2" indent="-252000" algn="just">
              <a:spcBef>
                <a:spcPts val="300"/>
              </a:spcBef>
              <a:spcAft>
                <a:spcPts val="300"/>
              </a:spcAft>
            </a:pPr>
            <a:endParaRPr lang="cs-CZ" sz="2200" dirty="0">
              <a:latin typeface="Arial" pitchFamily="34" charset="0"/>
              <a:cs typeface="Arial" pitchFamily="34" charset="0"/>
            </a:endParaRPr>
          </a:p>
          <a:p>
            <a:pPr marL="540000" lvl="2" indent="-252000" algn="just">
              <a:spcBef>
                <a:spcPts val="300"/>
              </a:spcBef>
              <a:spcAft>
                <a:spcPts val="300"/>
              </a:spcAft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stavební úřad v řízení podle tohoto zákona přezkoumává dokumentaci podle odstavců 1 až 4 podle dosavadních právních předpisů</a:t>
            </a:r>
          </a:p>
          <a:p>
            <a:pPr marL="400050" lvl="2" indent="0" algn="just">
              <a:spcBef>
                <a:spcPts val="300"/>
              </a:spcBef>
              <a:spcAft>
                <a:spcPts val="300"/>
              </a:spcAft>
              <a:buNone/>
            </a:pPr>
            <a:endParaRPr lang="cs-CZ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63701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E5D3E821-07B7-1713-1C5F-BA69E158DC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328592"/>
          </a:xfrm>
        </p:spPr>
        <p:txBody>
          <a:bodyPr>
            <a:noAutofit/>
          </a:bodyPr>
          <a:lstStyle/>
          <a:p>
            <a:pPr marL="0" lvl="2" indent="0" algn="just"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</a:pPr>
            <a:r>
              <a:rPr lang="cs-CZ" sz="2200" b="1" dirty="0">
                <a:latin typeface="Arial" pitchFamily="34" charset="0"/>
                <a:cs typeface="Arial" pitchFamily="34" charset="0"/>
              </a:rPr>
              <a:t>Procesní právo</a:t>
            </a:r>
          </a:p>
          <a:p>
            <a:pPr marL="630900" lvl="2" indent="-342900" algn="just"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200" b="1" dirty="0">
                <a:latin typeface="Arial" pitchFamily="34" charset="0"/>
                <a:cs typeface="Arial" pitchFamily="34" charset="0"/>
              </a:rPr>
              <a:t>řízení a postupy zahájené přede dnem nabytí účinnosti NSZ se dokončí podle dosavadních právních předpisů </a:t>
            </a:r>
          </a:p>
          <a:p>
            <a:pPr marL="630900" lvl="2" indent="-342900" algn="just"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pravomocné ÚR, účinná VPS, ÚS a RP = 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rozhodnutí v části věci 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v řízení o povolení záměru anebo za povolení podle NSZ, pokud podle dosavadních právních předpisů nevyžadovaly SP nebo ohlášení</a:t>
            </a:r>
          </a:p>
          <a:p>
            <a:pPr marL="630900" lvl="2" indent="-342900" algn="just"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účinný ÚS, souhlas s provedením ohlášení, pravomocné SP, společné povolení, společné povolení s EIA, oznámení s certifikátem AI, účinná VPS nahrazující ÚR a SP = 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povolení záměru podle NSZ</a:t>
            </a:r>
          </a:p>
          <a:p>
            <a:pPr marL="630900" lvl="2" indent="-342900" algn="just"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k</a:t>
            </a:r>
            <a:r>
              <a:rPr lang="cs-CZ" sz="2200" dirty="0">
                <a:latin typeface="Arial" pitchFamily="34" charset="0"/>
                <a:cs typeface="Arial" pitchFamily="34" charset="0"/>
              </a:rPr>
              <a:t>olaudační souhlas = kolaudační rozhodnutí podle NSZ</a:t>
            </a:r>
          </a:p>
          <a:p>
            <a:pPr marL="630900" lvl="2" indent="-342900" algn="just"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200" dirty="0">
                <a:latin typeface="Arial" pitchFamily="34" charset="0"/>
                <a:cs typeface="Arial" pitchFamily="34" charset="0"/>
              </a:rPr>
              <a:t>ZS, stanoviska, souhlasy, rozhodnutí DO vydané před účinností NSZ = </a:t>
            </a:r>
            <a:r>
              <a:rPr lang="cs-CZ" sz="2200" b="1" dirty="0">
                <a:latin typeface="Arial" pitchFamily="34" charset="0"/>
                <a:cs typeface="Arial" pitchFamily="34" charset="0"/>
              </a:rPr>
              <a:t>podklady pro vydání rozhodnutí podle NSZ</a:t>
            </a:r>
          </a:p>
          <a:p>
            <a:pPr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5330653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24B9642-171D-F7C9-B294-49691C6AF9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1760" y="620688"/>
            <a:ext cx="8291264" cy="504056"/>
          </a:xfrm>
        </p:spPr>
        <p:txBody>
          <a:bodyPr/>
          <a:lstStyle/>
          <a:p>
            <a:r>
              <a:rPr lang="cs-CZ" sz="2800" dirty="0"/>
              <a:t>Prováděcí právní předpisy k NSZ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176486-4735-324F-96B7-7C6A9514E4B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7544" y="1340768"/>
            <a:ext cx="8291264" cy="5203982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cs-CZ" sz="2000" b="1" dirty="0"/>
              <a:t>Vyhláška o stanovení obecních stavebních úřadů</a:t>
            </a:r>
          </a:p>
          <a:p>
            <a:pPr lvl="1"/>
            <a:r>
              <a:rPr lang="cs-CZ" sz="2000" dirty="0">
                <a:ea typeface="MS Mincho" panose="02020609040205080304" pitchFamily="49" charset="-128"/>
                <a:cs typeface="Times New Roman" panose="02020603050405020304" pitchFamily="18" charset="0"/>
              </a:rPr>
              <a:t>stanoví, které obce s obecním úřadem a obecním úřadem budou vykonávat působnost obecního stavebního úřadu</a:t>
            </a:r>
          </a:p>
          <a:p>
            <a:pPr lvl="1"/>
            <a:r>
              <a:rPr lang="cs-CZ" sz="2000" dirty="0">
                <a:ea typeface="MS Mincho" panose="02020609040205080304" pitchFamily="49" charset="-128"/>
                <a:cs typeface="Times New Roman" panose="02020603050405020304" pitchFamily="18" charset="0"/>
              </a:rPr>
              <a:t>stanoví správní obvody obecních stavebních úřadů</a:t>
            </a:r>
          </a:p>
          <a:p>
            <a:pPr marL="457200" lvl="1" indent="-457200">
              <a:buFont typeface="+mj-lt"/>
              <a:buAutoNum type="arabicPeriod" startAt="2"/>
            </a:pPr>
            <a:r>
              <a:rPr lang="cs-CZ" sz="2000" b="1" dirty="0"/>
              <a:t>Vyhláška o stavebním řádu</a:t>
            </a:r>
          </a:p>
          <a:p>
            <a:pPr lvl="1"/>
            <a:r>
              <a:rPr lang="cs-CZ" sz="2000" dirty="0">
                <a:ea typeface="MS Mincho" panose="02020609040205080304" pitchFamily="49" charset="-128"/>
                <a:cs typeface="Times New Roman" panose="02020603050405020304" pitchFamily="18" charset="0"/>
              </a:rPr>
              <a:t>stanoví formuláře žádostí a součásti žádostí pro řízení podle stavebního zákona </a:t>
            </a:r>
          </a:p>
          <a:p>
            <a:pPr marL="457200" lvl="1" indent="-457200">
              <a:buFont typeface="+mj-lt"/>
              <a:buAutoNum type="arabicPeriod" startAt="3"/>
            </a:pPr>
            <a:r>
              <a:rPr lang="cs-CZ" sz="2000" b="1" dirty="0"/>
              <a:t>Vyhláška o požadavcích na výstavbu</a:t>
            </a:r>
          </a:p>
          <a:p>
            <a:pPr lvl="1"/>
            <a:r>
              <a:rPr lang="cs-CZ" sz="2000" dirty="0">
                <a:ea typeface="MS Mincho" panose="02020609040205080304" pitchFamily="49" charset="-128"/>
                <a:cs typeface="Times New Roman" panose="02020603050405020304" pitchFamily="18" charset="0"/>
              </a:rPr>
              <a:t>stanoví podrobné požadavky na vymezování pozemků a umisťování staveb a technické požadavky na stavby</a:t>
            </a:r>
          </a:p>
          <a:p>
            <a:pPr marL="457200" lvl="1" indent="-457200">
              <a:buFont typeface="+mj-lt"/>
              <a:buAutoNum type="arabicPeriod" startAt="4"/>
            </a:pPr>
            <a:r>
              <a:rPr lang="cs-CZ" sz="2000" b="1" dirty="0"/>
              <a:t>Vyhláška o dokumentaci staveb</a:t>
            </a:r>
          </a:p>
          <a:p>
            <a:pPr lvl="1"/>
            <a:r>
              <a:rPr lang="cs-CZ" sz="2000" dirty="0">
                <a:ea typeface="MS Mincho" panose="02020609040205080304" pitchFamily="49" charset="-128"/>
                <a:cs typeface="Times New Roman" panose="02020603050405020304" pitchFamily="18" charset="0"/>
              </a:rPr>
              <a:t>stanoví obsah dokumentace pro povolení stavby, rámcové povolení, povolení změny využití území, provádění stavby, odstranění stavby a obsah pasportu stavby </a:t>
            </a:r>
          </a:p>
          <a:p>
            <a:pPr lvl="1"/>
            <a:endParaRPr lang="cs-CZ" sz="20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/>
            <a:endParaRPr lang="cs-CZ" sz="20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92352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F77C44BE-20FF-4DCD-8DAD-ECEA8F86A1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584" y="1556792"/>
            <a:ext cx="7632848" cy="4968552"/>
          </a:xfrm>
        </p:spPr>
        <p:txBody>
          <a:bodyPr/>
          <a:lstStyle/>
          <a:p>
            <a:pPr algn="ctr"/>
            <a:endParaRPr lang="cs-CZ" dirty="0"/>
          </a:p>
          <a:p>
            <a:pPr algn="ctr"/>
            <a:endParaRPr lang="cs-CZ" dirty="0"/>
          </a:p>
          <a:p>
            <a:pPr algn="ctr"/>
            <a:r>
              <a:rPr lang="cs-CZ" sz="3600" b="1" dirty="0">
                <a:solidFill>
                  <a:srgbClr val="000099"/>
                </a:solidFill>
                <a:ea typeface="+mj-ea"/>
              </a:rPr>
              <a:t>Děkuji Vám za pozornost</a:t>
            </a:r>
          </a:p>
        </p:txBody>
      </p:sp>
    </p:spTree>
    <p:extLst>
      <p:ext uri="{BB962C8B-B14F-4D97-AF65-F5344CB8AC3E}">
        <p14:creationId xmlns:p14="http://schemas.microsoft.com/office/powerpoint/2010/main" val="1982710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8AC157-FF52-4C07-B0D6-99565A59F4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7784" y="548680"/>
            <a:ext cx="4526160" cy="720080"/>
          </a:xfrm>
        </p:spPr>
        <p:txBody>
          <a:bodyPr/>
          <a:lstStyle/>
          <a:p>
            <a:r>
              <a:rPr lang="cs-CZ" sz="2800" dirty="0"/>
              <a:t>Základní principy NSZ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3D68D8-E245-4DDE-B639-B89F5AFAF4AF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251520" y="1268760"/>
            <a:ext cx="8604956" cy="5472608"/>
          </a:xfrm>
        </p:spPr>
        <p:txBody>
          <a:bodyPr>
            <a:noAutofit/>
          </a:bodyPr>
          <a:lstStyle/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cs-CZ" sz="2200" b="1" dirty="0">
                <a:latin typeface="Arial" pitchFamily="34" charset="0"/>
                <a:cs typeface="Arial" pitchFamily="34" charset="0"/>
              </a:rPr>
              <a:t>Jeden úřad – jedno řízení – jedno razítko</a:t>
            </a:r>
          </a:p>
          <a:p>
            <a:pPr marL="0"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cs-CZ" sz="2200" b="1" dirty="0">
                <a:latin typeface="Arial" pitchFamily="34" charset="0"/>
                <a:cs typeface="Arial" pitchFamily="34" charset="0"/>
              </a:rPr>
              <a:t>Kategorizace staveb </a:t>
            </a:r>
          </a:p>
          <a:p>
            <a:pPr marL="540000" lvl="1" indent="-252000">
              <a:spcBef>
                <a:spcPts val="300"/>
              </a:spcBef>
              <a:spcAft>
                <a:spcPts val="300"/>
              </a:spcAft>
            </a:pPr>
            <a:r>
              <a:rPr lang="cs-CZ" sz="2200" dirty="0"/>
              <a:t>drobné stavby </a:t>
            </a:r>
          </a:p>
          <a:p>
            <a:pPr marL="540000" lvl="1" indent="-252000">
              <a:spcBef>
                <a:spcPts val="300"/>
              </a:spcBef>
              <a:spcAft>
                <a:spcPts val="300"/>
              </a:spcAft>
            </a:pPr>
            <a:r>
              <a:rPr lang="cs-CZ" sz="2200" dirty="0"/>
              <a:t>jednoduché stavby</a:t>
            </a:r>
            <a:endParaRPr lang="cs-CZ" sz="2200" b="1" dirty="0"/>
          </a:p>
          <a:p>
            <a:pPr marL="540000" lvl="1" indent="-252000">
              <a:spcBef>
                <a:spcPts val="300"/>
              </a:spcBef>
              <a:spcAft>
                <a:spcPts val="300"/>
              </a:spcAft>
            </a:pPr>
            <a:r>
              <a:rPr lang="cs-CZ" sz="2200" dirty="0"/>
              <a:t>vyhrazené stavby</a:t>
            </a:r>
            <a:endParaRPr lang="cs-CZ" sz="2200" b="1" dirty="0"/>
          </a:p>
          <a:p>
            <a:pPr marL="540000" lvl="1" indent="-252000">
              <a:spcBef>
                <a:spcPts val="300"/>
              </a:spcBef>
              <a:spcAft>
                <a:spcPts val="300"/>
              </a:spcAft>
            </a:pPr>
            <a:r>
              <a:rPr lang="cs-CZ" sz="2200" dirty="0"/>
              <a:t>ostatní stavby</a:t>
            </a:r>
            <a:endParaRPr lang="cs-CZ" sz="2200" b="1" dirty="0"/>
          </a:p>
          <a:p>
            <a:pPr marL="0" lvl="1"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cs-CZ" sz="2200" b="1" dirty="0">
                <a:latin typeface="Arial" pitchFamily="34" charset="0"/>
                <a:cs typeface="Arial" pitchFamily="34" charset="0"/>
              </a:rPr>
              <a:t>Pouze jedno řízení</a:t>
            </a:r>
          </a:p>
          <a:p>
            <a:pPr marL="540000" lvl="1" indent="-252000">
              <a:spcBef>
                <a:spcPts val="300"/>
              </a:spcBef>
              <a:spcAft>
                <a:spcPts val="300"/>
              </a:spcAft>
            </a:pPr>
            <a:r>
              <a:rPr lang="cs-CZ" sz="2200" dirty="0"/>
              <a:t>NSZ nezná zjednodušující postupy</a:t>
            </a:r>
          </a:p>
          <a:p>
            <a:pPr marL="540000" lvl="1" indent="-252000">
              <a:spcBef>
                <a:spcPts val="300"/>
              </a:spcBef>
              <a:spcAft>
                <a:spcPts val="300"/>
              </a:spcAft>
            </a:pPr>
            <a:r>
              <a:rPr lang="cs-CZ" sz="2200" dirty="0"/>
              <a:t>řízení o povolení záměru - stavba umístěna i povolena</a:t>
            </a:r>
          </a:p>
          <a:p>
            <a:pPr marL="0" lvl="1" indent="0" algn="just">
              <a:spcBef>
                <a:spcPts val="300"/>
              </a:spcBef>
              <a:spcAft>
                <a:spcPts val="300"/>
              </a:spcAft>
              <a:buNone/>
            </a:pPr>
            <a:r>
              <a:rPr lang="cs-CZ" sz="2200" b="1" dirty="0">
                <a:latin typeface="Arial" pitchFamily="34" charset="0"/>
                <a:cs typeface="Arial" pitchFamily="34" charset="0"/>
              </a:rPr>
              <a:t>Uplatnění apelačního principu při odvolání proti rozhodnutí SÚ</a:t>
            </a:r>
          </a:p>
          <a:p>
            <a:pPr marL="0" marR="0" lvl="1" indent="0" algn="just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>
                <a:srgbClr val="000099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cs-CZ" sz="2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MMR nově metodicky sjednocuje </a:t>
            </a:r>
            <a:r>
              <a:rPr lang="cs-CZ" sz="2200" b="1" dirty="0"/>
              <a:t>výkon působnosti SÚ v oblasti stavebního řádu a požadavků na výstavbu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391826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70767" y="597888"/>
            <a:ext cx="8291264" cy="504056"/>
          </a:xfrm>
        </p:spPr>
        <p:txBody>
          <a:bodyPr/>
          <a:lstStyle/>
          <a:p>
            <a:r>
              <a:rPr lang="cs-CZ" sz="2800" dirty="0"/>
              <a:t>Soustava stavební správy</a:t>
            </a:r>
          </a:p>
        </p:txBody>
      </p:sp>
      <p:sp>
        <p:nvSpPr>
          <p:cNvPr id="4" name="Obdélník 2">
            <a:extLst>
              <a:ext uri="{FF2B5EF4-FFF2-40B4-BE49-F238E27FC236}">
                <a16:creationId xmlns:a16="http://schemas.microsoft.com/office/drawing/2014/main" id="{ADF098DF-40C2-4FD8-A2BE-E641C1386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1242631"/>
            <a:ext cx="2781768" cy="1039744"/>
          </a:xfrm>
          <a:prstGeom prst="rect">
            <a:avLst/>
          </a:prstGeom>
          <a:solidFill>
            <a:srgbClr val="336B34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MMR</a:t>
            </a:r>
          </a:p>
          <a:p>
            <a:pPr marL="72000" marR="0" lvl="0" indent="-720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cs-CZ" altLang="cs-CZ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cs-CZ" altLang="cs-CZ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nadřízeným orgánem KÚ</a:t>
            </a:r>
          </a:p>
          <a:p>
            <a:pPr marL="72000" marR="0" lvl="0" indent="-720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cs-CZ" altLang="cs-CZ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odvolacím orgánem KÚ</a:t>
            </a: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cs-CZ" altLang="cs-CZ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Obdélník 11">
            <a:extLst>
              <a:ext uri="{FF2B5EF4-FFF2-40B4-BE49-F238E27FC236}">
                <a16:creationId xmlns:a16="http://schemas.microsoft.com/office/drawing/2014/main" id="{A27AA1E1-2067-40E4-9F78-43A99862F4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0833" y="4594824"/>
            <a:ext cx="5442948" cy="465055"/>
          </a:xfrm>
          <a:prstGeom prst="rect">
            <a:avLst/>
          </a:prstGeom>
          <a:solidFill>
            <a:srgbClr val="538135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6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Krajský úřad</a:t>
            </a:r>
            <a:endParaRPr kumimoji="0" lang="cs-CZ" altLang="cs-CZ" sz="20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6" name="Obdélník 14">
            <a:extLst>
              <a:ext uri="{FF2B5EF4-FFF2-40B4-BE49-F238E27FC236}">
                <a16:creationId xmlns:a16="http://schemas.microsoft.com/office/drawing/2014/main" id="{A44642A5-CE5B-4DAB-A381-29A8614C2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80833" y="5790215"/>
            <a:ext cx="5442948" cy="887032"/>
          </a:xfrm>
          <a:prstGeom prst="rect">
            <a:avLst/>
          </a:prstGeom>
          <a:solidFill>
            <a:srgbClr val="A8D08D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4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kumimoji="0" lang="cs-CZ" altLang="cs-CZ" sz="16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Obecní úřad</a:t>
            </a:r>
          </a:p>
          <a:p>
            <a:pPr marL="285750" marR="0" lvl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cs-CZ" altLang="cs-CZ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Obecní úřady obcí s rozšířenou působností – ex lege</a:t>
            </a:r>
          </a:p>
          <a:p>
            <a:pPr marL="285750" marR="0" lvl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cs-CZ" alt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Pověřené obecní úřady a obecní úřady</a:t>
            </a:r>
            <a:r>
              <a:rPr lang="cs-CZ" altLang="cs-CZ" sz="14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– </a:t>
            </a:r>
            <a:r>
              <a:rPr lang="cs-CZ" alt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stanoví vyhláška</a:t>
            </a:r>
            <a:endParaRPr kumimoji="0" lang="cs-CZ" altLang="cs-CZ" sz="18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10" name="Obdélník 5">
            <a:extLst>
              <a:ext uri="{FF2B5EF4-FFF2-40B4-BE49-F238E27FC236}">
                <a16:creationId xmlns:a16="http://schemas.microsoft.com/office/drawing/2014/main" id="{FE596EE0-C157-452B-8470-CF078FB5ED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9941" y="3006803"/>
            <a:ext cx="5039438" cy="776714"/>
          </a:xfrm>
          <a:prstGeom prst="rect">
            <a:avLst/>
          </a:prstGeom>
          <a:solidFill>
            <a:srgbClr val="7291E8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Dopravní a energetický stavební úřad</a:t>
            </a:r>
          </a:p>
          <a:p>
            <a:pPr marL="72000" marR="0" lvl="0" indent="-720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cs-CZ" altLang="cs-CZ" sz="1400" b="1" dirty="0">
                <a:latin typeface="Arial" panose="020B0604020202020204" pitchFamily="34" charset="0"/>
              </a:rPr>
              <a:t> Odvolací orgán ve vztahu k energetickým a dopravním stavbám</a:t>
            </a:r>
            <a:endParaRPr kumimoji="0" lang="cs-CZ" altLang="cs-CZ" sz="1400" b="1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1">
            <a:extLst>
              <a:ext uri="{FF2B5EF4-FFF2-40B4-BE49-F238E27FC236}">
                <a16:creationId xmlns:a16="http://schemas.microsoft.com/office/drawing/2014/main" id="{4733F4F3-8338-4F84-8675-66DB62F402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15" name="Rectangle 13">
            <a:extLst>
              <a:ext uri="{FF2B5EF4-FFF2-40B4-BE49-F238E27FC236}">
                <a16:creationId xmlns:a16="http://schemas.microsoft.com/office/drawing/2014/main" id="{AA77F9B6-CBD7-46E9-AD21-9C7DD8BFF3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3257"/>
            <a:ext cx="8138766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7400925" algn="l"/>
                <a:tab pos="7877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7400925" algn="l"/>
                <a:tab pos="7877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7400925" algn="l"/>
                <a:tab pos="7877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7400925" algn="l"/>
                <a:tab pos="7877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7400925" algn="l"/>
                <a:tab pos="7877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400925" algn="l"/>
                <a:tab pos="7877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400925" algn="l"/>
                <a:tab pos="7877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400925" algn="l"/>
                <a:tab pos="7877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400925" algn="l"/>
                <a:tab pos="78771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400925" algn="l"/>
                <a:tab pos="7877175" algn="l"/>
              </a:tabLst>
            </a:pPr>
            <a:endParaRPr kumimoji="0" lang="cs-CZ" altLang="cs-CZ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400925" algn="l"/>
                <a:tab pos="7877175" algn="l"/>
              </a:tabLst>
            </a:pP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kumimoji="0" lang="cs-CZ" altLang="cs-CZ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400925" algn="l"/>
                <a:tab pos="7877175" algn="l"/>
              </a:tabLst>
            </a:pP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</a:t>
            </a:r>
            <a:endParaRPr kumimoji="0" lang="cs-CZ" altLang="cs-CZ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7400925" algn="l"/>
                <a:tab pos="7877175" algn="l"/>
              </a:tabLst>
            </a:pP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kumimoji="0" lang="cs-CZ" altLang="cs-CZ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7FB3971-529F-48CE-B84C-A1C9D75961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714500" algn="l"/>
                <a:tab pos="5553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714500" algn="l"/>
                <a:tab pos="5553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714500" algn="l"/>
                <a:tab pos="5553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714500" algn="l"/>
                <a:tab pos="5553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714500" algn="l"/>
                <a:tab pos="5553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714500" algn="l"/>
                <a:tab pos="5553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714500" algn="l"/>
                <a:tab pos="5553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714500" algn="l"/>
                <a:tab pos="5553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714500" algn="l"/>
                <a:tab pos="5553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14500" algn="l"/>
                <a:tab pos="5553075" algn="l"/>
              </a:tabLst>
            </a:pPr>
            <a:endParaRPr kumimoji="0" lang="cs-CZ" altLang="cs-CZ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14500" algn="l"/>
                <a:tab pos="5553075" algn="l"/>
              </a:tabLst>
            </a:pPr>
            <a:r>
              <a:rPr kumimoji="0" lang="cs-CZ" altLang="cs-CZ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	</a:t>
            </a:r>
            <a:endParaRPr kumimoji="0" lang="cs-CZ" altLang="cs-CZ" sz="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714500" algn="l"/>
                <a:tab pos="5553075" algn="l"/>
              </a:tabLst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Rectangle 18">
            <a:extLst>
              <a:ext uri="{FF2B5EF4-FFF2-40B4-BE49-F238E27FC236}">
                <a16:creationId xmlns:a16="http://schemas.microsoft.com/office/drawing/2014/main" id="{25AE84D4-17A9-41C6-8034-9541C17904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390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390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390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390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390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390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390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390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3906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90650" algn="l"/>
              </a:tabLst>
            </a:pP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kumimoji="0" lang="cs-CZ" altLang="cs-CZ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390650" algn="l"/>
              </a:tabLst>
            </a:pP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9" name="Rectangle 21">
            <a:extLst>
              <a:ext uri="{FF2B5EF4-FFF2-40B4-BE49-F238E27FC236}">
                <a16:creationId xmlns:a16="http://schemas.microsoft.com/office/drawing/2014/main" id="{ED80D960-F781-48E0-8735-9EC43D0145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62050" algn="l"/>
              </a:tabLst>
            </a:pP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kumimoji="0" lang="cs-CZ" altLang="cs-CZ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62050" algn="l"/>
              </a:tabLst>
            </a:pPr>
            <a:r>
              <a:rPr kumimoji="0" lang="cs-CZ" altLang="cs-CZ" sz="10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kumimoji="0" lang="cs-CZ" altLang="cs-CZ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62050" algn="l"/>
              </a:tabLst>
            </a:pP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Rectangle 23">
            <a:extLst>
              <a:ext uri="{FF2B5EF4-FFF2-40B4-BE49-F238E27FC236}">
                <a16:creationId xmlns:a16="http://schemas.microsoft.com/office/drawing/2014/main" id="{6F33F64F-FD70-464C-87F1-FD789E02AE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64793" y="914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cs-CZ" altLang="cs-CZ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1" name="Rectangle 25">
            <a:extLst>
              <a:ext uri="{FF2B5EF4-FFF2-40B4-BE49-F238E27FC236}">
                <a16:creationId xmlns:a16="http://schemas.microsoft.com/office/drawing/2014/main" id="{284677A6-824A-4C35-A154-6A930A7184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162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62050" algn="l"/>
              </a:tabLst>
            </a:pP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162050" algn="l"/>
              </a:tabLst>
            </a:pPr>
            <a:endParaRPr kumimoji="0" lang="cs-CZ" altLang="cs-CZ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Obdélník 2">
            <a:extLst>
              <a:ext uri="{FF2B5EF4-FFF2-40B4-BE49-F238E27FC236}">
                <a16:creationId xmlns:a16="http://schemas.microsoft.com/office/drawing/2014/main" id="{8737F2D6-C0C2-4592-A069-61D165F0D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14584" y="1242631"/>
            <a:ext cx="2952328" cy="1039743"/>
          </a:xfrm>
          <a:prstGeom prst="rect">
            <a:avLst/>
          </a:prstGeom>
          <a:solidFill>
            <a:srgbClr val="7291E8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400" b="1" i="0" u="none" strike="noStrike" cap="none" normalizeH="0" baseline="0" dirty="0">
              <a:ln>
                <a:noFill/>
              </a:ln>
              <a:solidFill>
                <a:srgbClr val="E7E6E6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MD</a:t>
            </a:r>
          </a:p>
          <a:p>
            <a:pPr marL="72000" marR="0" lvl="0" indent="-360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cs-CZ" alt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 nadřízeným orgánem DESÚ</a:t>
            </a:r>
          </a:p>
          <a:p>
            <a:pPr marL="72000" marR="0" lvl="0" indent="-3600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cs-CZ" alt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 odvolacím orgánem DESÚ pro dopravní stavby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Obdélník 2">
            <a:extLst>
              <a:ext uri="{FF2B5EF4-FFF2-40B4-BE49-F238E27FC236}">
                <a16:creationId xmlns:a16="http://schemas.microsoft.com/office/drawing/2014/main" id="{2EBD2393-6BC9-4534-AF1B-6C5FCAC7A8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3007" y="1245522"/>
            <a:ext cx="2685690" cy="1039744"/>
          </a:xfrm>
          <a:prstGeom prst="rect">
            <a:avLst/>
          </a:prstGeom>
          <a:solidFill>
            <a:srgbClr val="996633"/>
          </a:solidFill>
          <a:ln w="12700">
            <a:solidFill>
              <a:srgbClr val="1F3763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16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MPO</a:t>
            </a:r>
          </a:p>
          <a:p>
            <a:pPr marL="72000" indent="-720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cs-CZ" altLang="cs-CZ" sz="1400" b="1" dirty="0">
                <a:latin typeface="Arial" panose="020B0604020202020204" pitchFamily="34" charset="0"/>
                <a:cs typeface="Arial" panose="020B0604020202020204" pitchFamily="34" charset="0"/>
              </a:rPr>
              <a:t> odvolacím orgánem DESÚ pro energetické stavby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cs-CZ" altLang="cs-CZ" sz="1400" b="1" dirty="0">
              <a:solidFill>
                <a:srgbClr val="E7E6E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Šipka: nahoru 29">
            <a:extLst>
              <a:ext uri="{FF2B5EF4-FFF2-40B4-BE49-F238E27FC236}">
                <a16:creationId xmlns:a16="http://schemas.microsoft.com/office/drawing/2014/main" id="{B9242EBB-34E7-4B31-B392-B9C2E700AFC3}"/>
              </a:ext>
            </a:extLst>
          </p:cNvPr>
          <p:cNvSpPr/>
          <p:nvPr/>
        </p:nvSpPr>
        <p:spPr>
          <a:xfrm>
            <a:off x="7254369" y="2351184"/>
            <a:ext cx="318014" cy="60906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1" name="Šipka: nahoru 30">
            <a:extLst>
              <a:ext uri="{FF2B5EF4-FFF2-40B4-BE49-F238E27FC236}">
                <a16:creationId xmlns:a16="http://schemas.microsoft.com/office/drawing/2014/main" id="{A284E5D9-467D-4585-B6C6-AE05C600816F}"/>
              </a:ext>
            </a:extLst>
          </p:cNvPr>
          <p:cNvSpPr/>
          <p:nvPr/>
        </p:nvSpPr>
        <p:spPr>
          <a:xfrm>
            <a:off x="5148064" y="2351184"/>
            <a:ext cx="318014" cy="60948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2" name="Šipka: nahoru 31">
            <a:extLst>
              <a:ext uri="{FF2B5EF4-FFF2-40B4-BE49-F238E27FC236}">
                <a16:creationId xmlns:a16="http://schemas.microsoft.com/office/drawing/2014/main" id="{EB34324F-246F-4E04-B316-E939559A3AA4}"/>
              </a:ext>
            </a:extLst>
          </p:cNvPr>
          <p:cNvSpPr/>
          <p:nvPr/>
        </p:nvSpPr>
        <p:spPr>
          <a:xfrm>
            <a:off x="6240653" y="3881697"/>
            <a:ext cx="318014" cy="6321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3" name="Šipka: nahoru 32">
            <a:extLst>
              <a:ext uri="{FF2B5EF4-FFF2-40B4-BE49-F238E27FC236}">
                <a16:creationId xmlns:a16="http://schemas.microsoft.com/office/drawing/2014/main" id="{00E40BC3-4EFD-4F04-BC94-00A493217462}"/>
              </a:ext>
            </a:extLst>
          </p:cNvPr>
          <p:cNvSpPr/>
          <p:nvPr/>
        </p:nvSpPr>
        <p:spPr>
          <a:xfrm>
            <a:off x="2411760" y="2404275"/>
            <a:ext cx="318014" cy="2109578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  <p:sp>
        <p:nvSpPr>
          <p:cNvPr id="34" name="Šipka: nahoru 33">
            <a:extLst>
              <a:ext uri="{FF2B5EF4-FFF2-40B4-BE49-F238E27FC236}">
                <a16:creationId xmlns:a16="http://schemas.microsoft.com/office/drawing/2014/main" id="{832F2020-A536-4AD7-AE4D-7CFE1E9BB0D5}"/>
              </a:ext>
            </a:extLst>
          </p:cNvPr>
          <p:cNvSpPr/>
          <p:nvPr/>
        </p:nvSpPr>
        <p:spPr>
          <a:xfrm>
            <a:off x="4386061" y="5102641"/>
            <a:ext cx="318014" cy="63215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45828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C8ED208-35A4-861C-6C36-1503287BD4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5256584"/>
          </a:xfrm>
        </p:spPr>
        <p:txBody>
          <a:bodyPr>
            <a:normAutofit/>
          </a:bodyPr>
          <a:lstStyle/>
          <a:p>
            <a:pPr algn="just">
              <a:buClr>
                <a:schemeClr val="accent1"/>
              </a:buClr>
            </a:pPr>
            <a:endParaRPr lang="cs-CZ" sz="2000" b="1" dirty="0"/>
          </a:p>
          <a:p>
            <a:pPr algn="just">
              <a:buClr>
                <a:schemeClr val="accent1"/>
              </a:buClr>
            </a:pPr>
            <a:endParaRPr lang="cs-CZ" sz="2200" b="1" dirty="0"/>
          </a:p>
          <a:p>
            <a:pPr algn="just">
              <a:buClr>
                <a:schemeClr val="accent1"/>
              </a:buClr>
            </a:pPr>
            <a:r>
              <a:rPr lang="cs-CZ" sz="2200" b="1" dirty="0"/>
              <a:t>Obecní úřad obce s rozšířenou působností</a:t>
            </a:r>
          </a:p>
          <a:p>
            <a:pPr marL="342900" indent="-342900" algn="just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záměr vodního díla, u něhož nevykonává působnost stavebního úřadu krajský stavební úřad, včetně staveb tvořících s nimi soubor staveb </a:t>
            </a:r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93F45665-266E-DE66-ABDF-D3A5C0A99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7784" y="548680"/>
            <a:ext cx="4526160" cy="720080"/>
          </a:xfrm>
        </p:spPr>
        <p:txBody>
          <a:bodyPr/>
          <a:lstStyle/>
          <a:p>
            <a:r>
              <a:rPr lang="cs-CZ" sz="2800" dirty="0"/>
              <a:t>Působnost</a:t>
            </a:r>
          </a:p>
        </p:txBody>
      </p:sp>
    </p:spTree>
    <p:extLst>
      <p:ext uri="{BB962C8B-B14F-4D97-AF65-F5344CB8AC3E}">
        <p14:creationId xmlns:p14="http://schemas.microsoft.com/office/powerpoint/2010/main" val="3835013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C8ED208-35A4-861C-6C36-1503287BD4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196752"/>
            <a:ext cx="8496944" cy="5472608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</a:pPr>
            <a:r>
              <a:rPr lang="cs-CZ" sz="2000" b="1" dirty="0"/>
              <a:t>Krajský stavební úřad </a:t>
            </a:r>
          </a:p>
          <a:p>
            <a:pPr marL="342900" indent="-34290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000" dirty="0"/>
              <a:t>Vodní dílo na hraničních vodách</a:t>
            </a:r>
          </a:p>
          <a:p>
            <a:pPr marL="342900" indent="-34290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000" dirty="0"/>
              <a:t>ČOV k vypouštění odpadních vod do vod povrchových ze zdrojů znečištění o velikosti 10 000 ekvivalentních obyvatel nebo více</a:t>
            </a:r>
          </a:p>
          <a:p>
            <a:pPr marL="342900" indent="-34290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000" dirty="0"/>
              <a:t>vodní nádrž s celkovým objemem nad 1 000 000 m3 nebo s výškou vzdutí nad 10 m ode dna základové výpusti</a:t>
            </a:r>
          </a:p>
          <a:p>
            <a:pPr marL="342900" indent="-34290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000" dirty="0"/>
              <a:t>vodní dílo k vypouštění odpadních vod z těžby a zpracování uranových rud a jaderných elektráren a odpadních vod s obsahem zvlášť nebezpečných závadných nebo nebezpečných závadných látek do vod povrchových a k vypouštění odpadních vod s obsahem zvlášť nebezpečné závadné látky nebo prioritní nebezpečné látky do kanalizace s výjimkou případů, kdy je instalováno zařízení s dostatečnou účinností podle jiného právního předpisu</a:t>
            </a:r>
          </a:p>
          <a:p>
            <a:pPr marL="342900" indent="-34290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000" dirty="0"/>
              <a:t>vodní dílo k čerpání znečištěných podzemních vod za účelem snížení jejich znečištění a jejich následné vypouštění do těchto vod, popřípadě do vod povrchových</a:t>
            </a:r>
          </a:p>
          <a:p>
            <a:pPr marL="342900" indent="-342900" algn="just">
              <a:spcBef>
                <a:spcPts val="0"/>
              </a:spcBef>
              <a:spcAft>
                <a:spcPts val="60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endParaRPr lang="cs-CZ" sz="2000" dirty="0"/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93F45665-266E-DE66-ABDF-D3A5C0A99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7784" y="548680"/>
            <a:ext cx="4526160" cy="720080"/>
          </a:xfrm>
        </p:spPr>
        <p:txBody>
          <a:bodyPr/>
          <a:lstStyle/>
          <a:p>
            <a:r>
              <a:rPr lang="cs-CZ" sz="2800" dirty="0"/>
              <a:t>Působnost</a:t>
            </a:r>
          </a:p>
        </p:txBody>
      </p:sp>
    </p:spTree>
    <p:extLst>
      <p:ext uri="{BB962C8B-B14F-4D97-AF65-F5344CB8AC3E}">
        <p14:creationId xmlns:p14="http://schemas.microsoft.com/office/powerpoint/2010/main" val="20858129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82AAA29F-AA10-04FB-0FDB-EAC78F6318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628800"/>
            <a:ext cx="8291264" cy="5040560"/>
          </a:xfrm>
        </p:spPr>
        <p:txBody>
          <a:bodyPr>
            <a:noAutofit/>
          </a:bodyPr>
          <a:lstStyle/>
          <a:p>
            <a:pPr algn="just">
              <a:buClr>
                <a:schemeClr val="accent1"/>
              </a:buClr>
            </a:pPr>
            <a:r>
              <a:rPr lang="cs-CZ" sz="2200" b="1" dirty="0"/>
              <a:t>Kvalifikační požadavky pro výkon činnosti obecního a krajského stavebního úřadu na úseku stavebního řádu splňuje úředník, který má: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osvědčení zvláštní odborné způsobilosti nebo osvědčení o absolvování úřednické zkoušky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splňuje kvalifikační požadavky na dosažené vzdělání 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splňuje kvalifikační požadavky délky absolvované praxe </a:t>
            </a:r>
          </a:p>
          <a:p>
            <a:pPr algn="just">
              <a:spcBef>
                <a:spcPts val="0"/>
              </a:spcBef>
              <a:buClr>
                <a:schemeClr val="accent1"/>
              </a:buClr>
            </a:pPr>
            <a:endParaRPr lang="cs-CZ" sz="2200" b="1" dirty="0"/>
          </a:p>
          <a:p>
            <a:pPr algn="just">
              <a:spcBef>
                <a:spcPts val="0"/>
              </a:spcBef>
              <a:buClr>
                <a:schemeClr val="accent1"/>
              </a:buClr>
            </a:pPr>
            <a:r>
              <a:rPr lang="cs-CZ" sz="2200" b="1" dirty="0"/>
              <a:t>Přechodná ustanovení – Kvalifikační požadavky splňuje úředník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který ke dni nabytí účinnosti tohoto zákona vykonává činnost obecného nebo speciálního stavebního úřadu </a:t>
            </a:r>
          </a:p>
          <a:p>
            <a:pPr marL="342900" indent="-342900" algn="just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splňuje kvalifikační požadavky pro výkon činnosti na obecném stavebním úřadu podle dosavadní právní úpravy</a:t>
            </a:r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E496BA58-CE34-3528-420E-C1D745985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776" y="620688"/>
            <a:ext cx="8291264" cy="504056"/>
          </a:xfrm>
        </p:spPr>
        <p:txBody>
          <a:bodyPr/>
          <a:lstStyle/>
          <a:p>
            <a:r>
              <a:rPr lang="cs-CZ" sz="2800" dirty="0"/>
              <a:t>Přechodná ustanovení k úřadům a </a:t>
            </a:r>
            <a:br>
              <a:rPr lang="cs-CZ" sz="2800" dirty="0"/>
            </a:br>
            <a:r>
              <a:rPr lang="cs-CZ" sz="2800" dirty="0"/>
              <a:t>úředníkům</a:t>
            </a:r>
          </a:p>
        </p:txBody>
      </p:sp>
    </p:spTree>
    <p:extLst>
      <p:ext uri="{BB962C8B-B14F-4D97-AF65-F5344CB8AC3E}">
        <p14:creationId xmlns:p14="http://schemas.microsoft.com/office/powerpoint/2010/main" val="470989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55776" y="620688"/>
            <a:ext cx="8291264" cy="504056"/>
          </a:xfrm>
        </p:spPr>
        <p:txBody>
          <a:bodyPr/>
          <a:lstStyle/>
          <a:p>
            <a:r>
              <a:rPr lang="cs-CZ" sz="2800" dirty="0"/>
              <a:t>Procesní integrace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49348737-C850-4C45-9C84-C76FC16EE595}"/>
              </a:ext>
            </a:extLst>
          </p:cNvPr>
          <p:cNvPicPr>
            <a:picLocks noGrp="1" noChangeAspect="1"/>
          </p:cNvPicPr>
          <p:nvPr>
            <p:ph idx="10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32"/>
          <a:stretch/>
        </p:blipFill>
        <p:spPr>
          <a:xfrm>
            <a:off x="1439651" y="1124745"/>
            <a:ext cx="7609221" cy="5733256"/>
          </a:xfrm>
        </p:spPr>
      </p:pic>
    </p:spTree>
    <p:extLst>
      <p:ext uri="{BB962C8B-B14F-4D97-AF65-F5344CB8AC3E}">
        <p14:creationId xmlns:p14="http://schemas.microsoft.com/office/powerpoint/2010/main" val="2697253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DD16E15A-F3A3-498C-A58C-167EB1656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1484784"/>
            <a:ext cx="8291264" cy="4968552"/>
          </a:xfrm>
        </p:spPr>
        <p:txBody>
          <a:bodyPr>
            <a:noAutofit/>
          </a:bodyPr>
          <a:lstStyle/>
          <a:p>
            <a:pPr algn="just">
              <a:spcBef>
                <a:spcPts val="528"/>
              </a:spcBef>
              <a:spcAft>
                <a:spcPts val="0"/>
              </a:spcAft>
              <a:buClr>
                <a:schemeClr val="accent1"/>
              </a:buClr>
            </a:pPr>
            <a:r>
              <a:rPr lang="cs-CZ" sz="2000" b="1" dirty="0"/>
              <a:t>Základní zásady </a:t>
            </a:r>
          </a:p>
          <a:p>
            <a:pPr marL="342900" indent="-342900" algn="just">
              <a:spcBef>
                <a:spcPts val="528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dotčený orgán vydává pro řízení a postupy podle SZ stanovisko, vyjádření, koordinované vyjádření nebo závazné stanovisko</a:t>
            </a:r>
          </a:p>
          <a:p>
            <a:pPr marL="342900" indent="-342900" algn="just">
              <a:spcBef>
                <a:spcPts val="528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dotčený orgán je vázán předchozím vyjádřením, koordinovaným vyjádřením nebo ZS</a:t>
            </a:r>
          </a:p>
          <a:p>
            <a:pPr marL="342900" indent="-342900" algn="just">
              <a:spcBef>
                <a:spcPts val="528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nepřihlíží se k vyjádření, koordinovanému vyjádření nebo ZS ve věcech, o kterých bylo rozhodnuto v ÚPD</a:t>
            </a:r>
          </a:p>
          <a:p>
            <a:pPr marL="342900" indent="-342900" algn="just">
              <a:spcBef>
                <a:spcPts val="528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nové vyjádření, koordinované vyjádření nebo ZS - může být uplatněno v téže věci pouze v rozsahu nově zjištěných skutečností</a:t>
            </a:r>
          </a:p>
          <a:p>
            <a:pPr marL="342900" indent="-342900" algn="just">
              <a:spcBef>
                <a:spcPts val="528"/>
              </a:spcBef>
              <a:spcAft>
                <a:spcPts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cs-CZ" sz="2200" dirty="0"/>
              <a:t>nové vyjádření, koordinované vyjádření nebo závazné stanovisko může být vydáno pokud bylo původní vydáno na základě nepravdivých, neúplných nebo zkreslených údajů </a:t>
            </a:r>
          </a:p>
          <a:p>
            <a:endParaRPr lang="cs-CZ" dirty="0"/>
          </a:p>
        </p:txBody>
      </p:sp>
      <p:sp>
        <p:nvSpPr>
          <p:cNvPr id="3" name="Nadpis 2">
            <a:extLst>
              <a:ext uri="{FF2B5EF4-FFF2-40B4-BE49-F238E27FC236}">
                <a16:creationId xmlns:a16="http://schemas.microsoft.com/office/drawing/2014/main" id="{1094EBA1-D3C6-4C1C-904D-A58F8167BB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9792" y="620688"/>
            <a:ext cx="8291264" cy="504056"/>
          </a:xfrm>
        </p:spPr>
        <p:txBody>
          <a:bodyPr/>
          <a:lstStyle/>
          <a:p>
            <a:r>
              <a:rPr lang="cs-CZ" sz="2800" dirty="0"/>
              <a:t>Dotčené orgány</a:t>
            </a:r>
          </a:p>
        </p:txBody>
      </p:sp>
    </p:spTree>
    <p:extLst>
      <p:ext uri="{BB962C8B-B14F-4D97-AF65-F5344CB8AC3E}">
        <p14:creationId xmlns:p14="http://schemas.microsoft.com/office/powerpoint/2010/main" val="1842961584"/>
      </p:ext>
    </p:extLst>
  </p:cSld>
  <p:clrMapOvr>
    <a:masterClrMapping/>
  </p:clrMapOvr>
</p:sld>
</file>

<file path=ppt/theme/theme1.xml><?xml version="1.0" encoding="utf-8"?>
<a:theme xmlns:a="http://schemas.openxmlformats.org/drawingml/2006/main" name="MMR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MMR_klas</Template>
  <TotalTime>8296</TotalTime>
  <Words>3957</Words>
  <Application>Microsoft Office PowerPoint</Application>
  <PresentationFormat>Předvádění na obrazovce (4:3)</PresentationFormat>
  <Paragraphs>435</Paragraphs>
  <Slides>23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Calibri</vt:lpstr>
      <vt:lpstr>Wingdings</vt:lpstr>
      <vt:lpstr>MMR_klas</vt:lpstr>
      <vt:lpstr>Nový stavební zákon </vt:lpstr>
      <vt:lpstr>Obecný legislativní rámec</vt:lpstr>
      <vt:lpstr>Základní principy NSZ</vt:lpstr>
      <vt:lpstr>Soustava stavební správy</vt:lpstr>
      <vt:lpstr>Působnost</vt:lpstr>
      <vt:lpstr>Působnost</vt:lpstr>
      <vt:lpstr>Přechodná ustanovení k úřadům a  úředníkům</vt:lpstr>
      <vt:lpstr>Procesní integrace</vt:lpstr>
      <vt:lpstr>Dotčené orgány</vt:lpstr>
      <vt:lpstr>Vyjádření a závazné stanovisko  dotčeného orgánu</vt:lpstr>
      <vt:lpstr>Zvláštní ustanovení o použitelnosti zákona - § 334a</vt:lpstr>
      <vt:lpstr>Stavební řád</vt:lpstr>
      <vt:lpstr>Kategorie staveb </vt:lpstr>
      <vt:lpstr>Žádost o vydání povolení</vt:lpstr>
      <vt:lpstr>Lhůta pro vydání rozhodnutí</vt:lpstr>
      <vt:lpstr>Zrychlené řízení</vt:lpstr>
      <vt:lpstr>Změna záměru před dokončením </vt:lpstr>
      <vt:lpstr>Kolaudace</vt:lpstr>
      <vt:lpstr>Odstraňování staveb a  terénních úprav  </vt:lpstr>
      <vt:lpstr>Přechodná ustanovení k PD a ke stavebnímu řádu</vt:lpstr>
      <vt:lpstr>Prezentace aplikace PowerPoint</vt:lpstr>
      <vt:lpstr>Prováděcí právní předpisy k NSZ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Novela stavebního zákona ve vztahu k vodnímu zákonu</dc:title>
  <dc:creator>Střítecký Ondřej</dc:creator>
  <cp:lastModifiedBy>Hadžić Žanet</cp:lastModifiedBy>
  <cp:revision>277</cp:revision>
  <cp:lastPrinted>2023-10-23T16:10:56Z</cp:lastPrinted>
  <dcterms:created xsi:type="dcterms:W3CDTF">2022-06-14T13:07:19Z</dcterms:created>
  <dcterms:modified xsi:type="dcterms:W3CDTF">2023-10-23T21:29:01Z</dcterms:modified>
</cp:coreProperties>
</file>